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59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B57"/>
    <a:srgbClr val="23BF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035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399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6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039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16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8491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198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5420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7390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92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869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1358-277E-4D83-8CD9-56016EB612BF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1E74-0784-469A-818E-3D23FC681C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08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727"/>
            <a:ext cx="1656184" cy="66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4727"/>
            <a:ext cx="1546870" cy="63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1594326" y="1196752"/>
            <a:ext cx="7549674" cy="5667025"/>
            <a:chOff x="1594326" y="1196752"/>
            <a:chExt cx="7549674" cy="5667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4326" y="1196752"/>
              <a:ext cx="7549674" cy="566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직사각형 5"/>
            <p:cNvSpPr/>
            <p:nvPr/>
          </p:nvSpPr>
          <p:spPr>
            <a:xfrm>
              <a:off x="4536823" y="5930371"/>
              <a:ext cx="1545774" cy="832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07704" y="3356992"/>
              <a:ext cx="3528392" cy="832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2221121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2014 ‘</a:t>
            </a:r>
            <a:r>
              <a:rPr lang="ko-KR" altLang="en-US" sz="2000" b="1" dirty="0" err="1" smtClean="0"/>
              <a:t>ㄱ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 찾기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프로젝트 공모사업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err="1" smtClean="0"/>
              <a:t>결과공유회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srgbClr val="23BF87"/>
                </a:solidFill>
              </a:rPr>
              <a:t>MODU</a:t>
            </a:r>
            <a:r>
              <a:rPr lang="en-US" altLang="ko-KR" sz="3200" b="1" dirty="0" smtClean="0">
                <a:solidFill>
                  <a:schemeClr val="bg1">
                    <a:lumMod val="50000"/>
                  </a:schemeClr>
                </a:solidFill>
              </a:rPr>
              <a:t> Guide to </a:t>
            </a:r>
            <a:r>
              <a:rPr lang="en-US" altLang="ko-KR" sz="3200" b="1" dirty="0" smtClean="0">
                <a:solidFill>
                  <a:srgbClr val="23BF87"/>
                </a:solidFill>
              </a:rPr>
              <a:t>Major</a:t>
            </a:r>
            <a:endParaRPr lang="en-US" altLang="ko-KR" sz="2800" b="1" dirty="0" smtClean="0"/>
          </a:p>
        </p:txBody>
      </p:sp>
      <p:sp>
        <p:nvSpPr>
          <p:cNvPr id="14" name="직사각형 13"/>
          <p:cNvSpPr/>
          <p:nvPr/>
        </p:nvSpPr>
        <p:spPr>
          <a:xfrm>
            <a:off x="179512" y="5805264"/>
            <a:ext cx="4572000" cy="8236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/>
              <a:t>모두매거진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2015. 01. 24 (</a:t>
            </a:r>
            <a:r>
              <a:rPr lang="ko-KR" altLang="en-US" sz="1600" b="1" dirty="0" smtClean="0"/>
              <a:t>토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8793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785786" y="4109844"/>
            <a:ext cx="7786742" cy="3033932"/>
          </a:xfrm>
          <a:prstGeom prst="rect">
            <a:avLst/>
          </a:prstGeom>
          <a:solidFill>
            <a:srgbClr val="177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감사합니다</a:t>
            </a:r>
            <a:endParaRPr lang="ko-KR" altLang="en-US" sz="2400" b="1" dirty="0"/>
          </a:p>
        </p:txBody>
      </p:sp>
      <p:pic>
        <p:nvPicPr>
          <p:cNvPr id="8" name="그림 7" descr="Metroid_0025_Face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480" y="5572140"/>
            <a:ext cx="648000" cy="648000"/>
          </a:xfrm>
          <a:prstGeom prst="rect">
            <a:avLst/>
          </a:prstGeom>
        </p:spPr>
      </p:pic>
      <p:pic>
        <p:nvPicPr>
          <p:cNvPr id="10" name="그림 9" descr="Metroid_0050_Ho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4480" y="4785464"/>
            <a:ext cx="648000" cy="64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822336" y="4805370"/>
            <a:ext cx="486703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11" latinLnBrk="0">
              <a:defRPr/>
            </a:pPr>
            <a:r>
              <a:rPr lang="en-US" altLang="ko-KR" sz="2800" b="1" kern="0" dirty="0" smtClean="0">
                <a:ln w="3175" cap="flat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http://</a:t>
            </a:r>
            <a:r>
              <a:rPr lang="en-US" altLang="ko-KR" sz="2800" b="1" kern="0" dirty="0" smtClean="0">
                <a:ln w="3175" cap="flat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modumagazine.co.kr</a:t>
            </a:r>
            <a:r>
              <a:rPr lang="en-US" altLang="ko-KR" sz="2400" b="1" kern="0" dirty="0" smtClean="0">
                <a:ln w="3175" cap="flat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/</a:t>
            </a:r>
            <a:endParaRPr lang="en-US" altLang="ko-KR" sz="2400" b="1" kern="0" dirty="0">
              <a:ln w="3175" cap="flat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73918" y="5602345"/>
            <a:ext cx="741682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11" latinLnBrk="0">
              <a:defRPr/>
            </a:pPr>
            <a:r>
              <a:rPr lang="en-US" altLang="ko-KR" sz="2800" b="1" kern="0" dirty="0" smtClean="0">
                <a:ln w="3175" cap="flat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http://facebook.com/modumagazine</a:t>
            </a:r>
            <a:endParaRPr lang="en-US" altLang="ko-KR" sz="2800" b="1" kern="0" dirty="0">
              <a:ln w="3175" cap="flat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34" y="4011921"/>
            <a:ext cx="313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02.582.2160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984" y="6286520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네이버</a:t>
            </a:r>
            <a:r>
              <a:rPr lang="en-US" altLang="ko-KR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페이스북에</a:t>
            </a:r>
            <a:r>
              <a:rPr lang="ko-KR" altLang="en-US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MODU</a:t>
            </a:r>
            <a:r>
              <a:rPr lang="ko-KR" altLang="en-US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를 검색해주세요</a:t>
            </a:r>
            <a:r>
              <a:rPr lang="en-US" altLang="ko-KR" sz="28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”</a:t>
            </a:r>
          </a:p>
        </p:txBody>
      </p:sp>
      <p:pic>
        <p:nvPicPr>
          <p:cNvPr id="14" name="그림 13" descr="역대 표지모음 MO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200" y="1806752"/>
            <a:ext cx="7530452" cy="190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프로젝트 시작 배경</a:t>
            </a:r>
            <a:endParaRPr lang="ko-KR" altLang="en-US" sz="2400" b="1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802800" y="1988270"/>
            <a:ext cx="6626984" cy="3369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itchFamily="34" charset="0"/>
              <a:buChar char="•"/>
            </a:pP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 꿈을 찾다가도 고</a:t>
            </a: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이 되면 멘붕</a:t>
            </a:r>
            <a:endParaRPr lang="en-US" altLang="ko-KR" sz="20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24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목표 직업인이 되기 위한 방법에 대한 오해</a:t>
            </a:r>
            <a:endParaRPr lang="en-US" altLang="ko-KR" sz="20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20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20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20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진로교육 봉사</a:t>
            </a: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받을 때는 좋지만 받고 나면</a:t>
            </a: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..</a:t>
            </a:r>
          </a:p>
          <a:p>
            <a:pPr algn="l">
              <a:buFont typeface="Arial" pitchFamily="34" charset="0"/>
              <a:buChar char="•"/>
            </a:pPr>
            <a:endParaRPr lang="en-US" altLang="ko-KR" sz="24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만물박사 </a:t>
            </a:r>
            <a:r>
              <a:rPr lang="en-US" altLang="ko-KR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&amp; </a:t>
            </a:r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멀티플레이어가 되어야 한다는 압박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87624" y="5572140"/>
            <a:ext cx="6912768" cy="1008112"/>
            <a:chOff x="1187624" y="1700808"/>
            <a:chExt cx="6912768" cy="1008112"/>
          </a:xfrm>
        </p:grpSpPr>
        <p:sp>
          <p:nvSpPr>
            <p:cNvPr id="12" name="제목 1"/>
            <p:cNvSpPr txBox="1">
              <a:spLocks/>
            </p:cNvSpPr>
            <p:nvPr/>
          </p:nvSpPr>
          <p:spPr>
            <a:xfrm>
              <a:off x="1187624" y="1700808"/>
              <a:ext cx="6912768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4800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왜</a:t>
              </a:r>
              <a:r>
                <a:rPr lang="en-US" altLang="ko-KR" sz="4800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4800" dirty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355976" y="170080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1"/>
            <a:ext cx="195661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12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문제의 원인은</a:t>
            </a:r>
            <a:r>
              <a:rPr lang="en-US" altLang="ko-KR" sz="2400" b="1" dirty="0" smtClean="0"/>
              <a:t>..</a:t>
            </a:r>
            <a:endParaRPr lang="ko-KR" alt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195661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643174" y="2043102"/>
            <a:ext cx="612688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꿈은 아직 먼 얘기지만</a:t>
            </a:r>
            <a:endParaRPr lang="en-US" altLang="ko-KR" sz="24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대학과 학과는 가깝다</a:t>
            </a:r>
            <a:r>
              <a:rPr lang="en-US" altLang="ko-KR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”</a:t>
            </a:r>
            <a:endParaRPr lang="ko-KR" altLang="en-US" sz="24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643174" y="3886202"/>
            <a:ext cx="612688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외부 교육에 의존하는 모델의</a:t>
            </a:r>
            <a:endParaRPr lang="en-US" altLang="ko-KR" sz="2400" dirty="0" smtClean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지속가능성 부재</a:t>
            </a:r>
            <a:r>
              <a:rPr lang="en-US" altLang="ko-KR" sz="24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”</a:t>
            </a:r>
            <a:endParaRPr lang="ko-KR" altLang="en-US" sz="24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187624" y="5572140"/>
            <a:ext cx="6912768" cy="1008112"/>
            <a:chOff x="1187624" y="1700808"/>
            <a:chExt cx="6912768" cy="1008112"/>
          </a:xfrm>
        </p:grpSpPr>
        <p:sp>
          <p:nvSpPr>
            <p:cNvPr id="16" name="제목 1"/>
            <p:cNvSpPr txBox="1">
              <a:spLocks/>
            </p:cNvSpPr>
            <p:nvPr/>
          </p:nvSpPr>
          <p:spPr>
            <a:xfrm>
              <a:off x="1187624" y="1700808"/>
              <a:ext cx="6912768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진로직업으로 가기 위한 중간역할로서 학과 교육을 </a:t>
              </a:r>
              <a:endParaRPr lang="en-US" altLang="ko-KR" sz="2000" b="1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ko-KR" altLang="en-US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선생님들의 수업을 통해</a:t>
              </a:r>
              <a: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공교육 내에서 내에서 도와주자</a:t>
              </a:r>
              <a: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ko-KR" altLang="en-US" sz="2000" b="1" dirty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4355976" y="170080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MODU</a:t>
            </a:r>
            <a:r>
              <a:rPr lang="ko-KR" altLang="en-US" sz="2400" b="1" dirty="0"/>
              <a:t> </a:t>
            </a:r>
            <a:r>
              <a:rPr lang="en-US" altLang="ko-KR" sz="2400" b="1" dirty="0" smtClean="0"/>
              <a:t>Guide to Major </a:t>
            </a:r>
            <a:r>
              <a:rPr lang="ko-KR" altLang="en-US" sz="2400" b="1" dirty="0" smtClean="0"/>
              <a:t>소개</a:t>
            </a:r>
            <a:endParaRPr lang="ko-KR" alt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02" y="2193033"/>
            <a:ext cx="2130599" cy="180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023" y="2197689"/>
            <a:ext cx="2294492" cy="18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3366" y="2197689"/>
            <a:ext cx="2130599" cy="18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702" y="4286256"/>
            <a:ext cx="2130599" cy="18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7023" y="4286257"/>
            <a:ext cx="2294492" cy="18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3367" y="4286256"/>
            <a:ext cx="2130599" cy="18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395536" y="1677037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기계공학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491880" y="1677037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간호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588224" y="1677037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멀티미디어공학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491880" y="6143703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건축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516216" y="6143703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경영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6143703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화학생명공학</a:t>
            </a:r>
            <a:endParaRPr lang="ko-KR" altLang="en-US" sz="2000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홀랜드를</a:t>
            </a:r>
            <a:r>
              <a:rPr lang="ko-KR" altLang="en-US" sz="2400" b="1" dirty="0" smtClean="0"/>
              <a:t> 기반으로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주요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개 학과를</a:t>
            </a:r>
            <a:endParaRPr lang="ko-KR" altLang="en-US" sz="2400" b="1" dirty="0"/>
          </a:p>
        </p:txBody>
      </p:sp>
      <p:sp>
        <p:nvSpPr>
          <p:cNvPr id="7" name="직사각형 6"/>
          <p:cNvSpPr/>
          <p:nvPr/>
        </p:nvSpPr>
        <p:spPr>
          <a:xfrm>
            <a:off x="3823839" y="1832284"/>
            <a:ext cx="2344717" cy="2136842"/>
          </a:xfrm>
          <a:prstGeom prst="rect">
            <a:avLst/>
          </a:prstGeom>
          <a:solidFill>
            <a:srgbClr val="D22828"/>
          </a:solidFill>
          <a:ln w="127000">
            <a:solidFill>
              <a:srgbClr val="D2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500430" y="1947789"/>
            <a:ext cx="1576620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기계공학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650284" y="2987334"/>
            <a:ext cx="1900029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멀티미디어공학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30261" y="1832284"/>
            <a:ext cx="2344717" cy="2136842"/>
          </a:xfrm>
          <a:prstGeom prst="rect">
            <a:avLst/>
          </a:prstGeom>
          <a:solidFill>
            <a:srgbClr val="D22828"/>
          </a:solidFill>
          <a:ln w="127000">
            <a:solidFill>
              <a:srgbClr val="D2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11" name="직사각형 10"/>
          <p:cNvSpPr/>
          <p:nvPr/>
        </p:nvSpPr>
        <p:spPr>
          <a:xfrm>
            <a:off x="3823839" y="4257889"/>
            <a:ext cx="2344717" cy="2136842"/>
          </a:xfrm>
          <a:prstGeom prst="rect">
            <a:avLst/>
          </a:prstGeom>
          <a:solidFill>
            <a:srgbClr val="D22828"/>
          </a:solidFill>
          <a:ln w="127000">
            <a:solidFill>
              <a:srgbClr val="D2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12" name="직사각형 11"/>
          <p:cNvSpPr/>
          <p:nvPr/>
        </p:nvSpPr>
        <p:spPr>
          <a:xfrm>
            <a:off x="6330261" y="4257889"/>
            <a:ext cx="2344717" cy="2136842"/>
          </a:xfrm>
          <a:prstGeom prst="rect">
            <a:avLst/>
          </a:prstGeom>
          <a:solidFill>
            <a:srgbClr val="D22828"/>
          </a:solidFill>
          <a:ln w="127000">
            <a:solidFill>
              <a:srgbClr val="D2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540856" y="2467561"/>
            <a:ext cx="1900029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화학생명공학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662135" y="3507106"/>
            <a:ext cx="1010654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건축학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249409" y="1947789"/>
            <a:ext cx="646818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경영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6249409" y="2467561"/>
            <a:ext cx="687245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심리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208982" y="2987334"/>
            <a:ext cx="1253211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언론 방송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208982" y="3507106"/>
            <a:ext cx="1253211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초등 교육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581282" y="4315641"/>
            <a:ext cx="1010654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간호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6289835" y="4315641"/>
            <a:ext cx="1139686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미술대학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6289834" y="4835414"/>
            <a:ext cx="1139685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체육교육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289834" y="5355186"/>
            <a:ext cx="1139685" cy="40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smtClean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연극영화</a:t>
            </a:r>
            <a:endParaRPr lang="ko-KR" altLang="en-US" sz="1800" dirty="0">
              <a:ln>
                <a:solidFill>
                  <a:schemeClr val="tx2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319607" y="1832284"/>
            <a:ext cx="848949" cy="462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5319607" y="1832284"/>
            <a:ext cx="848949" cy="46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600" b="1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이공</a:t>
            </a:r>
            <a:endParaRPr lang="ko-KR" altLang="en-US" sz="1600" b="1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826029" y="1832284"/>
            <a:ext cx="848949" cy="462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7826029" y="1832284"/>
            <a:ext cx="848949" cy="46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600" b="1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사회</a:t>
            </a:r>
            <a:endParaRPr lang="ko-KR" altLang="en-US" sz="1600" b="1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19607" y="4257889"/>
            <a:ext cx="848949" cy="462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5279181" y="4257889"/>
            <a:ext cx="929802" cy="46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600" b="1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보건</a:t>
            </a:r>
            <a:endParaRPr lang="ko-KR" altLang="en-US" sz="1600" b="1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7826029" y="4257889"/>
            <a:ext cx="848949" cy="462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7785602" y="4257889"/>
            <a:ext cx="929802" cy="46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600" b="1" dirty="0" smtClean="0">
                <a:ln>
                  <a:solidFill>
                    <a:schemeClr val="tx2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예술</a:t>
            </a:r>
            <a:endParaRPr lang="ko-KR" altLang="en-US" sz="1600" b="1" dirty="0">
              <a:ln>
                <a:solidFill>
                  <a:schemeClr val="tx2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22" y="2900360"/>
            <a:ext cx="2556000" cy="24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이등변 삼각형 35"/>
          <p:cNvSpPr/>
          <p:nvPr/>
        </p:nvSpPr>
        <p:spPr>
          <a:xfrm rot="5400000">
            <a:off x="2080552" y="4052251"/>
            <a:ext cx="2520000" cy="234026"/>
          </a:xfrm>
          <a:prstGeom prst="triangle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프로젝트 프로세스 및 진행상황</a:t>
            </a:r>
            <a:endParaRPr lang="ko-KR" altLang="en-US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642910" y="2443157"/>
            <a:ext cx="2071702" cy="30959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00430" y="2443157"/>
            <a:ext cx="2071702" cy="30959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286512" y="2443157"/>
            <a:ext cx="2071702" cy="30959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 rot="5400000">
            <a:off x="1666801" y="3733855"/>
            <a:ext cx="2844000" cy="234026"/>
          </a:xfrm>
          <a:prstGeom prst="triangle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4490321" y="3733855"/>
            <a:ext cx="2844000" cy="234026"/>
          </a:xfrm>
          <a:prstGeom prst="triangle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-285784" y="19528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학과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콘텐츠</a:t>
            </a:r>
            <a:endParaRPr lang="ko-KR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28888" y="195731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학교에 발송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13334" y="19573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진로 수업 진행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2543168"/>
            <a:ext cx="207170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대학생들이 직접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기획하고 촬영한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학과별 대학생활 영상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3638448"/>
            <a:ext cx="19288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학과에서 배우는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내용들을 알기 쉽게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4475196"/>
            <a:ext cx="1928826" cy="3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졸업 후 진로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4348" y="5027955"/>
            <a:ext cx="1928826" cy="3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오해와 진실</a:t>
            </a:r>
            <a:endParaRPr lang="ko-KR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2538707"/>
            <a:ext cx="207170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무료로 전국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중고등학교 진로진학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err="1" smtClean="0"/>
              <a:t>상담교사분들께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3638448"/>
            <a:ext cx="19288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/>
              <a:t>PPT </a:t>
            </a:r>
            <a:r>
              <a:rPr lang="ko-KR" altLang="en-US" sz="1400" dirty="0" smtClean="0"/>
              <a:t>교재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영상</a:t>
            </a:r>
            <a:r>
              <a:rPr lang="en-US" altLang="ko-KR" sz="1400" dirty="0" smtClean="0"/>
              <a:t>, </a:t>
            </a:r>
            <a:br>
              <a:rPr lang="en-US" altLang="ko-KR" sz="1400" dirty="0" smtClean="0"/>
            </a:br>
            <a:r>
              <a:rPr lang="ko-KR" altLang="en-US" sz="1400" dirty="0" smtClean="0"/>
              <a:t>수업용 스크립트를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4475196"/>
            <a:ext cx="1928826" cy="3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/>
              <a:t>이메일로</a:t>
            </a:r>
            <a:r>
              <a:rPr lang="ko-KR" altLang="en-US" sz="1400" dirty="0" smtClean="0"/>
              <a:t> 발송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71868" y="5027955"/>
            <a:ext cx="1928826" cy="3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홈페이지에도 업로드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2538707"/>
            <a:ext cx="207170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/>
              <a:t>진로교사분들이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자유롭게 학교별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진로 시간을 활용하여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357950" y="3638448"/>
            <a:ext cx="19288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/>
              <a:t>1</a:t>
            </a:r>
            <a:r>
              <a:rPr lang="ko-KR" altLang="en-US" sz="1400" dirty="0" smtClean="0"/>
              <a:t>주일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학과 기준</a:t>
            </a:r>
            <a:r>
              <a:rPr lang="en-US" altLang="ko-KR" sz="1400" dirty="0" smtClean="0"/>
              <a:t>,</a:t>
            </a:r>
          </a:p>
          <a:p>
            <a:pPr algn="ctr">
              <a:lnSpc>
                <a:spcPct val="120000"/>
              </a:lnSpc>
            </a:pPr>
            <a:r>
              <a:rPr lang="en-US" altLang="ko-KR" sz="1400" dirty="0" smtClean="0"/>
              <a:t>1</a:t>
            </a:r>
            <a:r>
              <a:rPr lang="ko-KR" altLang="en-US" sz="1400" dirty="0" smtClean="0"/>
              <a:t>학기에 끝날 수 있는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분량과 커리큘럼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총 </a:t>
            </a:r>
            <a:r>
              <a:rPr lang="en-US" altLang="ko-KR" sz="1400" dirty="0" smtClean="0"/>
              <a:t>12</a:t>
            </a:r>
            <a:r>
              <a:rPr lang="ko-KR" altLang="en-US" sz="1400" dirty="0" smtClean="0"/>
              <a:t>주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657198" y="5715015"/>
            <a:ext cx="7704000" cy="15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오각형 33"/>
          <p:cNvSpPr/>
          <p:nvPr/>
        </p:nvSpPr>
        <p:spPr>
          <a:xfrm>
            <a:off x="642910" y="5886467"/>
            <a:ext cx="4500594" cy="576000"/>
          </a:xfrm>
          <a:prstGeom prst="homePlate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현재 여기까지 진행 완료</a:t>
            </a:r>
            <a:endParaRPr lang="ko-KR" altLang="en-US" sz="1600" b="1" dirty="0"/>
          </a:p>
        </p:txBody>
      </p:sp>
      <p:sp>
        <p:nvSpPr>
          <p:cNvPr id="35" name="오각형 34"/>
          <p:cNvSpPr/>
          <p:nvPr/>
        </p:nvSpPr>
        <p:spPr>
          <a:xfrm>
            <a:off x="5157792" y="5886467"/>
            <a:ext cx="3204000" cy="5760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학교 연락처 수집 완료 후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발송 예정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(2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월 중순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주요 변화</a:t>
            </a:r>
            <a:r>
              <a:rPr lang="en-US" altLang="ko-KR" sz="2400" b="1" dirty="0" smtClean="0"/>
              <a:t> (</a:t>
            </a:r>
            <a:r>
              <a:rPr lang="ko-KR" altLang="en-US" sz="2400" b="1" dirty="0" smtClean="0"/>
              <a:t>학과교재 테스트 결과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직사각형 16"/>
          <p:cNvSpPr/>
          <p:nvPr/>
        </p:nvSpPr>
        <p:spPr>
          <a:xfrm>
            <a:off x="467008" y="2486018"/>
            <a:ext cx="2880000" cy="357190"/>
          </a:xfrm>
          <a:prstGeom prst="rect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대학생들의 변화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7008" y="2843208"/>
            <a:ext cx="2880000" cy="27860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058240" y="1960100"/>
            <a:ext cx="4500000" cy="357190"/>
          </a:xfrm>
          <a:prstGeom prst="rect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폭넓은 진로 탐색 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관심 전공 발견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058240" y="2317290"/>
            <a:ext cx="4500000" cy="165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이등변 삼각형 13"/>
          <p:cNvSpPr/>
          <p:nvPr/>
        </p:nvSpPr>
        <p:spPr>
          <a:xfrm rot="5400000">
            <a:off x="2317790" y="4072839"/>
            <a:ext cx="2664000" cy="234026"/>
          </a:xfrm>
          <a:prstGeom prst="triangle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058240" y="4330480"/>
            <a:ext cx="4500000" cy="357190"/>
          </a:xfrm>
          <a:prstGeom prst="rect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청소년 공부 동기 상승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58240" y="4687670"/>
            <a:ext cx="4500000" cy="165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184" y="2965922"/>
            <a:ext cx="270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처음에는 아르바이트의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개념으로 접근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제작 과정에서 스스로 필요성과 동기를 느끼고 자발적으로 참여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적극적인 아이디어 제안</a:t>
            </a: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endParaRPr lang="en-US" altLang="ko-KR" sz="1400" dirty="0" smtClean="0"/>
          </a:p>
          <a:p>
            <a:pPr algn="ctr">
              <a:lnSpc>
                <a:spcPct val="120000"/>
              </a:lnSpc>
            </a:pPr>
            <a:r>
              <a:rPr lang="ko-KR" altLang="en-US" sz="1400" dirty="0" smtClean="0"/>
              <a:t>재능 기부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식사로 대체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95420" y="2357428"/>
            <a:ext cx="431485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  목표 전공이 있던 학생들의 경우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 </a:t>
            </a:r>
            <a:r>
              <a:rPr lang="ko-KR" altLang="en-US" sz="1400" dirty="0" smtClean="0"/>
              <a:t>전공 이해 구체화 뿐만 아니라 관심 전공 외에도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 </a:t>
            </a:r>
            <a:r>
              <a:rPr lang="ko-KR" altLang="en-US" sz="1400" dirty="0" smtClean="0"/>
              <a:t>다양한 전공을 탐색함으로써 폭넓은 진로 모색</a:t>
            </a:r>
            <a:endParaRPr lang="en-US" altLang="ko-KR" sz="1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ko-KR" sz="1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목표 전공이 없던 학생들의 경우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en-US" altLang="ko-KR" sz="1400" dirty="0" smtClean="0"/>
              <a:t>   </a:t>
            </a:r>
            <a:r>
              <a:rPr lang="ko-KR" altLang="en-US" sz="1400" dirty="0" smtClean="0"/>
              <a:t>다양한 전공 탐색을 통해 관심 가는 전공을 발견</a:t>
            </a:r>
            <a:endParaRPr lang="en-US" altLang="ko-KR" sz="1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095420" y="4743458"/>
            <a:ext cx="431485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  공부 의지가 없거나 목표 전공이 있던 학생들의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 </a:t>
            </a:r>
            <a:r>
              <a:rPr lang="ko-KR" altLang="en-US" sz="1400" dirty="0" smtClean="0"/>
              <a:t>경우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대게 꿈이나 뚜렷한 목표 부재 때문</a:t>
            </a:r>
            <a:endParaRPr lang="en-US" altLang="ko-KR" sz="1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ko-KR" sz="1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목표 전공 발견으로 뚜렷한 진학 진로 목표 설정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en-US" altLang="ko-KR" sz="1400" dirty="0" smtClean="0"/>
              <a:t>   </a:t>
            </a:r>
            <a:r>
              <a:rPr lang="ko-KR" altLang="en-US" sz="1400" dirty="0" smtClean="0"/>
              <a:t>학습 의지 상승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어려웠던 점과 잘되었던 점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0630" y="2679040"/>
            <a:ext cx="357758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높은 수업 활용도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>
                <a:sym typeface="Wingdings" pitchFamily="2" charset="2"/>
              </a:rPr>
              <a:t>  </a:t>
            </a:r>
            <a:r>
              <a:rPr lang="ko-KR" altLang="en-US" sz="1400" dirty="0" smtClean="0">
                <a:sym typeface="Wingdings" pitchFamily="2" charset="2"/>
              </a:rPr>
              <a:t>일반적인 책 또는 사이트처럼 </a:t>
            </a:r>
            <a:r>
              <a:rPr lang="en-US" altLang="ko-KR" sz="1400" dirty="0" smtClean="0">
                <a:sym typeface="Wingdings" pitchFamily="2" charset="2"/>
              </a:rPr>
              <a:t/>
            </a:r>
            <a:br>
              <a:rPr lang="en-US" altLang="ko-KR" sz="1400" dirty="0" smtClean="0">
                <a:sym typeface="Wingdings" pitchFamily="2" charset="2"/>
              </a:rPr>
            </a:br>
            <a:r>
              <a:rPr lang="en-US" altLang="ko-KR" sz="1400" dirty="0" smtClean="0">
                <a:sym typeface="Wingdings" pitchFamily="2" charset="2"/>
              </a:rPr>
              <a:t>     </a:t>
            </a:r>
            <a:r>
              <a:rPr lang="ko-KR" altLang="en-US" sz="1400" dirty="0" smtClean="0">
                <a:sym typeface="Wingdings" pitchFamily="2" charset="2"/>
              </a:rPr>
              <a:t>학생이 혼자 보고 끝나는 것이 아님</a:t>
            </a: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학생들이 흥미를 잃지 않고 수용</a:t>
            </a:r>
            <a:r>
              <a:rPr lang="en-US" altLang="ko-KR" sz="1400" dirty="0" smtClean="0"/>
              <a:t>!!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14348" y="2214554"/>
            <a:ext cx="3571900" cy="357190"/>
          </a:xfrm>
          <a:prstGeom prst="rect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어려웠던 점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14348" y="2571744"/>
            <a:ext cx="3571900" cy="3214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86314" y="2214554"/>
            <a:ext cx="3571900" cy="357190"/>
          </a:xfrm>
          <a:prstGeom prst="rect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잘되었던 점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786314" y="2571744"/>
            <a:ext cx="3571900" cy="3214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312" y="2679040"/>
            <a:ext cx="3577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재미와 진지함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그 사이 애매한 간극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>
                <a:sym typeface="Wingdings" pitchFamily="2" charset="2"/>
              </a:rPr>
              <a:t>  </a:t>
            </a:r>
            <a:r>
              <a:rPr lang="ko-KR" altLang="en-US" sz="1400" dirty="0" smtClean="0">
                <a:sym typeface="Wingdings" pitchFamily="2" charset="2"/>
              </a:rPr>
              <a:t>지나치게 가볍게만 가면 </a:t>
            </a:r>
            <a:r>
              <a:rPr lang="ko-KR" altLang="en-US" sz="1400" dirty="0" err="1" smtClean="0">
                <a:sym typeface="Wingdings" pitchFamily="2" charset="2"/>
              </a:rPr>
              <a:t>콘텐츠에</a:t>
            </a:r>
            <a:r>
              <a:rPr lang="en-US" altLang="ko-KR" sz="1400" dirty="0" smtClean="0">
                <a:sym typeface="Wingdings" pitchFamily="2" charset="2"/>
              </a:rPr>
              <a:t/>
            </a:r>
            <a:br>
              <a:rPr lang="en-US" altLang="ko-KR" sz="1400" dirty="0" smtClean="0">
                <a:sym typeface="Wingdings" pitchFamily="2" charset="2"/>
              </a:rPr>
            </a:br>
            <a:r>
              <a:rPr lang="en-US" altLang="ko-KR" sz="1400" dirty="0" smtClean="0">
                <a:sym typeface="Wingdings" pitchFamily="2" charset="2"/>
              </a:rPr>
              <a:t>     </a:t>
            </a:r>
            <a:r>
              <a:rPr lang="ko-KR" altLang="en-US" sz="1400" dirty="0" smtClean="0">
                <a:sym typeface="Wingdings" pitchFamily="2" charset="2"/>
              </a:rPr>
              <a:t>대한 신뢰도가 떨어질 수도</a:t>
            </a:r>
            <a:r>
              <a:rPr lang="en-US" altLang="ko-KR" sz="1400" dirty="0" smtClean="0">
                <a:sym typeface="Wingdings" pitchFamily="2" charset="2"/>
              </a:rPr>
              <a:t>…</a:t>
            </a: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/>
              <a:t>보펀성과</a:t>
            </a:r>
            <a:r>
              <a:rPr lang="ko-KR" altLang="en-US" sz="1400" dirty="0" smtClean="0"/>
              <a:t> 특수성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적정지점을 찾는 일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>
                <a:sym typeface="Wingdings" pitchFamily="2" charset="2"/>
              </a:rPr>
              <a:t>  </a:t>
            </a:r>
            <a:r>
              <a:rPr lang="ko-KR" altLang="en-US" sz="1400" dirty="0" smtClean="0">
                <a:sym typeface="Wingdings" pitchFamily="2" charset="2"/>
              </a:rPr>
              <a:t>같은 학과도 대학마다 다른 부분이</a:t>
            </a:r>
            <a:r>
              <a:rPr lang="en-US" altLang="ko-KR" sz="1400" dirty="0" smtClean="0">
                <a:sym typeface="Wingdings" pitchFamily="2" charset="2"/>
              </a:rPr>
              <a:t/>
            </a:r>
            <a:br>
              <a:rPr lang="en-US" altLang="ko-KR" sz="1400" dirty="0" smtClean="0">
                <a:sym typeface="Wingdings" pitchFamily="2" charset="2"/>
              </a:rPr>
            </a:br>
            <a:r>
              <a:rPr lang="en-US" altLang="ko-KR" sz="1400" dirty="0" smtClean="0">
                <a:sym typeface="Wingdings" pitchFamily="2" charset="2"/>
              </a:rPr>
              <a:t>     </a:t>
            </a:r>
            <a:r>
              <a:rPr lang="ko-KR" altLang="en-US" sz="1400" dirty="0" smtClean="0">
                <a:sym typeface="Wingdings" pitchFamily="2" charset="2"/>
              </a:rPr>
              <a:t>있어서 일반화하지 않도록 설명 </a:t>
            </a: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전국 진로교사 분들의 연락처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>
                <a:sym typeface="Wingdings" pitchFamily="2" charset="2"/>
              </a:rPr>
              <a:t>  </a:t>
            </a:r>
            <a:r>
              <a:rPr lang="ko-KR" altLang="en-US" sz="1400" dirty="0" smtClean="0">
                <a:sym typeface="Wingdings" pitchFamily="2" charset="2"/>
              </a:rPr>
              <a:t>무료지만 줄 수가 없음</a:t>
            </a:r>
            <a:r>
              <a:rPr lang="en-US" altLang="ko-KR" sz="1400" dirty="0" smtClean="0">
                <a:sym typeface="Wingdings" pitchFamily="2" charset="2"/>
              </a:rPr>
              <a:t>..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81212"/>
            <a:ext cx="89142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87" y="114728"/>
            <a:ext cx="88329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521784"/>
            <a:ext cx="9144000" cy="818983"/>
          </a:xfrm>
          <a:prstGeom prst="rect">
            <a:avLst/>
          </a:prstGeom>
          <a:solidFill>
            <a:srgbClr val="23B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이후 계획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187624" y="1857364"/>
            <a:ext cx="6912768" cy="1008112"/>
            <a:chOff x="1187624" y="1700808"/>
            <a:chExt cx="6912768" cy="1008112"/>
          </a:xfrm>
        </p:grpSpPr>
        <p:sp>
          <p:nvSpPr>
            <p:cNvPr id="14" name="제목 1"/>
            <p:cNvSpPr txBox="1">
              <a:spLocks/>
            </p:cNvSpPr>
            <p:nvPr/>
          </p:nvSpPr>
          <p:spPr>
            <a:xfrm>
              <a:off x="1187624" y="1700808"/>
              <a:ext cx="6912768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MODU Guide to Major </a:t>
              </a:r>
              <a:r>
                <a:rPr lang="ko-KR" altLang="en-US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프로젝트는</a:t>
              </a:r>
              <a: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/>
              </a:r>
              <a:b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ko-KR" altLang="en-US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이제부터가 시작 </a:t>
              </a:r>
              <a:r>
                <a:rPr lang="en-US" altLang="ko-KR" sz="2000" b="1" dirty="0" smtClean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@.@</a:t>
              </a:r>
              <a:endParaRPr lang="ko-KR" altLang="en-US" sz="2000" b="1" dirty="0">
                <a:ln>
                  <a:solidFill>
                    <a:schemeClr val="tx2"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4355976" y="170080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2" name="오각형 21"/>
          <p:cNvSpPr/>
          <p:nvPr/>
        </p:nvSpPr>
        <p:spPr>
          <a:xfrm>
            <a:off x="942950" y="3210190"/>
            <a:ext cx="2428892" cy="576000"/>
          </a:xfrm>
          <a:prstGeom prst="homePlate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2015. 2</a:t>
            </a:r>
            <a:r>
              <a:rPr lang="ko-KR" altLang="en-US" b="1" dirty="0" smtClean="0"/>
              <a:t>월</a:t>
            </a:r>
            <a:endParaRPr lang="ko-KR" altLang="en-US" b="1" dirty="0"/>
          </a:p>
        </p:txBody>
      </p:sp>
      <p:sp>
        <p:nvSpPr>
          <p:cNvPr id="24" name="오각형 23"/>
          <p:cNvSpPr/>
          <p:nvPr/>
        </p:nvSpPr>
        <p:spPr>
          <a:xfrm>
            <a:off x="3386130" y="3210190"/>
            <a:ext cx="2428892" cy="576000"/>
          </a:xfrm>
          <a:prstGeom prst="homePlate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2015. 3</a:t>
            </a:r>
            <a:r>
              <a:rPr lang="ko-KR" altLang="en-US" b="1" dirty="0" smtClean="0"/>
              <a:t>월</a:t>
            </a:r>
            <a:endParaRPr lang="ko-KR" altLang="en-US" b="1" dirty="0"/>
          </a:p>
        </p:txBody>
      </p:sp>
      <p:sp>
        <p:nvSpPr>
          <p:cNvPr id="25" name="오각형 24"/>
          <p:cNvSpPr/>
          <p:nvPr/>
        </p:nvSpPr>
        <p:spPr>
          <a:xfrm>
            <a:off x="5857884" y="3210190"/>
            <a:ext cx="2428892" cy="576000"/>
          </a:xfrm>
          <a:prstGeom prst="homePlate">
            <a:avLst/>
          </a:prstGeom>
          <a:solidFill>
            <a:srgbClr val="177B5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2015. 4</a:t>
            </a:r>
            <a:r>
              <a:rPr lang="ko-KR" altLang="en-US" b="1" dirty="0" smtClean="0"/>
              <a:t>월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0100" y="4132706"/>
            <a:ext cx="20717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진로교사 선생님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400" b="1" dirty="0" smtClean="0"/>
              <a:t>연락처 수집 완료</a:t>
            </a:r>
            <a:endParaRPr lang="en-US" altLang="ko-KR" sz="1400" b="1" dirty="0" smtClean="0"/>
          </a:p>
          <a:p>
            <a:pPr algn="ctr">
              <a:lnSpc>
                <a:spcPct val="150000"/>
              </a:lnSpc>
            </a:pPr>
            <a:endParaRPr lang="en-US" altLang="ko-KR" sz="14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수집한 </a:t>
            </a:r>
            <a:r>
              <a:rPr lang="ko-KR" altLang="en-US" sz="1400" b="1" dirty="0" err="1" smtClean="0"/>
              <a:t>이메일을</a:t>
            </a:r>
            <a:r>
              <a:rPr lang="ko-KR" altLang="en-US" sz="1400" b="1" dirty="0" smtClean="0"/>
              <a:t> 통해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400" b="1" dirty="0" smtClean="0"/>
              <a:t>자료와 매뉴얼 발송</a:t>
            </a:r>
            <a:endParaRPr lang="ko-KR" alt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71854" y="4132706"/>
            <a:ext cx="20717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모두매거진 잡지 및</a:t>
            </a:r>
            <a:endParaRPr lang="en-US" altLang="ko-KR" sz="14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사이트를 통해 홍보</a:t>
            </a:r>
            <a:endParaRPr lang="en-US" altLang="ko-KR" sz="1400" b="1" dirty="0" smtClean="0"/>
          </a:p>
          <a:p>
            <a:pPr algn="ctr">
              <a:lnSpc>
                <a:spcPct val="150000"/>
              </a:lnSpc>
            </a:pPr>
            <a:endParaRPr lang="en-US" altLang="ko-KR" sz="14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학교에서 자율적인 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400" b="1" dirty="0" smtClean="0"/>
              <a:t>커리큘럼 설계 및 수업</a:t>
            </a:r>
            <a:endParaRPr lang="en-US" altLang="ko-KR" sz="14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857884" y="4132706"/>
            <a:ext cx="207170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/>
              <a:t>피드백 수집</a:t>
            </a:r>
            <a:endParaRPr lang="en-US" altLang="ko-KR" sz="1400" b="1" dirty="0" smtClean="0"/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/>
              <a:t>  학생</a:t>
            </a:r>
            <a:endParaRPr lang="en-US" altLang="ko-KR" sz="1400" b="1" dirty="0" smtClean="0"/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/>
              <a:t>  교사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743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299</Words>
  <Application>Microsoft Office PowerPoint</Application>
  <PresentationFormat>화면 슬라이드 쇼(4:3)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owner</cp:lastModifiedBy>
  <cp:revision>61</cp:revision>
  <dcterms:created xsi:type="dcterms:W3CDTF">2015-01-22T07:01:03Z</dcterms:created>
  <dcterms:modified xsi:type="dcterms:W3CDTF">2015-01-23T06:53:29Z</dcterms:modified>
</cp:coreProperties>
</file>