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7" r:id="rId2"/>
    <p:sldId id="311" r:id="rId3"/>
    <p:sldId id="258" r:id="rId4"/>
    <p:sldId id="300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90" r:id="rId13"/>
    <p:sldId id="293" r:id="rId14"/>
    <p:sldId id="291" r:id="rId15"/>
    <p:sldId id="294" r:id="rId16"/>
    <p:sldId id="297" r:id="rId17"/>
    <p:sldId id="298" r:id="rId18"/>
    <p:sldId id="301" r:id="rId19"/>
    <p:sldId id="303" r:id="rId20"/>
    <p:sldId id="304" r:id="rId21"/>
    <p:sldId id="305" r:id="rId22"/>
    <p:sldId id="306" r:id="rId23"/>
    <p:sldId id="307" r:id="rId24"/>
    <p:sldId id="308" r:id="rId25"/>
    <p:sldId id="310" r:id="rId26"/>
    <p:sldId id="288" r:id="rId27"/>
    <p:sldId id="299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0" d="100"/>
          <a:sy n="80" d="100"/>
        </p:scale>
        <p:origin x="-1450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280FA7-3856-41C4-8D10-850B4914DDD1}" type="doc">
      <dgm:prSet loTypeId="urn:microsoft.com/office/officeart/2005/8/layout/matrix1" loCatId="matrix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7854ECB8-ABEC-458D-BD1C-C3ED3C53B5D6}">
      <dgm:prSet phldrT="[텍스트]" custT="1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algn="ctr"/>
          <a:r>
            <a:rPr lang="en-US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50800" algn="tl" rotWithShape="0">
                  <a:srgbClr val="000000"/>
                </a:outerShdw>
              </a:effectLst>
              <a:latin typeface="1훈새마을운동 Regular"/>
              <a:ea typeface="1훈새마을운동 Regular"/>
              <a:cs typeface="1훈새마을운동 Regular"/>
            </a:rPr>
            <a:t>SWOT</a:t>
          </a:r>
          <a:endParaRPr lang="en-US" sz="5400" b="1" cap="none" spc="0" dirty="0">
            <a:ln w="17780" cmpd="sng">
              <a:solidFill>
                <a:srgbClr val="FFFFFF"/>
              </a:solidFill>
              <a:prstDash val="solid"/>
              <a:miter lim="800000"/>
            </a:ln>
            <a:solidFill>
              <a:schemeClr val="tx1"/>
            </a:solidFill>
            <a:effectLst>
              <a:outerShdw blurRad="50800" algn="tl" rotWithShape="0">
                <a:srgbClr val="000000"/>
              </a:outerShdw>
            </a:effectLst>
            <a:latin typeface="1훈새마을운동 Regular"/>
            <a:ea typeface="1훈새마을운동 Regular"/>
            <a:cs typeface="1훈새마을운동 Regular"/>
          </a:endParaRPr>
        </a:p>
      </dgm:t>
    </dgm:pt>
    <dgm:pt modelId="{94619E68-793B-4C54-B4CC-046951639CD0}" type="parTrans" cxnId="{83227D4C-1999-4172-8975-D592E44F9BFF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FCCAAD37-8B42-4285-A41B-01CA81DC9CC4}" type="sibTrans" cxnId="{83227D4C-1999-4172-8975-D592E44F9BFF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BBA4F977-B7B6-4AFF-8058-79F7B79C16BB}">
      <dgm:prSet custT="1"/>
      <dgm:spPr/>
      <dgm:t>
        <a:bodyPr/>
        <a:lstStyle/>
        <a:p>
          <a:pPr algn="ctr"/>
          <a:r>
            <a:rPr lang="en-US" sz="3200" b="1" u="sng" dirty="0" smtClean="0">
              <a:latin typeface="1훈새마을운동 Regular"/>
              <a:ea typeface="1훈새마을운동 Regular"/>
              <a:cs typeface="1훈새마을운동 Regular"/>
            </a:rPr>
            <a:t>Strength</a:t>
          </a:r>
          <a:r>
            <a:rPr lang="ko-KR" altLang="en-US" sz="3200" b="1" u="sng" dirty="0" smtClean="0">
              <a:latin typeface="1훈새마을운동 Regular"/>
              <a:ea typeface="1훈새마을운동 Regular"/>
              <a:cs typeface="1훈새마을운동 Regular"/>
            </a:rPr>
            <a:t> </a:t>
          </a:r>
          <a:r>
            <a:rPr lang="en-US" altLang="ko-KR" sz="3200" b="1" u="sng" dirty="0" smtClean="0">
              <a:latin typeface="1훈새마을운동 Regular"/>
              <a:ea typeface="1훈새마을운동 Regular"/>
              <a:cs typeface="1훈새마을운동 Regular"/>
            </a:rPr>
            <a:t>(</a:t>
          </a:r>
          <a:r>
            <a:rPr lang="ko-KR" altLang="en-US" sz="3200" b="1" u="sng" dirty="0" smtClean="0">
              <a:latin typeface="1훈새마을운동 Regular"/>
              <a:ea typeface="1훈새마을운동 Regular"/>
              <a:cs typeface="1훈새마을운동 Regular"/>
            </a:rPr>
            <a:t>강점</a:t>
          </a:r>
          <a:r>
            <a:rPr lang="en-US" altLang="ko-KR" sz="3200" b="1" u="sng" dirty="0" smtClean="0">
              <a:latin typeface="1훈새마을운동 Regular"/>
              <a:ea typeface="1훈새마을운동 Regular"/>
              <a:cs typeface="1훈새마을운동 Regular"/>
            </a:rPr>
            <a:t>)</a:t>
          </a:r>
          <a:endParaRPr lang="ko-KR" altLang="en-US" sz="3200" b="1" u="sng" dirty="0" smtClean="0">
            <a:latin typeface="1훈새마을운동 Regular"/>
            <a:ea typeface="1훈새마을운동 Regular"/>
            <a:cs typeface="1훈새마을운동 Regular"/>
          </a:endParaRPr>
        </a:p>
        <a:p>
          <a:pPr algn="ctr"/>
          <a:endParaRPr lang="en-US" sz="1400" b="1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268C1D34-2902-42F3-9640-10C19579739D}" type="parTrans" cxnId="{A54F4797-443E-44CA-8265-B7536FE56B48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DDA3E8B0-9551-4965-A1D8-8B6D1595141D}" type="sibTrans" cxnId="{A54F4797-443E-44CA-8265-B7536FE56B48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34182716-87FA-415B-9F94-CD077A6FE132}">
      <dgm:prSet custT="1"/>
      <dgm:spPr/>
      <dgm:t>
        <a:bodyPr/>
        <a:lstStyle/>
        <a:p>
          <a:pPr algn="ctr"/>
          <a:r>
            <a:rPr lang="en-US" sz="3200" b="1" u="sng" dirty="0" smtClean="0">
              <a:latin typeface="1훈새마을운동 Regular"/>
              <a:ea typeface="1훈새마을운동 Regular"/>
              <a:cs typeface="1훈새마을운동 Regular"/>
            </a:rPr>
            <a:t>Weakness</a:t>
          </a:r>
          <a:r>
            <a:rPr lang="ko-KR" altLang="en-US" sz="3200" b="1" u="sng" dirty="0" smtClean="0">
              <a:latin typeface="1훈새마을운동 Regular"/>
              <a:ea typeface="1훈새마을운동 Regular"/>
              <a:cs typeface="1훈새마을운동 Regular"/>
            </a:rPr>
            <a:t> </a:t>
          </a:r>
          <a:r>
            <a:rPr lang="en-US" altLang="ko-KR" sz="3200" b="1" u="sng" dirty="0" smtClean="0">
              <a:latin typeface="1훈새마을운동 Regular"/>
              <a:ea typeface="1훈새마을운동 Regular"/>
              <a:cs typeface="1훈새마을운동 Regular"/>
            </a:rPr>
            <a:t>(</a:t>
          </a:r>
          <a:r>
            <a:rPr lang="ko-KR" altLang="en-US" sz="3200" b="1" u="sng" dirty="0" smtClean="0">
              <a:latin typeface="1훈새마을운동 Regular"/>
              <a:ea typeface="1훈새마을운동 Regular"/>
              <a:cs typeface="1훈새마을운동 Regular"/>
            </a:rPr>
            <a:t>약점</a:t>
          </a:r>
          <a:r>
            <a:rPr lang="en-US" altLang="ko-KR" sz="3200" b="1" u="sng" dirty="0" smtClean="0">
              <a:latin typeface="1훈새마을운동 Regular"/>
              <a:ea typeface="1훈새마을운동 Regular"/>
              <a:cs typeface="1훈새마을운동 Regular"/>
            </a:rPr>
            <a:t>)</a:t>
          </a:r>
          <a:endParaRPr lang="ko-KR" altLang="en-US" sz="3200" b="1" u="sng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4A633131-30D4-4251-BE49-11E74650E541}" type="parTrans" cxnId="{BA8C3144-22AB-416A-BE60-A8DE7CB1A4E2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2CC684B1-C9C0-49C6-8946-6166D161CBEA}" type="sibTrans" cxnId="{BA8C3144-22AB-416A-BE60-A8DE7CB1A4E2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C21C08E7-AC2F-41D9-B833-D7D333D10F83}">
      <dgm:prSet custT="1"/>
      <dgm:spPr/>
      <dgm:t>
        <a:bodyPr/>
        <a:lstStyle/>
        <a:p>
          <a:pPr algn="ctr"/>
          <a:r>
            <a:rPr lang="en-US" sz="3200" b="1" u="sng" dirty="0" smtClean="0">
              <a:latin typeface="1훈새마을운동 Regular"/>
              <a:ea typeface="1훈새마을운동 Regular"/>
              <a:cs typeface="1훈새마을운동 Regular"/>
            </a:rPr>
            <a:t>Opportunities</a:t>
          </a:r>
          <a:r>
            <a:rPr lang="ko-KR" altLang="en-US" sz="3200" b="1" u="sng" dirty="0" smtClean="0">
              <a:latin typeface="1훈새마을운동 Regular"/>
              <a:ea typeface="1훈새마을운동 Regular"/>
              <a:cs typeface="1훈새마을운동 Regular"/>
            </a:rPr>
            <a:t> </a:t>
          </a:r>
          <a:r>
            <a:rPr lang="en-US" altLang="ko-KR" sz="3200" b="1" u="sng" dirty="0" smtClean="0">
              <a:latin typeface="1훈새마을운동 Regular"/>
              <a:ea typeface="1훈새마을운동 Regular"/>
              <a:cs typeface="1훈새마을운동 Regular"/>
            </a:rPr>
            <a:t>(</a:t>
          </a:r>
          <a:r>
            <a:rPr lang="ko-KR" altLang="en-US" sz="3200" b="1" u="sng" dirty="0" smtClean="0">
              <a:latin typeface="1훈새마을운동 Regular"/>
              <a:ea typeface="1훈새마을운동 Regular"/>
              <a:cs typeface="1훈새마을운동 Regular"/>
            </a:rPr>
            <a:t>기회</a:t>
          </a:r>
          <a:r>
            <a:rPr lang="en-US" altLang="ko-KR" sz="3200" b="1" u="sng" dirty="0" smtClean="0">
              <a:latin typeface="1훈새마을운동 Regular"/>
              <a:ea typeface="1훈새마을운동 Regular"/>
              <a:cs typeface="1훈새마을운동 Regular"/>
            </a:rPr>
            <a:t>)</a:t>
          </a:r>
          <a:endParaRPr lang="ko-KR" altLang="en-US" sz="3200" b="1" u="sng" dirty="0" smtClean="0">
            <a:latin typeface="1훈새마을운동 Regular"/>
            <a:ea typeface="1훈새마을운동 Regular"/>
            <a:cs typeface="1훈새마을운동 Regular"/>
          </a:endParaRPr>
        </a:p>
        <a:p>
          <a:pPr algn="ctr"/>
          <a:endParaRPr lang="en-US" sz="1400" b="1" u="none" dirty="0">
            <a:latin typeface="1훈새마을운동 Regular"/>
            <a:ea typeface="1훈새마을운동 Regular"/>
            <a:cs typeface="1훈새마을운동 Regular"/>
          </a:endParaRPr>
        </a:p>
      </dgm:t>
    </dgm:pt>
    <dgm:pt modelId="{16971C88-BB4E-44F2-9D67-65CF654610ED}" type="parTrans" cxnId="{4A6E8939-D415-485B-8BB6-1FE1DD4F5E01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82D19787-5D35-41B5-902A-8B589C9B64EF}" type="sibTrans" cxnId="{4A6E8939-D415-485B-8BB6-1FE1DD4F5E01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481406F5-B9FD-4167-8BB9-C1AD8DFED3F1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06339A5E-245B-45A7-B03E-C47C5200A2A5}" type="parTrans" cxnId="{6F616AF3-E290-417F-904F-FF1291F67789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2E158E07-40D8-41B3-B7FC-FA93B4DAB6EB}" type="sibTrans" cxnId="{6F616AF3-E290-417F-904F-FF1291F67789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8C20BD4F-7E27-4768-89FF-2ECD70F3D760}">
      <dgm:prSet custT="1"/>
      <dgm:spPr/>
      <dgm:t>
        <a:bodyPr/>
        <a:lstStyle/>
        <a:p>
          <a:pPr algn="ctr"/>
          <a:r>
            <a:rPr lang="ko-KR" altLang="en-US" sz="1800" dirty="0" smtClean="0">
              <a:latin typeface="1훈새마을운동 Regular"/>
              <a:ea typeface="1훈새마을운동 Regular"/>
              <a:cs typeface="1훈새마을운동 Regular"/>
            </a:rPr>
            <a:t>프로젝트의 특화점 및 경쟁우위점</a:t>
          </a:r>
          <a:r>
            <a:rPr lang="en-US" sz="1800" dirty="0" smtClean="0">
              <a:latin typeface="1훈새마을운동 Regular"/>
              <a:ea typeface="1훈새마을운동 Regular"/>
              <a:cs typeface="1훈새마을운동 Regular"/>
            </a:rPr>
            <a:t> </a:t>
          </a:r>
        </a:p>
      </dgm:t>
    </dgm:pt>
    <dgm:pt modelId="{720FA61D-9FD1-419B-AE58-BEF34ACE0E9F}" type="parTrans" cxnId="{268607CD-690B-46AE-8DDE-6F80506577CD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BD653AF4-F80F-4D70-96AA-6307482B19FA}" type="sibTrans" cxnId="{268607CD-690B-46AE-8DDE-6F80506577CD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05921A74-01C0-4F22-9F28-9390ECB23D44}">
      <dgm:prSet custT="1"/>
      <dgm:spPr/>
      <dgm:t>
        <a:bodyPr/>
        <a:lstStyle/>
        <a:p>
          <a:pPr algn="ctr"/>
          <a:r>
            <a:rPr lang="ko-KR" altLang="en-US" sz="1800" dirty="0" smtClean="0">
              <a:latin typeface="1훈새마을운동 Regular"/>
              <a:ea typeface="1훈새마을운동 Regular"/>
              <a:cs typeface="1훈새마을운동 Regular"/>
            </a:rPr>
            <a:t>우리만이 가지고 있는 특기 및 장점</a:t>
          </a:r>
          <a:endParaRPr lang="en-US" sz="1800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F8647B41-F336-4449-ACC6-639F7018ED0A}" type="parTrans" cxnId="{BB456726-2909-49A3-8DA5-795E1C51A297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F5BB1614-B75D-40FA-80DB-FCC0CD8C8148}" type="sibTrans" cxnId="{BB456726-2909-49A3-8DA5-795E1C51A297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04D6CAC9-7A66-446C-B3DD-C8E76AB67E6D}">
      <dgm:prSet custT="1"/>
      <dgm:spPr/>
      <dgm:t>
        <a:bodyPr/>
        <a:lstStyle/>
        <a:p>
          <a:pPr algn="ctr"/>
          <a:r>
            <a:rPr lang="ko-KR" altLang="en-US" sz="1800" dirty="0" smtClean="0">
              <a:latin typeface="1훈새마을운동 Regular"/>
              <a:ea typeface="1훈새마을운동 Regular"/>
              <a:cs typeface="1훈새마을운동 Regular"/>
            </a:rPr>
            <a:t>우리의 제품</a:t>
          </a:r>
          <a:r>
            <a:rPr lang="en-US" altLang="ko-KR" sz="1800" dirty="0" smtClean="0">
              <a:latin typeface="1훈새마을운동 Regular"/>
              <a:ea typeface="1훈새마을운동 Regular"/>
              <a:cs typeface="1훈새마을운동 Regular"/>
            </a:rPr>
            <a:t>/</a:t>
          </a:r>
          <a:r>
            <a:rPr lang="ko-KR" altLang="en-US" sz="1800" dirty="0" smtClean="0">
              <a:latin typeface="1훈새마을운동 Regular"/>
              <a:ea typeface="1훈새마을운동 Regular"/>
              <a:cs typeface="1훈새마을운동 Regular"/>
            </a:rPr>
            <a:t>서비스의 단점 및 한계점</a:t>
          </a:r>
          <a:endParaRPr lang="en-US" sz="1800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0656B8CE-2AD4-48F0-BCE5-B727EAD7BA60}" type="parTrans" cxnId="{BFAB2825-7660-47F5-B03F-DB8042CFC2F5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EF50C89F-026E-4FBB-83A9-F24739B25840}" type="sibTrans" cxnId="{BFAB2825-7660-47F5-B03F-DB8042CFC2F5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5FBA0822-2DAA-4B33-B3EF-CDF0E6037502}">
      <dgm:prSet custT="1"/>
      <dgm:spPr/>
      <dgm:t>
        <a:bodyPr/>
        <a:lstStyle/>
        <a:p>
          <a:pPr algn="ctr"/>
          <a:r>
            <a:rPr lang="ko-KR" altLang="en-US" sz="1800" dirty="0" smtClean="0">
              <a:latin typeface="1훈새마을운동 Regular"/>
              <a:ea typeface="1훈새마을운동 Regular"/>
              <a:cs typeface="1훈새마을운동 Regular"/>
            </a:rPr>
            <a:t>제품</a:t>
          </a:r>
          <a:r>
            <a:rPr lang="en-US" altLang="ko-KR" sz="1800" dirty="0" smtClean="0">
              <a:latin typeface="1훈새마을운동 Regular"/>
              <a:ea typeface="1훈새마을운동 Regular"/>
              <a:cs typeface="1훈새마을운동 Regular"/>
            </a:rPr>
            <a:t>/</a:t>
          </a:r>
          <a:r>
            <a:rPr lang="ko-KR" altLang="en-US" sz="1800" dirty="0" smtClean="0">
              <a:latin typeface="1훈새마을운동 Regular"/>
              <a:ea typeface="1훈새마을운동 Regular"/>
              <a:cs typeface="1훈새마을운동 Regular"/>
            </a:rPr>
            <a:t>서비스</a:t>
          </a:r>
          <a:r>
            <a:rPr lang="en-US" altLang="ko-KR" sz="1800" dirty="0" smtClean="0">
              <a:latin typeface="1훈새마을운동 Regular"/>
              <a:ea typeface="1훈새마을운동 Regular"/>
              <a:cs typeface="1훈새마을운동 Regular"/>
            </a:rPr>
            <a:t>/</a:t>
          </a:r>
          <a:r>
            <a:rPr lang="ko-KR" altLang="en-US" sz="1800" dirty="0" smtClean="0">
              <a:latin typeface="1훈새마을운동 Regular"/>
              <a:ea typeface="1훈새마을운동 Regular"/>
              <a:cs typeface="1훈새마을운동 Regular"/>
            </a:rPr>
            <a:t>캠페인이 가지고 있는 약점</a:t>
          </a:r>
          <a:endParaRPr lang="en-US" sz="1800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AABD2FD7-7E6C-4996-AF1E-6CDA03195CCC}" type="parTrans" cxnId="{EFF120CA-371F-4D42-94D4-56C2ED998873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5B46DDC2-4350-4DAB-BDE1-66F46334321F}" type="sibTrans" cxnId="{EFF120CA-371F-4D42-94D4-56C2ED998873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612A9F7A-2A8F-4B58-8C26-08798E3615B7}">
      <dgm:prSet/>
      <dgm:spPr/>
      <dgm:t>
        <a:bodyPr/>
        <a:lstStyle/>
        <a:p>
          <a:endParaRPr lang="en-US" dirty="0">
            <a:latin typeface="1훈새마을운동 Regular"/>
            <a:ea typeface="1훈새마을운동 Regular"/>
            <a:cs typeface="1훈새마을운동 Regular"/>
          </a:endParaRPr>
        </a:p>
      </dgm:t>
    </dgm:pt>
    <dgm:pt modelId="{95AA9132-2473-41E8-B4F5-A7E439733F79}" type="parTrans" cxnId="{AA92ED51-C5FE-4937-96FB-2B2D5EC0A3C9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BBCD3514-D132-48B7-84A8-7DCAF8B3FE45}" type="sibTrans" cxnId="{AA92ED51-C5FE-4937-96FB-2B2D5EC0A3C9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F8574093-5105-443E-83C9-CBD63156C51F}">
      <dgm:prSet custT="1"/>
      <dgm:spPr/>
      <dgm:t>
        <a:bodyPr/>
        <a:lstStyle/>
        <a:p>
          <a:pPr algn="ctr"/>
          <a:r>
            <a:rPr lang="en-US" sz="3200" b="1" u="sng" dirty="0" smtClean="0">
              <a:latin typeface="1훈새마을운동 Regular"/>
              <a:ea typeface="1훈새마을운동 Regular"/>
              <a:cs typeface="1훈새마을운동 Regular"/>
            </a:rPr>
            <a:t>Threats</a:t>
          </a:r>
          <a:r>
            <a:rPr lang="en-US" altLang="ko-KR" sz="3200" b="1" u="sng" dirty="0" smtClean="0">
              <a:latin typeface="1훈새마을운동 Regular"/>
              <a:ea typeface="1훈새마을운동 Regular"/>
              <a:cs typeface="1훈새마을운동 Regular"/>
            </a:rPr>
            <a:t>(</a:t>
          </a:r>
          <a:r>
            <a:rPr lang="ko-KR" altLang="en-US" sz="3200" b="1" u="sng" dirty="0" smtClean="0">
              <a:latin typeface="1훈새마을운동 Regular"/>
              <a:ea typeface="1훈새마을운동 Regular"/>
              <a:cs typeface="1훈새마을운동 Regular"/>
            </a:rPr>
            <a:t>위협</a:t>
          </a:r>
          <a:r>
            <a:rPr lang="en-US" altLang="ko-KR" sz="3200" b="1" u="sng" dirty="0" smtClean="0">
              <a:latin typeface="1훈새마을운동 Regular"/>
              <a:ea typeface="1훈새마을운동 Regular"/>
              <a:cs typeface="1훈새마을운동 Regular"/>
            </a:rPr>
            <a:t>)</a:t>
          </a:r>
          <a:endParaRPr lang="ko-KR" altLang="en-US" sz="3200" b="1" u="sng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8D6B0220-06A1-45AA-B5F2-603D638477BB}" type="parTrans" cxnId="{8274ABC3-C999-441F-A13C-D866055033FD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10904976-1993-4FCB-A161-97A52BDA1000}" type="sibTrans" cxnId="{8274ABC3-C999-441F-A13C-D866055033FD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27FF5984-E6D5-4388-8E56-EEFE5DF63996}">
      <dgm:prSet custT="1"/>
      <dgm:spPr/>
      <dgm:t>
        <a:bodyPr/>
        <a:lstStyle/>
        <a:p>
          <a:pPr algn="l"/>
          <a:r>
            <a:rPr lang="ko-KR" altLang="en-US" sz="1800" u="none" dirty="0" smtClean="0">
              <a:latin typeface="1훈새마을운동 Regular"/>
              <a:ea typeface="1훈새마을운동 Regular"/>
              <a:cs typeface="1훈새마을운동 Regular"/>
            </a:rPr>
            <a:t>남들이 얼마나 따라하기 쉬운가</a:t>
          </a:r>
          <a:endParaRPr lang="en-US" sz="1800" u="none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8C1B39C4-F007-4F56-8E74-EFDC54530158}" type="parTrans" cxnId="{E746F9D0-5BA4-42FD-A0B6-6655D4AC14F8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C5B84B69-F104-45BA-8C7E-7EDB02200A74}" type="sibTrans" cxnId="{E746F9D0-5BA4-42FD-A0B6-6655D4AC14F8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A9038CA6-4994-4FDD-971F-D1D1BC756A6E}">
      <dgm:prSet custT="1"/>
      <dgm:spPr/>
      <dgm:t>
        <a:bodyPr/>
        <a:lstStyle/>
        <a:p>
          <a:pPr algn="ctr"/>
          <a:r>
            <a:rPr lang="ko-KR" altLang="en-US" sz="1800" u="none" dirty="0" smtClean="0">
              <a:latin typeface="1훈새마을운동 Regular"/>
              <a:ea typeface="1훈새마을운동 Regular"/>
              <a:cs typeface="1훈새마을운동 Regular"/>
            </a:rPr>
            <a:t>자원 확보의 용이성 </a:t>
          </a:r>
          <a:r>
            <a:rPr lang="en-US" altLang="ko-KR" sz="1800" u="none" dirty="0" smtClean="0">
              <a:latin typeface="1훈새마을운동 Regular"/>
              <a:ea typeface="1훈새마을운동 Regular"/>
              <a:cs typeface="1훈새마을운동 Regular"/>
            </a:rPr>
            <a:t>(</a:t>
          </a:r>
          <a:r>
            <a:rPr lang="ko-KR" altLang="en-US" sz="1800" u="none" dirty="0" smtClean="0">
              <a:latin typeface="1훈새마을운동 Regular"/>
              <a:ea typeface="1훈새마을운동 Regular"/>
              <a:cs typeface="1훈새마을운동 Regular"/>
            </a:rPr>
            <a:t>원자재</a:t>
          </a:r>
          <a:r>
            <a:rPr lang="en-US" altLang="ko-KR" sz="1800" u="none" dirty="0" smtClean="0">
              <a:latin typeface="1훈새마을운동 Regular"/>
              <a:ea typeface="1훈새마을운동 Regular"/>
              <a:cs typeface="1훈새마을운동 Regular"/>
            </a:rPr>
            <a:t>,</a:t>
          </a:r>
          <a:r>
            <a:rPr lang="ko-KR" altLang="en-US" sz="1800" u="none" dirty="0" smtClean="0">
              <a:latin typeface="1훈새마을운동 Regular"/>
              <a:ea typeface="1훈새마을운동 Regular"/>
              <a:cs typeface="1훈새마을운동 Regular"/>
            </a:rPr>
            <a:t> 인력등</a:t>
          </a:r>
          <a:r>
            <a:rPr lang="en-US" altLang="ko-KR" sz="1800" u="none" dirty="0" smtClean="0">
              <a:latin typeface="1훈새마을운동 Regular"/>
              <a:ea typeface="1훈새마을운동 Regular"/>
              <a:cs typeface="1훈새마을운동 Regular"/>
            </a:rPr>
            <a:t>)</a:t>
          </a:r>
          <a:endParaRPr lang="en-US" sz="1800" u="none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915D4AB2-AD0F-427F-973F-03135BAADB7D}" type="sibTrans" cxnId="{9EB30D45-6527-4F49-B0ED-D7AD5FCF89E6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F7FD4E0E-BDB8-4CB5-9E9E-CF491E63FB75}" type="parTrans" cxnId="{9EB30D45-6527-4F49-B0ED-D7AD5FCF89E6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10D5DA44-FDFF-4C55-9EA8-B3830C8503DB}">
      <dgm:prSet custT="1"/>
      <dgm:spPr/>
      <dgm:t>
        <a:bodyPr/>
        <a:lstStyle/>
        <a:p>
          <a:pPr algn="ctr"/>
          <a:r>
            <a:rPr lang="ko-KR" altLang="en-US" sz="1800" u="none" dirty="0" smtClean="0">
              <a:latin typeface="1훈새마을운동 Regular"/>
              <a:ea typeface="1훈새마을운동 Regular"/>
              <a:cs typeface="1훈새마을운동 Regular"/>
            </a:rPr>
            <a:t>트렌드 및 기회에 대한 필요성</a:t>
          </a:r>
          <a:endParaRPr lang="en-US" sz="4400" u="none" dirty="0">
            <a:latin typeface="1훈새마을운동 Regular"/>
            <a:ea typeface="1훈새마을운동 Regular"/>
            <a:cs typeface="1훈새마을운동 Regular"/>
          </a:endParaRPr>
        </a:p>
      </dgm:t>
    </dgm:pt>
    <dgm:pt modelId="{72B76484-3548-416F-8AAE-301C5E717754}" type="sibTrans" cxnId="{19EBC2AC-D011-4EE6-A68B-2E8EFED44299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59E87D0B-DC7F-440A-9B41-F95EBF941BBD}" type="parTrans" cxnId="{19EBC2AC-D011-4EE6-A68B-2E8EFED44299}">
      <dgm:prSet/>
      <dgm:spPr/>
      <dgm:t>
        <a:bodyPr/>
        <a:lstStyle/>
        <a:p>
          <a:endParaRPr lang="en-US">
            <a:latin typeface="1훈새마을운동 Regular"/>
            <a:ea typeface="1훈새마을운동 Regular"/>
            <a:cs typeface="1훈새마을운동 Regular"/>
          </a:endParaRPr>
        </a:p>
      </dgm:t>
    </dgm:pt>
    <dgm:pt modelId="{AFBD780B-D15B-3C4E-A6E9-C9F3C581C632}">
      <dgm:prSet custT="1"/>
      <dgm:spPr/>
      <dgm:t>
        <a:bodyPr/>
        <a:lstStyle/>
        <a:p>
          <a:pPr algn="l"/>
          <a:r>
            <a:rPr lang="ko-KR" altLang="en-US" sz="1800" u="none" dirty="0" smtClean="0">
              <a:latin typeface="1훈새마을운동 Regular"/>
              <a:ea typeface="1훈새마을운동 Regular"/>
              <a:cs typeface="1훈새마을운동 Regular"/>
            </a:rPr>
            <a:t>실현가능한 아이디어인가</a:t>
          </a:r>
          <a:endParaRPr lang="en-US" sz="1800" u="none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F3C6C1B4-D523-994A-A456-18E143919EB0}" type="parTrans" cxnId="{8E9D49B1-6AAE-6C4F-9DE1-E834722AA5CD}">
      <dgm:prSet/>
      <dgm:spPr/>
      <dgm:t>
        <a:bodyPr/>
        <a:lstStyle/>
        <a:p>
          <a:endParaRPr lang="en-US"/>
        </a:p>
      </dgm:t>
    </dgm:pt>
    <dgm:pt modelId="{831D21EB-8D01-2C49-8B5F-74380F5BC355}" type="sibTrans" cxnId="{8E9D49B1-6AAE-6C4F-9DE1-E834722AA5CD}">
      <dgm:prSet/>
      <dgm:spPr/>
      <dgm:t>
        <a:bodyPr/>
        <a:lstStyle/>
        <a:p>
          <a:endParaRPr lang="en-US"/>
        </a:p>
      </dgm:t>
    </dgm:pt>
    <dgm:pt modelId="{8E2DDC28-7037-E546-9E27-0A3F2EC7D803}">
      <dgm:prSet custT="1"/>
      <dgm:spPr/>
      <dgm:t>
        <a:bodyPr/>
        <a:lstStyle/>
        <a:p>
          <a:pPr algn="l"/>
          <a:r>
            <a:rPr lang="ko-KR" altLang="en-US" sz="1800" u="none" dirty="0" smtClean="0">
              <a:latin typeface="1훈새마을운동 Regular"/>
              <a:ea typeface="1훈새마을운동 Regular"/>
              <a:cs typeface="1훈새마을운동 Regular"/>
            </a:rPr>
            <a:t>지속가능한 아이디어인가</a:t>
          </a:r>
          <a:endParaRPr lang="en-US" sz="1800" u="none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5A006E38-9AB8-C940-979E-BF7D4C83E6F1}" type="parTrans" cxnId="{4DE4424D-544C-A544-944A-DFED27B5697C}">
      <dgm:prSet/>
      <dgm:spPr/>
      <dgm:t>
        <a:bodyPr/>
        <a:lstStyle/>
        <a:p>
          <a:endParaRPr lang="en-US"/>
        </a:p>
      </dgm:t>
    </dgm:pt>
    <dgm:pt modelId="{9732F7DC-49BD-344A-B30F-368AD92D41BF}" type="sibTrans" cxnId="{4DE4424D-544C-A544-944A-DFED27B5697C}">
      <dgm:prSet/>
      <dgm:spPr/>
      <dgm:t>
        <a:bodyPr/>
        <a:lstStyle/>
        <a:p>
          <a:endParaRPr lang="en-US"/>
        </a:p>
      </dgm:t>
    </dgm:pt>
    <dgm:pt modelId="{26DBC68E-8BB8-9644-B443-87695C70AF1D}">
      <dgm:prSet custT="1"/>
      <dgm:spPr/>
      <dgm:t>
        <a:bodyPr/>
        <a:lstStyle/>
        <a:p>
          <a:pPr algn="l"/>
          <a:endParaRPr lang="en-US" sz="1800" u="none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242F08BF-6463-C74D-86AD-A6D7A4279AA7}" type="parTrans" cxnId="{D17C500B-AB4E-0B4B-9463-6680E97138C6}">
      <dgm:prSet/>
      <dgm:spPr/>
      <dgm:t>
        <a:bodyPr/>
        <a:lstStyle/>
        <a:p>
          <a:endParaRPr lang="en-US"/>
        </a:p>
      </dgm:t>
    </dgm:pt>
    <dgm:pt modelId="{183DE54A-8D6D-3347-B203-891B0746052F}" type="sibTrans" cxnId="{D17C500B-AB4E-0B4B-9463-6680E97138C6}">
      <dgm:prSet/>
      <dgm:spPr/>
      <dgm:t>
        <a:bodyPr/>
        <a:lstStyle/>
        <a:p>
          <a:endParaRPr lang="en-US"/>
        </a:p>
      </dgm:t>
    </dgm:pt>
    <dgm:pt modelId="{7E39744A-1C7E-CB44-871C-F1DFD0BD9E1D}">
      <dgm:prSet custT="1"/>
      <dgm:spPr/>
      <dgm:t>
        <a:bodyPr/>
        <a:lstStyle/>
        <a:p>
          <a:pPr algn="ctr"/>
          <a:r>
            <a:rPr lang="ko-KR" altLang="en-US" sz="1800" dirty="0" smtClean="0">
              <a:latin typeface="1훈새마을운동 Regular"/>
              <a:ea typeface="1훈새마을운동 Regular"/>
              <a:cs typeface="1훈새마을운동 Regular"/>
            </a:rPr>
            <a:t>우리 아이디어를 실현하기 위한 주의사항</a:t>
          </a:r>
          <a:endParaRPr lang="en-US" sz="1800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C18E8EC9-016B-2942-8A5F-D7E95A4F9DF9}" type="parTrans" cxnId="{2ED1A78A-31B8-F641-A70F-3783DC04ACBC}">
      <dgm:prSet/>
      <dgm:spPr/>
      <dgm:t>
        <a:bodyPr/>
        <a:lstStyle/>
        <a:p>
          <a:endParaRPr lang="en-US"/>
        </a:p>
      </dgm:t>
    </dgm:pt>
    <dgm:pt modelId="{E3B3680F-6AF7-AD4B-B147-924244779813}" type="sibTrans" cxnId="{2ED1A78A-31B8-F641-A70F-3783DC04ACBC}">
      <dgm:prSet/>
      <dgm:spPr/>
      <dgm:t>
        <a:bodyPr/>
        <a:lstStyle/>
        <a:p>
          <a:endParaRPr lang="en-US"/>
        </a:p>
      </dgm:t>
    </dgm:pt>
    <dgm:pt modelId="{609EF76C-5BEF-0740-888F-A3E019C4A09D}">
      <dgm:prSet custT="1"/>
      <dgm:spPr/>
      <dgm:t>
        <a:bodyPr/>
        <a:lstStyle/>
        <a:p>
          <a:pPr algn="ctr"/>
          <a:r>
            <a:rPr lang="ko-KR" altLang="en-US" sz="1800" dirty="0" smtClean="0">
              <a:latin typeface="1훈새마을운동 Regular"/>
              <a:ea typeface="1훈새마을운동 Regular"/>
              <a:cs typeface="1훈새마을운동 Regular"/>
            </a:rPr>
            <a:t>우리가 이 일을 제일 잘 할 수 있는 이유</a:t>
          </a:r>
          <a:endParaRPr lang="en-US" sz="1800" dirty="0" smtClean="0">
            <a:latin typeface="1훈새마을운동 Regular"/>
            <a:ea typeface="1훈새마을운동 Regular"/>
            <a:cs typeface="1훈새마을운동 Regular"/>
          </a:endParaRPr>
        </a:p>
      </dgm:t>
    </dgm:pt>
    <dgm:pt modelId="{B4196A46-4E3D-D140-B748-5DD078357316}" type="parTrans" cxnId="{FC9504FA-7B25-B54F-A696-15E3EEDF28BB}">
      <dgm:prSet/>
      <dgm:spPr/>
      <dgm:t>
        <a:bodyPr/>
        <a:lstStyle/>
        <a:p>
          <a:endParaRPr lang="en-US"/>
        </a:p>
      </dgm:t>
    </dgm:pt>
    <dgm:pt modelId="{87572A9C-D804-FE4C-842A-E1DE36A06E53}" type="sibTrans" cxnId="{FC9504FA-7B25-B54F-A696-15E3EEDF28BB}">
      <dgm:prSet/>
      <dgm:spPr/>
      <dgm:t>
        <a:bodyPr/>
        <a:lstStyle/>
        <a:p>
          <a:endParaRPr lang="en-US"/>
        </a:p>
      </dgm:t>
    </dgm:pt>
    <dgm:pt modelId="{80D7D39A-4872-4A9D-86AC-437DD2978329}" type="pres">
      <dgm:prSet presAssocID="{5E280FA7-3856-41C4-8D10-850B4914DDD1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FA45CD1-33BD-4D22-BD0C-DAA475939C34}" type="pres">
      <dgm:prSet presAssocID="{5E280FA7-3856-41C4-8D10-850B4914DDD1}" presName="matrix" presStyleCnt="0"/>
      <dgm:spPr/>
    </dgm:pt>
    <dgm:pt modelId="{687C82F4-76EE-44EC-A6D9-98A5B31E97A5}" type="pres">
      <dgm:prSet presAssocID="{5E280FA7-3856-41C4-8D10-850B4914DDD1}" presName="tile1" presStyleLbl="node1" presStyleIdx="0" presStyleCnt="4" custLinFactNeighborX="350" custLinFactNeighborY="-3953"/>
      <dgm:spPr/>
      <dgm:t>
        <a:bodyPr/>
        <a:lstStyle/>
        <a:p>
          <a:endParaRPr lang="en-US"/>
        </a:p>
      </dgm:t>
    </dgm:pt>
    <dgm:pt modelId="{A661EFF6-FF44-4103-9DC6-997A07BA25F5}" type="pres">
      <dgm:prSet presAssocID="{5E280FA7-3856-41C4-8D10-850B4914DDD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F1473A-0FCD-4D31-93E9-C9855F0C0B64}" type="pres">
      <dgm:prSet presAssocID="{5E280FA7-3856-41C4-8D10-850B4914DDD1}" presName="tile2" presStyleLbl="node1" presStyleIdx="1" presStyleCnt="4"/>
      <dgm:spPr/>
      <dgm:t>
        <a:bodyPr/>
        <a:lstStyle/>
        <a:p>
          <a:endParaRPr lang="en-US"/>
        </a:p>
      </dgm:t>
    </dgm:pt>
    <dgm:pt modelId="{3EE45866-141A-42D0-8BF0-E19F5DF99829}" type="pres">
      <dgm:prSet presAssocID="{5E280FA7-3856-41C4-8D10-850B4914DDD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DB5FDC-6C24-419F-BFF0-ACFE1E8CBC5A}" type="pres">
      <dgm:prSet presAssocID="{5E280FA7-3856-41C4-8D10-850B4914DDD1}" presName="tile3" presStyleLbl="node1" presStyleIdx="2" presStyleCnt="4"/>
      <dgm:spPr/>
      <dgm:t>
        <a:bodyPr/>
        <a:lstStyle/>
        <a:p>
          <a:endParaRPr lang="en-US"/>
        </a:p>
      </dgm:t>
    </dgm:pt>
    <dgm:pt modelId="{5C3BFC42-3BA4-45ED-BFDF-C27837E86FAA}" type="pres">
      <dgm:prSet presAssocID="{5E280FA7-3856-41C4-8D10-850B4914DDD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665EBA-649F-4B23-8AD8-48D1491511B6}" type="pres">
      <dgm:prSet presAssocID="{5E280FA7-3856-41C4-8D10-850B4914DDD1}" presName="tile4" presStyleLbl="node1" presStyleIdx="3" presStyleCnt="4"/>
      <dgm:spPr/>
      <dgm:t>
        <a:bodyPr/>
        <a:lstStyle/>
        <a:p>
          <a:endParaRPr lang="en-US"/>
        </a:p>
      </dgm:t>
    </dgm:pt>
    <dgm:pt modelId="{D22AD66E-6706-46B8-823A-0298EDF37F1D}" type="pres">
      <dgm:prSet presAssocID="{5E280FA7-3856-41C4-8D10-850B4914DDD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9A6CE7-01B3-4BCD-916F-19506D6362F9}" type="pres">
      <dgm:prSet presAssocID="{5E280FA7-3856-41C4-8D10-850B4914DDD1}" presName="centerTile" presStyleLbl="fgShp" presStyleIdx="0" presStyleCnt="1" custScaleY="6944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8E9D49B1-6AAE-6C4F-9DE1-E834722AA5CD}" srcId="{F8574093-5105-443E-83C9-CBD63156C51F}" destId="{AFBD780B-D15B-3C4E-A6E9-C9F3C581C632}" srcOrd="2" destOrd="0" parTransId="{F3C6C1B4-D523-994A-A456-18E143919EB0}" sibTransId="{831D21EB-8D01-2C49-8B5F-74380F5BC355}"/>
    <dgm:cxn modelId="{4DE4424D-544C-A544-944A-DFED27B5697C}" srcId="{F8574093-5105-443E-83C9-CBD63156C51F}" destId="{8E2DDC28-7037-E546-9E27-0A3F2EC7D803}" srcOrd="3" destOrd="0" parTransId="{5A006E38-9AB8-C940-979E-BF7D4C83E6F1}" sibTransId="{9732F7DC-49BD-344A-B30F-368AD92D41BF}"/>
    <dgm:cxn modelId="{83227D4C-1999-4172-8975-D592E44F9BFF}" srcId="{5E280FA7-3856-41C4-8D10-850B4914DDD1}" destId="{7854ECB8-ABEC-458D-BD1C-C3ED3C53B5D6}" srcOrd="0" destOrd="0" parTransId="{94619E68-793B-4C54-B4CC-046951639CD0}" sibTransId="{FCCAAD37-8B42-4285-A41B-01CA81DC9CC4}"/>
    <dgm:cxn modelId="{DD566485-914F-1F41-9ADB-CF5E96AC5674}" type="presOf" srcId="{BBA4F977-B7B6-4AFF-8058-79F7B79C16BB}" destId="{687C82F4-76EE-44EC-A6D9-98A5B31E97A5}" srcOrd="0" destOrd="0" presId="urn:microsoft.com/office/officeart/2005/8/layout/matrix1"/>
    <dgm:cxn modelId="{B65DAF9D-59EE-BD43-ADE7-76A0FDE83D33}" type="presOf" srcId="{34182716-87FA-415B-9F94-CD077A6FE132}" destId="{33F1473A-0FCD-4D31-93E9-C9855F0C0B64}" srcOrd="0" destOrd="0" presId="urn:microsoft.com/office/officeart/2005/8/layout/matrix1"/>
    <dgm:cxn modelId="{4A6E8939-D415-485B-8BB6-1FE1DD4F5E01}" srcId="{7854ECB8-ABEC-458D-BD1C-C3ED3C53B5D6}" destId="{C21C08E7-AC2F-41D9-B833-D7D333D10F83}" srcOrd="2" destOrd="0" parTransId="{16971C88-BB4E-44F2-9D67-65CF654610ED}" sibTransId="{82D19787-5D35-41B5-902A-8B589C9B64EF}"/>
    <dgm:cxn modelId="{BB456726-2909-49A3-8DA5-795E1C51A297}" srcId="{BBA4F977-B7B6-4AFF-8058-79F7B79C16BB}" destId="{05921A74-01C0-4F22-9F28-9390ECB23D44}" srcOrd="1" destOrd="0" parTransId="{F8647B41-F336-4449-ACC6-639F7018ED0A}" sibTransId="{F5BB1614-B75D-40FA-80DB-FCC0CD8C8148}"/>
    <dgm:cxn modelId="{15CF4C7C-2E59-4A45-9D02-A5F26498D996}" type="presOf" srcId="{A9038CA6-4994-4FDD-971F-D1D1BC756A6E}" destId="{0ADB5FDC-6C24-419F-BFF0-ACFE1E8CBC5A}" srcOrd="0" destOrd="2" presId="urn:microsoft.com/office/officeart/2005/8/layout/matrix1"/>
    <dgm:cxn modelId="{3735BC07-A65C-3F4E-B2C9-0AF76BE186F9}" type="presOf" srcId="{609EF76C-5BEF-0740-888F-A3E019C4A09D}" destId="{687C82F4-76EE-44EC-A6D9-98A5B31E97A5}" srcOrd="0" destOrd="3" presId="urn:microsoft.com/office/officeart/2005/8/layout/matrix1"/>
    <dgm:cxn modelId="{B5684291-0AEA-4144-9E1E-F5AF1637ACBD}" type="presOf" srcId="{27FF5984-E6D5-4388-8E56-EEFE5DF63996}" destId="{D22AD66E-6706-46B8-823A-0298EDF37F1D}" srcOrd="1" destOrd="2" presId="urn:microsoft.com/office/officeart/2005/8/layout/matrix1"/>
    <dgm:cxn modelId="{19EBC2AC-D011-4EE6-A68B-2E8EFED44299}" srcId="{C21C08E7-AC2F-41D9-B833-D7D333D10F83}" destId="{10D5DA44-FDFF-4C55-9EA8-B3830C8503DB}" srcOrd="0" destOrd="0" parTransId="{59E87D0B-DC7F-440A-9B41-F95EBF941BBD}" sibTransId="{72B76484-3548-416F-8AAE-301C5E717754}"/>
    <dgm:cxn modelId="{23AEBA1F-A172-8E44-9720-0DC4493DA9AA}" type="presOf" srcId="{7E39744A-1C7E-CB44-871C-F1DFD0BD9E1D}" destId="{33F1473A-0FCD-4D31-93E9-C9855F0C0B64}" srcOrd="0" destOrd="3" presId="urn:microsoft.com/office/officeart/2005/8/layout/matrix1"/>
    <dgm:cxn modelId="{39DA3A79-B553-A34C-9294-3553416AFBC5}" type="presOf" srcId="{04D6CAC9-7A66-446C-B3DD-C8E76AB67E6D}" destId="{33F1473A-0FCD-4D31-93E9-C9855F0C0B64}" srcOrd="0" destOrd="1" presId="urn:microsoft.com/office/officeart/2005/8/layout/matrix1"/>
    <dgm:cxn modelId="{7C6E944F-804A-2346-8CDE-D03ADAA2157C}" type="presOf" srcId="{5E280FA7-3856-41C4-8D10-850B4914DDD1}" destId="{80D7D39A-4872-4A9D-86AC-437DD2978329}" srcOrd="0" destOrd="0" presId="urn:microsoft.com/office/officeart/2005/8/layout/matrix1"/>
    <dgm:cxn modelId="{052F3252-80F1-B440-9EAD-9DFB4EDE4F82}" type="presOf" srcId="{7E39744A-1C7E-CB44-871C-F1DFD0BD9E1D}" destId="{3EE45866-141A-42D0-8BF0-E19F5DF99829}" srcOrd="1" destOrd="3" presId="urn:microsoft.com/office/officeart/2005/8/layout/matrix1"/>
    <dgm:cxn modelId="{B44E5643-8522-8848-A085-7338441DE428}" type="presOf" srcId="{04D6CAC9-7A66-446C-B3DD-C8E76AB67E6D}" destId="{3EE45866-141A-42D0-8BF0-E19F5DF99829}" srcOrd="1" destOrd="1" presId="urn:microsoft.com/office/officeart/2005/8/layout/matrix1"/>
    <dgm:cxn modelId="{2ED1A78A-31B8-F641-A70F-3783DC04ACBC}" srcId="{34182716-87FA-415B-9F94-CD077A6FE132}" destId="{7E39744A-1C7E-CB44-871C-F1DFD0BD9E1D}" srcOrd="2" destOrd="0" parTransId="{C18E8EC9-016B-2942-8A5F-D7E95A4F9DF9}" sibTransId="{E3B3680F-6AF7-AD4B-B147-924244779813}"/>
    <dgm:cxn modelId="{D30ECA34-E49B-244A-A91B-0D9E269A7288}" type="presOf" srcId="{7854ECB8-ABEC-458D-BD1C-C3ED3C53B5D6}" destId="{F39A6CE7-01B3-4BCD-916F-19506D6362F9}" srcOrd="0" destOrd="0" presId="urn:microsoft.com/office/officeart/2005/8/layout/matrix1"/>
    <dgm:cxn modelId="{24807F36-7B30-944A-AFA9-BFB23762A3B7}" type="presOf" srcId="{AFBD780B-D15B-3C4E-A6E9-C9F3C581C632}" destId="{68665EBA-649F-4B23-8AD8-48D1491511B6}" srcOrd="0" destOrd="3" presId="urn:microsoft.com/office/officeart/2005/8/layout/matrix1"/>
    <dgm:cxn modelId="{E7814D9F-39C0-094F-9F7C-36DECF6D9A71}" type="presOf" srcId="{609EF76C-5BEF-0740-888F-A3E019C4A09D}" destId="{A661EFF6-FF44-4103-9DC6-997A07BA25F5}" srcOrd="1" destOrd="3" presId="urn:microsoft.com/office/officeart/2005/8/layout/matrix1"/>
    <dgm:cxn modelId="{BA8C3144-22AB-416A-BE60-A8DE7CB1A4E2}" srcId="{7854ECB8-ABEC-458D-BD1C-C3ED3C53B5D6}" destId="{34182716-87FA-415B-9F94-CD077A6FE132}" srcOrd="1" destOrd="0" parTransId="{4A633131-30D4-4251-BE49-11E74650E541}" sibTransId="{2CC684B1-C9C0-49C6-8946-6166D161CBEA}"/>
    <dgm:cxn modelId="{268607CD-690B-46AE-8DDE-6F80506577CD}" srcId="{BBA4F977-B7B6-4AFF-8058-79F7B79C16BB}" destId="{8C20BD4F-7E27-4768-89FF-2ECD70F3D760}" srcOrd="0" destOrd="0" parTransId="{720FA61D-9FD1-419B-AE58-BEF34ACE0E9F}" sibTransId="{BD653AF4-F80F-4D70-96AA-6307482B19FA}"/>
    <dgm:cxn modelId="{28CC3003-7A6F-854E-8D8F-73CB0B5D87F4}" type="presOf" srcId="{8E2DDC28-7037-E546-9E27-0A3F2EC7D803}" destId="{68665EBA-649F-4B23-8AD8-48D1491511B6}" srcOrd="0" destOrd="4" presId="urn:microsoft.com/office/officeart/2005/8/layout/matrix1"/>
    <dgm:cxn modelId="{A2B896AB-20E1-8F4E-899E-2C31798A82E8}" type="presOf" srcId="{26DBC68E-8BB8-9644-B443-87695C70AF1D}" destId="{68665EBA-649F-4B23-8AD8-48D1491511B6}" srcOrd="0" destOrd="1" presId="urn:microsoft.com/office/officeart/2005/8/layout/matrix1"/>
    <dgm:cxn modelId="{106808F1-BFCE-BA49-BEF2-3E7BC1E505E4}" type="presOf" srcId="{34182716-87FA-415B-9F94-CD077A6FE132}" destId="{3EE45866-141A-42D0-8BF0-E19F5DF99829}" srcOrd="1" destOrd="0" presId="urn:microsoft.com/office/officeart/2005/8/layout/matrix1"/>
    <dgm:cxn modelId="{AC145FBE-18BB-F84F-AF6F-756FD4BE3F00}" type="presOf" srcId="{26DBC68E-8BB8-9644-B443-87695C70AF1D}" destId="{D22AD66E-6706-46B8-823A-0298EDF37F1D}" srcOrd="1" destOrd="1" presId="urn:microsoft.com/office/officeart/2005/8/layout/matrix1"/>
    <dgm:cxn modelId="{A54F4797-443E-44CA-8265-B7536FE56B48}" srcId="{7854ECB8-ABEC-458D-BD1C-C3ED3C53B5D6}" destId="{BBA4F977-B7B6-4AFF-8058-79F7B79C16BB}" srcOrd="0" destOrd="0" parTransId="{268C1D34-2902-42F3-9640-10C19579739D}" sibTransId="{DDA3E8B0-9551-4965-A1D8-8B6D1595141D}"/>
    <dgm:cxn modelId="{39F9681D-CB9F-EE47-9092-A877CB5C8059}" type="presOf" srcId="{5FBA0822-2DAA-4B33-B3EF-CDF0E6037502}" destId="{33F1473A-0FCD-4D31-93E9-C9855F0C0B64}" srcOrd="0" destOrd="2" presId="urn:microsoft.com/office/officeart/2005/8/layout/matrix1"/>
    <dgm:cxn modelId="{096D69B3-D117-294B-8EA8-D706956B1357}" type="presOf" srcId="{05921A74-01C0-4F22-9F28-9390ECB23D44}" destId="{687C82F4-76EE-44EC-A6D9-98A5B31E97A5}" srcOrd="0" destOrd="2" presId="urn:microsoft.com/office/officeart/2005/8/layout/matrix1"/>
    <dgm:cxn modelId="{9666AA40-65F3-334E-AEB2-A9ACED953A27}" type="presOf" srcId="{8E2DDC28-7037-E546-9E27-0A3F2EC7D803}" destId="{D22AD66E-6706-46B8-823A-0298EDF37F1D}" srcOrd="1" destOrd="4" presId="urn:microsoft.com/office/officeart/2005/8/layout/matrix1"/>
    <dgm:cxn modelId="{47500D2D-CB67-5A42-ADB6-782E99514317}" type="presOf" srcId="{F8574093-5105-443E-83C9-CBD63156C51F}" destId="{D22AD66E-6706-46B8-823A-0298EDF37F1D}" srcOrd="1" destOrd="0" presId="urn:microsoft.com/office/officeart/2005/8/layout/matrix1"/>
    <dgm:cxn modelId="{4FBC5240-7C54-BB45-827F-94B834D828FF}" type="presOf" srcId="{8C20BD4F-7E27-4768-89FF-2ECD70F3D760}" destId="{A661EFF6-FF44-4103-9DC6-997A07BA25F5}" srcOrd="1" destOrd="1" presId="urn:microsoft.com/office/officeart/2005/8/layout/matrix1"/>
    <dgm:cxn modelId="{D1B8C278-E26F-AD4E-85A6-369C3D8FC008}" type="presOf" srcId="{C21C08E7-AC2F-41D9-B833-D7D333D10F83}" destId="{0ADB5FDC-6C24-419F-BFF0-ACFE1E8CBC5A}" srcOrd="0" destOrd="0" presId="urn:microsoft.com/office/officeart/2005/8/layout/matrix1"/>
    <dgm:cxn modelId="{AA92ED51-C5FE-4937-96FB-2B2D5EC0A3C9}" srcId="{481406F5-B9FD-4167-8BB9-C1AD8DFED3F1}" destId="{612A9F7A-2A8F-4B58-8C26-08798E3615B7}" srcOrd="0" destOrd="0" parTransId="{95AA9132-2473-41E8-B4F5-A7E439733F79}" sibTransId="{BBCD3514-D132-48B7-84A8-7DCAF8B3FE45}"/>
    <dgm:cxn modelId="{70919686-E241-6F42-91C6-6E96368CB22E}" type="presOf" srcId="{C21C08E7-AC2F-41D9-B833-D7D333D10F83}" destId="{5C3BFC42-3BA4-45ED-BFDF-C27837E86FAA}" srcOrd="1" destOrd="0" presId="urn:microsoft.com/office/officeart/2005/8/layout/matrix1"/>
    <dgm:cxn modelId="{6F616AF3-E290-417F-904F-FF1291F67789}" srcId="{5E280FA7-3856-41C4-8D10-850B4914DDD1}" destId="{481406F5-B9FD-4167-8BB9-C1AD8DFED3F1}" srcOrd="1" destOrd="0" parTransId="{06339A5E-245B-45A7-B03E-C47C5200A2A5}" sibTransId="{2E158E07-40D8-41B3-B7FC-FA93B4DAB6EB}"/>
    <dgm:cxn modelId="{BFAB2825-7660-47F5-B03F-DB8042CFC2F5}" srcId="{34182716-87FA-415B-9F94-CD077A6FE132}" destId="{04D6CAC9-7A66-446C-B3DD-C8E76AB67E6D}" srcOrd="0" destOrd="0" parTransId="{0656B8CE-2AD4-48F0-BCE5-B727EAD7BA60}" sibTransId="{EF50C89F-026E-4FBB-83A9-F24739B25840}"/>
    <dgm:cxn modelId="{C0B11105-9995-4D4F-B9A7-069A431043EE}" type="presOf" srcId="{10D5DA44-FDFF-4C55-9EA8-B3830C8503DB}" destId="{0ADB5FDC-6C24-419F-BFF0-ACFE1E8CBC5A}" srcOrd="0" destOrd="1" presId="urn:microsoft.com/office/officeart/2005/8/layout/matrix1"/>
    <dgm:cxn modelId="{E746F9D0-5BA4-42FD-A0B6-6655D4AC14F8}" srcId="{F8574093-5105-443E-83C9-CBD63156C51F}" destId="{27FF5984-E6D5-4388-8E56-EEFE5DF63996}" srcOrd="1" destOrd="0" parTransId="{8C1B39C4-F007-4F56-8E74-EFDC54530158}" sibTransId="{C5B84B69-F104-45BA-8C7E-7EDB02200A74}"/>
    <dgm:cxn modelId="{9EB30D45-6527-4F49-B0ED-D7AD5FCF89E6}" srcId="{C21C08E7-AC2F-41D9-B833-D7D333D10F83}" destId="{A9038CA6-4994-4FDD-971F-D1D1BC756A6E}" srcOrd="1" destOrd="0" parTransId="{F7FD4E0E-BDB8-4CB5-9E9E-CF491E63FB75}" sibTransId="{915D4AB2-AD0F-427F-973F-03135BAADB7D}"/>
    <dgm:cxn modelId="{D17C500B-AB4E-0B4B-9463-6680E97138C6}" srcId="{F8574093-5105-443E-83C9-CBD63156C51F}" destId="{26DBC68E-8BB8-9644-B443-87695C70AF1D}" srcOrd="0" destOrd="0" parTransId="{242F08BF-6463-C74D-86AD-A6D7A4279AA7}" sibTransId="{183DE54A-8D6D-3347-B203-891B0746052F}"/>
    <dgm:cxn modelId="{41E3E0BF-6F8A-6A4B-9B19-907B938B3FBF}" type="presOf" srcId="{27FF5984-E6D5-4388-8E56-EEFE5DF63996}" destId="{68665EBA-649F-4B23-8AD8-48D1491511B6}" srcOrd="0" destOrd="2" presId="urn:microsoft.com/office/officeart/2005/8/layout/matrix1"/>
    <dgm:cxn modelId="{A522212F-A82F-5041-B63C-6C480EB77A5C}" type="presOf" srcId="{05921A74-01C0-4F22-9F28-9390ECB23D44}" destId="{A661EFF6-FF44-4103-9DC6-997A07BA25F5}" srcOrd="1" destOrd="2" presId="urn:microsoft.com/office/officeart/2005/8/layout/matrix1"/>
    <dgm:cxn modelId="{8274ABC3-C999-441F-A13C-D866055033FD}" srcId="{7854ECB8-ABEC-458D-BD1C-C3ED3C53B5D6}" destId="{F8574093-5105-443E-83C9-CBD63156C51F}" srcOrd="3" destOrd="0" parTransId="{8D6B0220-06A1-45AA-B5F2-603D638477BB}" sibTransId="{10904976-1993-4FCB-A161-97A52BDA1000}"/>
    <dgm:cxn modelId="{AB719509-6832-D34A-B39B-E2874ABA9246}" type="presOf" srcId="{8C20BD4F-7E27-4768-89FF-2ECD70F3D760}" destId="{687C82F4-76EE-44EC-A6D9-98A5B31E97A5}" srcOrd="0" destOrd="1" presId="urn:microsoft.com/office/officeart/2005/8/layout/matrix1"/>
    <dgm:cxn modelId="{CDCBDDE4-6A0C-E049-B041-8184D5C1771D}" type="presOf" srcId="{AFBD780B-D15B-3C4E-A6E9-C9F3C581C632}" destId="{D22AD66E-6706-46B8-823A-0298EDF37F1D}" srcOrd="1" destOrd="3" presId="urn:microsoft.com/office/officeart/2005/8/layout/matrix1"/>
    <dgm:cxn modelId="{EFF120CA-371F-4D42-94D4-56C2ED998873}" srcId="{34182716-87FA-415B-9F94-CD077A6FE132}" destId="{5FBA0822-2DAA-4B33-B3EF-CDF0E6037502}" srcOrd="1" destOrd="0" parTransId="{AABD2FD7-7E6C-4996-AF1E-6CDA03195CCC}" sibTransId="{5B46DDC2-4350-4DAB-BDE1-66F46334321F}"/>
    <dgm:cxn modelId="{1E39E423-0A28-0D4C-A4AF-3636B8374059}" type="presOf" srcId="{10D5DA44-FDFF-4C55-9EA8-B3830C8503DB}" destId="{5C3BFC42-3BA4-45ED-BFDF-C27837E86FAA}" srcOrd="1" destOrd="1" presId="urn:microsoft.com/office/officeart/2005/8/layout/matrix1"/>
    <dgm:cxn modelId="{263E4C8C-04C4-A34E-8614-733682FAECB5}" type="presOf" srcId="{F8574093-5105-443E-83C9-CBD63156C51F}" destId="{68665EBA-649F-4B23-8AD8-48D1491511B6}" srcOrd="0" destOrd="0" presId="urn:microsoft.com/office/officeart/2005/8/layout/matrix1"/>
    <dgm:cxn modelId="{5BCD0274-1FA5-5148-840D-14B3BBA28A6D}" type="presOf" srcId="{5FBA0822-2DAA-4B33-B3EF-CDF0E6037502}" destId="{3EE45866-141A-42D0-8BF0-E19F5DF99829}" srcOrd="1" destOrd="2" presId="urn:microsoft.com/office/officeart/2005/8/layout/matrix1"/>
    <dgm:cxn modelId="{10630BCD-7789-8C42-84E2-5894996FDABA}" type="presOf" srcId="{BBA4F977-B7B6-4AFF-8058-79F7B79C16BB}" destId="{A661EFF6-FF44-4103-9DC6-997A07BA25F5}" srcOrd="1" destOrd="0" presId="urn:microsoft.com/office/officeart/2005/8/layout/matrix1"/>
    <dgm:cxn modelId="{FC9504FA-7B25-B54F-A696-15E3EEDF28BB}" srcId="{BBA4F977-B7B6-4AFF-8058-79F7B79C16BB}" destId="{609EF76C-5BEF-0740-888F-A3E019C4A09D}" srcOrd="2" destOrd="0" parTransId="{B4196A46-4E3D-D140-B748-5DD078357316}" sibTransId="{87572A9C-D804-FE4C-842A-E1DE36A06E53}"/>
    <dgm:cxn modelId="{DF68A6A9-1215-3B41-92DD-CC778D335749}" type="presOf" srcId="{A9038CA6-4994-4FDD-971F-D1D1BC756A6E}" destId="{5C3BFC42-3BA4-45ED-BFDF-C27837E86FAA}" srcOrd="1" destOrd="2" presId="urn:microsoft.com/office/officeart/2005/8/layout/matrix1"/>
    <dgm:cxn modelId="{1233C345-F43D-AA4A-9921-C409EC31CCAE}" type="presParOf" srcId="{80D7D39A-4872-4A9D-86AC-437DD2978329}" destId="{9FA45CD1-33BD-4D22-BD0C-DAA475939C34}" srcOrd="0" destOrd="0" presId="urn:microsoft.com/office/officeart/2005/8/layout/matrix1"/>
    <dgm:cxn modelId="{ABBCA3D8-7FF8-074F-B356-603EC47888C6}" type="presParOf" srcId="{9FA45CD1-33BD-4D22-BD0C-DAA475939C34}" destId="{687C82F4-76EE-44EC-A6D9-98A5B31E97A5}" srcOrd="0" destOrd="0" presId="urn:microsoft.com/office/officeart/2005/8/layout/matrix1"/>
    <dgm:cxn modelId="{DB0144A2-F278-BA46-AB83-2BE28197B719}" type="presParOf" srcId="{9FA45CD1-33BD-4D22-BD0C-DAA475939C34}" destId="{A661EFF6-FF44-4103-9DC6-997A07BA25F5}" srcOrd="1" destOrd="0" presId="urn:microsoft.com/office/officeart/2005/8/layout/matrix1"/>
    <dgm:cxn modelId="{0B041E19-9C0A-0044-81CA-7842800486E8}" type="presParOf" srcId="{9FA45CD1-33BD-4D22-BD0C-DAA475939C34}" destId="{33F1473A-0FCD-4D31-93E9-C9855F0C0B64}" srcOrd="2" destOrd="0" presId="urn:microsoft.com/office/officeart/2005/8/layout/matrix1"/>
    <dgm:cxn modelId="{26B58B0D-16F2-6246-B533-55CCFC9FDE70}" type="presParOf" srcId="{9FA45CD1-33BD-4D22-BD0C-DAA475939C34}" destId="{3EE45866-141A-42D0-8BF0-E19F5DF99829}" srcOrd="3" destOrd="0" presId="urn:microsoft.com/office/officeart/2005/8/layout/matrix1"/>
    <dgm:cxn modelId="{6A3DAD95-542C-9D43-8E3B-30633B5B1E22}" type="presParOf" srcId="{9FA45CD1-33BD-4D22-BD0C-DAA475939C34}" destId="{0ADB5FDC-6C24-419F-BFF0-ACFE1E8CBC5A}" srcOrd="4" destOrd="0" presId="urn:microsoft.com/office/officeart/2005/8/layout/matrix1"/>
    <dgm:cxn modelId="{D5428BFD-A798-3D41-8BAD-997798A476D7}" type="presParOf" srcId="{9FA45CD1-33BD-4D22-BD0C-DAA475939C34}" destId="{5C3BFC42-3BA4-45ED-BFDF-C27837E86FAA}" srcOrd="5" destOrd="0" presId="urn:microsoft.com/office/officeart/2005/8/layout/matrix1"/>
    <dgm:cxn modelId="{FC3EC31C-5F0B-A047-95CC-7BCC9C57AE64}" type="presParOf" srcId="{9FA45CD1-33BD-4D22-BD0C-DAA475939C34}" destId="{68665EBA-649F-4B23-8AD8-48D1491511B6}" srcOrd="6" destOrd="0" presId="urn:microsoft.com/office/officeart/2005/8/layout/matrix1"/>
    <dgm:cxn modelId="{D2A5A899-FDAB-F843-A1CA-3FCD3D0E2441}" type="presParOf" srcId="{9FA45CD1-33BD-4D22-BD0C-DAA475939C34}" destId="{D22AD66E-6706-46B8-823A-0298EDF37F1D}" srcOrd="7" destOrd="0" presId="urn:microsoft.com/office/officeart/2005/8/layout/matrix1"/>
    <dgm:cxn modelId="{25901B9D-E0E1-0C44-A121-2CC593F2F311}" type="presParOf" srcId="{80D7D39A-4872-4A9D-86AC-437DD2978329}" destId="{F39A6CE7-01B3-4BCD-916F-19506D6362F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35AB2-14B8-7242-9E7D-A308E4C1A45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664B0-41CB-0448-9C79-B57E5E909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03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8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ko-KR" altLang="en-US">
                <a:latin typeface="맑은 고딕" charset="0"/>
              </a:rPr>
              <a:t>프로그램의 교육효과는 여기 계신 분들 모두 기업가정신교육의 효과 및 중요성을 인지하고 계시기 때문에 더 자세히 말씀드리지 않겠습니다</a:t>
            </a:r>
            <a:r>
              <a:rPr lang="en-US" altLang="ko-KR">
                <a:latin typeface="맑은 고딕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ko-KR" altLang="en-US">
                <a:latin typeface="맑은 고딕" charset="0"/>
              </a:rPr>
              <a:t>하지만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구체적으로 두런두런이 어떤 효과와 성과를 거두웠는지 직접 들으실 수 있도록 지난 </a:t>
            </a:r>
            <a:r>
              <a:rPr lang="en-US" altLang="ko-KR">
                <a:latin typeface="맑은 고딕" charset="0"/>
              </a:rPr>
              <a:t>2013</a:t>
            </a:r>
            <a:r>
              <a:rPr lang="ko-KR" altLang="en-US">
                <a:latin typeface="맑은 고딕" charset="0"/>
              </a:rPr>
              <a:t> 두런두런 참가자 박효진 학생의 소감을 들어보도록 하겠습니다</a:t>
            </a:r>
            <a:r>
              <a:rPr lang="en-US" altLang="ko-KR">
                <a:latin typeface="맑은 고딕" charset="0"/>
              </a:rPr>
              <a:t>.</a:t>
            </a:r>
            <a:endParaRPr lang="ko-KR" altLang="en-US">
              <a:latin typeface="맑은 고딕" charset="0"/>
            </a:endParaRPr>
          </a:p>
        </p:txBody>
      </p:sp>
      <p:sp>
        <p:nvSpPr>
          <p:cNvPr id="86019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9pPr>
          </a:lstStyle>
          <a:p>
            <a:pPr eaLnBrk="1" hangingPunct="1"/>
            <a:fld id="{EB360447-48F2-C243-ACCF-9843D4A02178}" type="slidenum">
              <a:rPr lang="ko-KR" altLang="en-US" sz="1200">
                <a:cs typeface="맑은 고딕" charset="0"/>
              </a:rPr>
              <a:pPr eaLnBrk="1" hangingPunct="1"/>
              <a:t>5</a:t>
            </a:fld>
            <a:endParaRPr lang="ko-KR" altLang="en-US" sz="1200">
              <a:cs typeface="맑은 고딕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기회증명 </a:t>
            </a:r>
            <a:r>
              <a:rPr lang="en-US" altLang="ko-KR" dirty="0" smtClean="0"/>
              <a:t>PPT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5</a:t>
            </a:r>
            <a:r>
              <a:rPr lang="ko-KR" altLang="en-US" dirty="0" smtClean="0"/>
              <a:t>개 슬라이드</a:t>
            </a:r>
            <a:r>
              <a:rPr lang="en-US" altLang="ko-KR" dirty="0" smtClean="0"/>
              <a:t>, 5</a:t>
            </a:r>
            <a:r>
              <a:rPr lang="ko-KR" altLang="en-US" dirty="0" smtClean="0"/>
              <a:t>분 발표 </a:t>
            </a:r>
            <a:r>
              <a:rPr lang="en-US" altLang="ko-KR" dirty="0" smtClean="0"/>
              <a:t>(</a:t>
            </a:r>
            <a:r>
              <a:rPr lang="ko-KR" altLang="en-US" dirty="0" smtClean="0"/>
              <a:t>영상별도</a:t>
            </a:r>
            <a:r>
              <a:rPr lang="en-US" altLang="ko-KR" dirty="0" smtClean="0"/>
              <a:t>), 3</a:t>
            </a:r>
            <a:r>
              <a:rPr lang="ko-KR" altLang="en-US" dirty="0" smtClean="0"/>
              <a:t>분 질의응답</a:t>
            </a:r>
          </a:p>
          <a:p>
            <a:endParaRPr lang="ko-KR" altLang="en-US" dirty="0" smtClean="0"/>
          </a:p>
          <a:p>
            <a:r>
              <a:rPr lang="ko-KR" altLang="en-US" dirty="0" smtClean="0"/>
              <a:t>슬라이드에 들어가야할 내용</a:t>
            </a:r>
            <a:r>
              <a:rPr lang="en-US" altLang="ko-KR" dirty="0" smtClean="0"/>
              <a:t>:</a:t>
            </a:r>
          </a:p>
          <a:p>
            <a:r>
              <a:rPr lang="en-US" altLang="ko-KR" dirty="0" smtClean="0"/>
              <a:t>1) "</a:t>
            </a:r>
            <a:r>
              <a:rPr lang="ko-KR" altLang="en-US" dirty="0" smtClean="0"/>
              <a:t>기회포착영상</a:t>
            </a:r>
            <a:r>
              <a:rPr lang="en-US" altLang="ko-KR" dirty="0" smtClean="0"/>
              <a:t>" </a:t>
            </a:r>
          </a:p>
          <a:p>
            <a:r>
              <a:rPr lang="en-US" altLang="ko-KR" dirty="0" smtClean="0"/>
              <a:t>2) </a:t>
            </a:r>
            <a:r>
              <a:rPr lang="ko-KR" altLang="en-US" dirty="0" smtClean="0"/>
              <a:t>포커스 그룹 진행설명</a:t>
            </a:r>
          </a:p>
          <a:p>
            <a:r>
              <a:rPr lang="en-US" altLang="ko-KR" dirty="0" smtClean="0"/>
              <a:t>3) </a:t>
            </a:r>
            <a:r>
              <a:rPr lang="ko-KR" altLang="en-US" dirty="0" smtClean="0"/>
              <a:t>수집한 아이디어의 단점 및 우려사항</a:t>
            </a:r>
            <a:r>
              <a:rPr lang="en-US" altLang="ko-KR" dirty="0" smtClean="0"/>
              <a:t>, </a:t>
            </a:r>
            <a:r>
              <a:rPr lang="ko-KR" altLang="en-US" dirty="0" smtClean="0"/>
              <a:t>피드백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기회라고 파악된 증거등</a:t>
            </a:r>
          </a:p>
          <a:p>
            <a:r>
              <a:rPr lang="en-US" altLang="ko-KR" dirty="0" smtClean="0"/>
              <a:t>4) </a:t>
            </a:r>
            <a:r>
              <a:rPr lang="ko-KR" altLang="en-US" dirty="0" smtClean="0"/>
              <a:t>적량적 창출가치 설명</a:t>
            </a:r>
          </a:p>
          <a:p>
            <a:r>
              <a:rPr lang="en-US" altLang="ko-KR" dirty="0" smtClean="0"/>
              <a:t>5) </a:t>
            </a:r>
            <a:r>
              <a:rPr lang="ko-KR" altLang="en-US" dirty="0" smtClean="0"/>
              <a:t>앞으로 조사해야할 것들에 대한 계획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443F4-C23A-4138-95AE-765BEC44C6F1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7CD3-2B34-48AB-BD57-3256EDCA489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7CD3-2B34-48AB-BD57-3256EDCA489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7CD3-2B34-48AB-BD57-3256EDCA489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7CD3-2B34-48AB-BD57-3256EDCA489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7CD3-2B34-48AB-BD57-3256EDCA489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443F4-C23A-4138-95AE-765BEC44C6F1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7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7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76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3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6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40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94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0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21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8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55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thecircle.or.kr/home/index.php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asted-image.tif"/>
          <p:cNvPicPr/>
          <p:nvPr userDrawn="1"/>
        </p:nvPicPr>
        <p:blipFill>
          <a:blip r:embed="rId13">
            <a:extLst/>
          </a:blip>
          <a:stretch>
            <a:fillRect/>
          </a:stretch>
        </p:blipFill>
        <p:spPr>
          <a:xfrm>
            <a:off x="7198316" y="53840"/>
            <a:ext cx="1857752" cy="422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" descr="동그라미재단">
            <a:hlinkClick r:id="rId14"/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615" y="53840"/>
            <a:ext cx="1284760" cy="4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37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png"/><Relationship Id="rId7" Type="http://schemas.openxmlformats.org/officeDocument/2006/relationships/hyperlink" Target="http://thecircle.or.kr/home/index.php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thecircle.or.kr/home/index.php" TargetMode="External"/><Relationship Id="rId3" Type="http://schemas.openxmlformats.org/officeDocument/2006/relationships/image" Target="../media/image17.jpg"/><Relationship Id="rId7" Type="http://schemas.openxmlformats.org/officeDocument/2006/relationships/image" Target="../media/image1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do.learn.korea@gmail.com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naver.com/do_learn" TargetMode="External"/><Relationship Id="rId2" Type="http://schemas.openxmlformats.org/officeDocument/2006/relationships/hyperlink" Target="http://cafe.naver.com/dolearnprojec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thecircle.or.kr/home/index.php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thecircle.or.kr/home/index.php" TargetMode="External"/><Relationship Id="rId5" Type="http://schemas.openxmlformats.org/officeDocument/2006/relationships/image" Target="../media/image1.ti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50" y="9389"/>
            <a:ext cx="8801100" cy="1470025"/>
          </a:xfrm>
        </p:spPr>
        <p:txBody>
          <a:bodyPr>
            <a:normAutofit/>
          </a:bodyPr>
          <a:lstStyle/>
          <a:p>
            <a:r>
              <a:rPr lang="en-US" altLang="ko-KR" sz="32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2014</a:t>
            </a:r>
            <a:r>
              <a:rPr lang="ko-KR" altLang="en-US" sz="32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 </a:t>
            </a:r>
            <a:r>
              <a:rPr lang="en-US" altLang="ko-KR" sz="32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The </a:t>
            </a:r>
            <a:r>
              <a:rPr lang="ko-KR" altLang="en-US" sz="32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두런두런 </a:t>
            </a:r>
            <a:r>
              <a:rPr lang="en-US" altLang="ko-KR" sz="3200" dirty="0" smtClean="0">
                <a:solidFill>
                  <a:srgbClr val="3366FF"/>
                </a:solidFill>
                <a:latin typeface="a파도소리"/>
                <a:ea typeface="a파도소리"/>
                <a:cs typeface="a파도소리"/>
              </a:rPr>
              <a:t>(Do + Learn) </a:t>
            </a:r>
            <a:r>
              <a:rPr lang="ko-KR" altLang="en-US" sz="3200" dirty="0" smtClean="0">
                <a:solidFill>
                  <a:srgbClr val="F79646"/>
                </a:solidFill>
                <a:latin typeface="a파도소리"/>
                <a:ea typeface="a파도소리"/>
                <a:cs typeface="a파도소리"/>
              </a:rPr>
              <a:t>동아리</a:t>
            </a:r>
            <a:endParaRPr lang="en-US" sz="3200" dirty="0">
              <a:solidFill>
                <a:srgbClr val="F79646"/>
              </a:solidFill>
              <a:latin typeface="a파도소리"/>
              <a:ea typeface="a파도소리"/>
              <a:cs typeface="a파도소리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6163"/>
            <a:ext cx="3554413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8" y="6126163"/>
            <a:ext cx="3554412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스크린샷 2013-10-27 오후 9.55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5657850"/>
            <a:ext cx="16383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o-learn fb cover-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4"/>
          <a:stretch/>
        </p:blipFill>
        <p:spPr>
          <a:xfrm>
            <a:off x="1384793" y="1207100"/>
            <a:ext cx="6374415" cy="2968329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261041" y="4291137"/>
            <a:ext cx="4621918" cy="824925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a파도소리"/>
                <a:ea typeface="a파도소리"/>
                <a:cs typeface="a파도소리"/>
              </a:rPr>
              <a:t>현황뉴스 </a:t>
            </a:r>
            <a:r>
              <a:rPr lang="ko-KR" altLang="en-US" sz="2800" dirty="0" smtClean="0">
                <a:latin typeface="a파도소리"/>
                <a:ea typeface="a파도소리"/>
                <a:cs typeface="a파도소리"/>
              </a:rPr>
              <a:t>제작</a:t>
            </a:r>
            <a:endParaRPr lang="en-US" sz="2800" dirty="0">
              <a:latin typeface="a파도소리"/>
              <a:ea typeface="a파도소리"/>
              <a:cs typeface="a파도소리"/>
            </a:endParaRPr>
          </a:p>
        </p:txBody>
      </p:sp>
    </p:spTree>
    <p:extLst>
      <p:ext uri="{BB962C8B-B14F-4D97-AF65-F5344CB8AC3E}">
        <p14:creationId xmlns:p14="http://schemas.microsoft.com/office/powerpoint/2010/main" val="322436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1219200" y="42111"/>
            <a:ext cx="4419600" cy="1562100"/>
          </a:xfrm>
          <a:prstGeom prst="roundRect">
            <a:avLst>
              <a:gd name="adj" fmla="val 18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anchor="t"/>
          <a:lstStyle/>
          <a:p>
            <a:pPr marL="457200" indent="-457200" latinLnBrk="0"/>
            <a:r>
              <a:rPr lang="en-US" sz="3200" b="1" dirty="0" smtClean="0">
                <a:solidFill>
                  <a:prstClr val="white"/>
                </a:solidFill>
                <a:latin typeface="Arial Rounded MT Bold" pitchFamily="34" charset="0"/>
              </a:rPr>
              <a:t>Human Resources</a:t>
            </a:r>
          </a:p>
          <a:p>
            <a:pPr marL="457200" indent="-457200" latinLnBrk="0"/>
            <a:r>
              <a:rPr lang="ko-KR" altLang="en-US" sz="3200" b="1" dirty="0" smtClean="0">
                <a:solidFill>
                  <a:prstClr val="white"/>
                </a:solidFill>
                <a:latin typeface="Arial Rounded MT Bold" pitchFamily="34" charset="0"/>
              </a:rPr>
              <a:t>인적 자원</a:t>
            </a:r>
            <a:endParaRPr lang="en-US" sz="1200" b="1" dirty="0" smtClean="0">
              <a:solidFill>
                <a:srgbClr val="FF0066"/>
              </a:solidFill>
              <a:latin typeface="Berlin Sans FB Demi" pitchFamily="34" charset="0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0" y="42111"/>
            <a:ext cx="1143000" cy="1562100"/>
          </a:xfrm>
          <a:prstGeom prst="roundRect">
            <a:avLst>
              <a:gd name="adj" fmla="val 18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anchor="ctr"/>
          <a:lstStyle/>
          <a:p>
            <a:pPr marL="457200" indent="-457200" latinLnBrk="0"/>
            <a:r>
              <a:rPr lang="en-US" sz="15000" b="1" dirty="0" smtClean="0">
                <a:solidFill>
                  <a:prstClr val="white"/>
                </a:solidFill>
                <a:latin typeface="Arial Rounded MT Bold" pitchFamily="34" charset="0"/>
              </a:rPr>
              <a:t>3</a:t>
            </a:r>
            <a:endParaRPr lang="en-US" sz="15000" b="1" dirty="0" smtClean="0">
              <a:solidFill>
                <a:srgbClr val="FF0066"/>
              </a:solidFill>
              <a:latin typeface="Berlin Sans FB Dem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862" y="1587878"/>
            <a:ext cx="2743867" cy="3276000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629" y="4091093"/>
            <a:ext cx="4732866" cy="2766907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728" y="1604211"/>
            <a:ext cx="3259667" cy="3259667"/>
          </a:xfrm>
          <a:prstGeom prst="ellipse">
            <a:avLst/>
          </a:prstGeom>
        </p:spPr>
      </p:pic>
      <p:pic>
        <p:nvPicPr>
          <p:cNvPr id="12" name="pasted-image.t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98316" y="53840"/>
            <a:ext cx="1857752" cy="422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2" descr="동그라미재단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615" y="53840"/>
            <a:ext cx="1284760" cy="4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59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1219200" y="15374"/>
            <a:ext cx="4419600" cy="1562100"/>
          </a:xfrm>
          <a:prstGeom prst="roundRect">
            <a:avLst>
              <a:gd name="adj" fmla="val 18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anchor="t"/>
          <a:lstStyle/>
          <a:p>
            <a:pPr marL="457200" indent="-457200" latinLnBrk="0"/>
            <a:r>
              <a:rPr lang="en-US" sz="3200" b="1" dirty="0" smtClean="0">
                <a:solidFill>
                  <a:prstClr val="white"/>
                </a:solidFill>
                <a:latin typeface="Arial Rounded MT Bold" pitchFamily="34" charset="0"/>
              </a:rPr>
              <a:t>Financial Resources </a:t>
            </a:r>
          </a:p>
          <a:p>
            <a:pPr marL="457200" indent="-457200" latinLnBrk="0"/>
            <a:r>
              <a:rPr lang="ko-KR" altLang="en-US" sz="3200" b="1" dirty="0" smtClean="0">
                <a:solidFill>
                  <a:prstClr val="white"/>
                </a:solidFill>
                <a:latin typeface="Arial Rounded MT Bold" pitchFamily="34" charset="0"/>
              </a:rPr>
              <a:t>재정적 자원</a:t>
            </a:r>
            <a:endParaRPr lang="en-US" sz="3200" b="1" dirty="0" smtClean="0">
              <a:solidFill>
                <a:prstClr val="white"/>
              </a:solidFill>
              <a:latin typeface="Arial Rounded MT Bold" pitchFamily="34" charset="0"/>
            </a:endParaRPr>
          </a:p>
          <a:p>
            <a:pPr marL="457200" indent="-457200" latinLnBrk="0"/>
            <a:endParaRPr lang="en-US" sz="1200" b="1" dirty="0" smtClean="0">
              <a:solidFill>
                <a:srgbClr val="FF0066"/>
              </a:solidFill>
              <a:latin typeface="Berlin Sans FB Demi" pitchFamily="34" charset="0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0" y="15374"/>
            <a:ext cx="1143000" cy="1562100"/>
          </a:xfrm>
          <a:prstGeom prst="roundRect">
            <a:avLst>
              <a:gd name="adj" fmla="val 18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anchor="ctr"/>
          <a:lstStyle/>
          <a:p>
            <a:pPr marL="457200" indent="-457200" latinLnBrk="0"/>
            <a:r>
              <a:rPr lang="en-US" sz="15000" b="1" dirty="0" smtClean="0">
                <a:solidFill>
                  <a:prstClr val="white"/>
                </a:solidFill>
                <a:latin typeface="Arial Rounded MT Bold" pitchFamily="34" charset="0"/>
              </a:rPr>
              <a:t>4</a:t>
            </a:r>
            <a:endParaRPr lang="en-US" sz="15000" b="1" dirty="0" smtClean="0">
              <a:solidFill>
                <a:srgbClr val="FF0066"/>
              </a:solidFill>
              <a:latin typeface="Berlin Sans FB Demi" pitchFamily="34" charset="0"/>
            </a:endParaRPr>
          </a:p>
        </p:txBody>
      </p:sp>
      <p:pic>
        <p:nvPicPr>
          <p:cNvPr id="6" name="Picture 5" descr="pocket-mon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610" y="1577474"/>
            <a:ext cx="2628780" cy="1773989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5684" b="26737"/>
          <a:stretch/>
        </p:blipFill>
        <p:spPr>
          <a:xfrm>
            <a:off x="508000" y="5227068"/>
            <a:ext cx="8128000" cy="15106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83" b="89974" l="5566" r="959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2297" y="2856580"/>
            <a:ext cx="3499407" cy="2624555"/>
          </a:xfrm>
          <a:prstGeom prst="ellipse">
            <a:avLst/>
          </a:prstGeom>
        </p:spPr>
      </p:pic>
      <p:pic>
        <p:nvPicPr>
          <p:cNvPr id="13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98316" y="53840"/>
            <a:ext cx="1857752" cy="422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2" descr="동그라미재단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615" y="53840"/>
            <a:ext cx="1284760" cy="4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85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283536" y="633785"/>
            <a:ext cx="6329454" cy="65999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098" y="683485"/>
            <a:ext cx="5711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&lt;</a:t>
            </a:r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필요자원연구 및 자원확보</a:t>
            </a:r>
            <a:r>
              <a:rPr lang="en-US" altLang="ko-KR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&gt; </a:t>
            </a:r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회의</a:t>
            </a:r>
          </a:p>
        </p:txBody>
      </p:sp>
      <p:sp>
        <p:nvSpPr>
          <p:cNvPr id="2" name="Rectangle 1"/>
          <p:cNvSpPr/>
          <p:nvPr/>
        </p:nvSpPr>
        <p:spPr>
          <a:xfrm>
            <a:off x="594572" y="1142483"/>
            <a:ext cx="7897706" cy="3587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>
              <a:lnSpc>
                <a:spcPct val="250000"/>
              </a:lnSpc>
              <a:buFont typeface="+mj-lt"/>
              <a:buAutoNum type="arabicPeriod"/>
            </a:pPr>
            <a:r>
              <a:rPr lang="ko-KR" altLang="en-US" sz="2000" dirty="0">
                <a:solidFill>
                  <a:srgbClr val="FF0000"/>
                </a:solidFill>
                <a:latin typeface="a가을소풍M"/>
                <a:ea typeface="a가을소풍M"/>
                <a:cs typeface="a가을소풍M"/>
              </a:rPr>
              <a:t>필요한 자원들 </a:t>
            </a:r>
            <a:r>
              <a:rPr lang="ko-KR" altLang="en-US" sz="2000" dirty="0" smtClean="0">
                <a:solidFill>
                  <a:srgbClr val="FF0000"/>
                </a:solidFill>
                <a:latin typeface="a가을소풍M"/>
                <a:ea typeface="a가을소풍M"/>
                <a:cs typeface="a가을소풍M"/>
              </a:rPr>
              <a:t>정리하기</a:t>
            </a:r>
            <a:endParaRPr lang="en-US" altLang="ko-KR" sz="2000" dirty="0" smtClean="0">
              <a:solidFill>
                <a:srgbClr val="FF0000"/>
              </a:solidFill>
              <a:latin typeface="a가을소풍M"/>
              <a:ea typeface="a가을소풍M"/>
              <a:cs typeface="a가을소풍M"/>
            </a:endParaRPr>
          </a:p>
          <a:p>
            <a:pPr marL="1828800" lvl="3" indent="-457200">
              <a:lnSpc>
                <a:spcPct val="120000"/>
              </a:lnSpc>
              <a:buFont typeface="+mj-lt"/>
              <a:buAutoNum type="alphaLcPeriod"/>
            </a:pP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자원의 종류별로 우리는 구체적으로 어떤 자원들이 얼마나 필요할까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?</a:t>
            </a:r>
          </a:p>
          <a:p>
            <a:pPr marL="1828800" lvl="3" indent="-457200">
              <a:lnSpc>
                <a:spcPct val="120000"/>
              </a:lnSpc>
              <a:buFont typeface="+mj-lt"/>
              <a:buAutoNum type="alphaLcPeriod"/>
            </a:pP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각각의 자원들은 어떻게 얻을 수 있을까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?</a:t>
            </a:r>
            <a:endParaRPr lang="en-US" altLang="ko-KR" sz="1400" dirty="0">
              <a:latin typeface="1훈새마을운동 Regular"/>
              <a:ea typeface="1훈새마을운동 Regular"/>
              <a:cs typeface="1훈새마을운동 Regular"/>
            </a:endParaRP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2000" dirty="0">
                <a:solidFill>
                  <a:srgbClr val="FF0000"/>
                </a:solidFill>
                <a:latin typeface="a가을소풍M"/>
                <a:ea typeface="a가을소풍M"/>
                <a:cs typeface="a가을소풍M"/>
              </a:rPr>
              <a:t> 파트너십 및 협력기관 </a:t>
            </a:r>
            <a:r>
              <a:rPr lang="ko-KR" altLang="en-US" sz="2000" dirty="0" smtClean="0">
                <a:solidFill>
                  <a:srgbClr val="FF0000"/>
                </a:solidFill>
                <a:latin typeface="a가을소풍M"/>
                <a:ea typeface="a가을소풍M"/>
                <a:cs typeface="a가을소풍M"/>
              </a:rPr>
              <a:t>모색하기</a:t>
            </a:r>
            <a:endParaRPr lang="en-US" altLang="ko-KR" sz="2000" dirty="0" smtClean="0">
              <a:solidFill>
                <a:srgbClr val="FF0000"/>
              </a:solidFill>
              <a:latin typeface="a가을소풍M"/>
              <a:ea typeface="a가을소풍M"/>
              <a:cs typeface="a가을소풍M"/>
            </a:endParaRPr>
          </a:p>
          <a:p>
            <a:pPr marL="1828800" lvl="3" indent="-457200">
              <a:lnSpc>
                <a:spcPct val="120000"/>
              </a:lnSpc>
              <a:buFont typeface="+mj-lt"/>
              <a:buAutoNum type="alphaLcPeriod"/>
            </a:pP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1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번에서 포착한 자원들을 이미 보유한 학교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/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단체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/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기관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/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회사들 중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 우리가 도움을 받을 수 있는 곳들은 어떤 곳들이 있을까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?</a:t>
            </a:r>
          </a:p>
          <a:p>
            <a:pPr marL="1828800" lvl="3" indent="-457200">
              <a:lnSpc>
                <a:spcPct val="120000"/>
              </a:lnSpc>
              <a:buFont typeface="+mj-lt"/>
              <a:buAutoNum type="alphaLcPeriod"/>
            </a:pP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이 학교</a:t>
            </a:r>
            <a:r>
              <a:rPr lang="ko-KR" altLang="ko-KR" sz="1400" dirty="0">
                <a:latin typeface="1훈새마을운동 Regular"/>
                <a:ea typeface="1훈새마을운동 Regular"/>
                <a:cs typeface="1훈새마을운동 Regular"/>
              </a:rPr>
              <a:t>/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단체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/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기관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/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회사들에 어떻게 연락을 할까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?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 </a:t>
            </a:r>
            <a:endParaRPr lang="en-US" altLang="ko-KR" sz="1400" dirty="0">
              <a:latin typeface="1훈새마을운동 Regular"/>
              <a:ea typeface="1훈새마을운동 Regular"/>
              <a:cs typeface="1훈새마을운동 Regular"/>
            </a:endParaRP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ko-KR" altLang="ko-KR" sz="2000" dirty="0">
                <a:solidFill>
                  <a:srgbClr val="FF0000"/>
                </a:solidFill>
                <a:latin typeface="a가을소풍M"/>
                <a:ea typeface="a가을소풍M"/>
                <a:cs typeface="a가을소풍M"/>
              </a:rPr>
              <a:t> </a:t>
            </a:r>
            <a:r>
              <a:rPr lang="ko-KR" altLang="en-US" sz="2000" dirty="0">
                <a:solidFill>
                  <a:srgbClr val="FF0000"/>
                </a:solidFill>
                <a:latin typeface="a가을소풍M"/>
                <a:ea typeface="a가을소풍M"/>
                <a:cs typeface="a가을소풍M"/>
              </a:rPr>
              <a:t>크라우드펀딩 </a:t>
            </a:r>
            <a:r>
              <a:rPr lang="ko-KR" altLang="en-US" sz="2000" dirty="0" smtClean="0">
                <a:solidFill>
                  <a:srgbClr val="FF0000"/>
                </a:solidFill>
                <a:latin typeface="a가을소풍M"/>
                <a:ea typeface="a가을소풍M"/>
                <a:cs typeface="a가을소풍M"/>
              </a:rPr>
              <a:t>기획하기</a:t>
            </a:r>
            <a:endParaRPr lang="en-US" altLang="ko-KR" sz="2000" dirty="0" smtClean="0">
              <a:solidFill>
                <a:srgbClr val="FF0000"/>
              </a:solidFill>
              <a:latin typeface="a가을소풍M"/>
              <a:ea typeface="a가을소풍M"/>
              <a:cs typeface="a가을소풍M"/>
            </a:endParaRPr>
          </a:p>
          <a:p>
            <a:pPr marL="1828800" lvl="3" indent="-457200">
              <a:lnSpc>
                <a:spcPct val="120000"/>
              </a:lnSpc>
              <a:buFont typeface="+mj-lt"/>
              <a:buAutoNum type="alphaLcPeriod"/>
            </a:pPr>
            <a:r>
              <a:rPr lang="ko-KR" altLang="en-US" sz="1400" dirty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이미 배정된 약 </a:t>
            </a:r>
            <a:r>
              <a:rPr lang="en-US" altLang="ko-KR" sz="1400" dirty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30</a:t>
            </a:r>
            <a:r>
              <a:rPr lang="ko-KR" altLang="en-US" sz="1400" dirty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만원의 프로젝트 지원금 </a:t>
            </a:r>
            <a:r>
              <a:rPr lang="en-US" altLang="ko-KR" sz="1400" dirty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(30</a:t>
            </a:r>
            <a:r>
              <a:rPr lang="ko-KR" altLang="en-US" sz="1400" dirty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만원</a:t>
            </a:r>
            <a:r>
              <a:rPr lang="en-US" altLang="ko-KR" sz="1400" dirty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~)</a:t>
            </a:r>
            <a:r>
              <a:rPr lang="ko-KR" altLang="en-US" sz="1400" dirty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 외에 어느정도의 금액이 필요할까</a:t>
            </a:r>
            <a:r>
              <a:rPr lang="en-US" altLang="ko-KR" sz="14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?</a:t>
            </a:r>
          </a:p>
          <a:p>
            <a:pPr marL="1828800" lvl="3" indent="-457200">
              <a:lnSpc>
                <a:spcPct val="120000"/>
              </a:lnSpc>
              <a:buFont typeface="+mj-lt"/>
              <a:buAutoNum type="alphaLcPeriod"/>
            </a:pPr>
            <a:r>
              <a:rPr lang="ko-KR" altLang="en-US" sz="14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이 필요한 금액들은 온</a:t>
            </a:r>
            <a:r>
              <a:rPr lang="en-US" altLang="ko-KR" sz="14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/</a:t>
            </a:r>
            <a:r>
              <a:rPr lang="ko-KR" altLang="en-US" sz="14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오프라인을 통해서 어떻게 얻을 수 있을까</a:t>
            </a:r>
            <a:r>
              <a:rPr lang="en-US" altLang="ko-KR" sz="14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?</a:t>
            </a:r>
            <a:endParaRPr lang="en-US" altLang="ko-KR" sz="2400" dirty="0" smtClean="0">
              <a:latin typeface="a가을소풍M"/>
              <a:ea typeface="a가을소풍M"/>
              <a:cs typeface="a가을소풍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683965"/>
            <a:ext cx="355866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charset="0"/>
              <a:buChar char="²"/>
            </a:pPr>
            <a:r>
              <a:rPr lang="ko-KR" altLang="en-US" dirty="0" smtClean="0">
                <a:solidFill>
                  <a:srgbClr val="0000FF"/>
                </a:solidFill>
                <a:latin typeface="+mn-ea"/>
                <a:cs typeface="a가을소풍M"/>
              </a:rPr>
              <a:t> </a:t>
            </a:r>
            <a:r>
              <a:rPr lang="en-US" altLang="ko-KR" dirty="0" smtClean="0">
                <a:solidFill>
                  <a:srgbClr val="0000FF"/>
                </a:solidFill>
                <a:latin typeface="+mn-ea"/>
                <a:cs typeface="a가을소풍M"/>
              </a:rPr>
              <a:t>Why?</a:t>
            </a:r>
          </a:p>
          <a:p>
            <a:pPr marL="742950" lvl="1" indent="-285750" algn="just">
              <a:lnSpc>
                <a:spcPct val="150000"/>
              </a:lnSpc>
              <a:buFont typeface="Wingdings" charset="2"/>
              <a:buChar char="ü"/>
            </a:pPr>
            <a:r>
              <a:rPr lang="ko-KR" altLang="en-US" sz="1200" dirty="0" smtClean="0">
                <a:latin typeface="+mn-ea"/>
                <a:cs typeface="1훈새마을운동 Regular"/>
              </a:rPr>
              <a:t>이제 기회를 포착했으니 그 기회를 실현시키기 위해 첫 번째로 필요한 자원들이 어떤 것들인지</a:t>
            </a:r>
            <a:r>
              <a:rPr lang="en-US" altLang="ko-KR" sz="1200" dirty="0" smtClean="0">
                <a:latin typeface="+mn-ea"/>
                <a:cs typeface="1훈새마을운동 Regular"/>
              </a:rPr>
              <a:t>,</a:t>
            </a:r>
            <a:r>
              <a:rPr lang="ko-KR" altLang="en-US" sz="1200" dirty="0" smtClean="0">
                <a:latin typeface="+mn-ea"/>
                <a:cs typeface="1훈새마을운동 Regular"/>
              </a:rPr>
              <a:t> 또한 이 자원들을 어떻게 얻을 것인지에 대해 확실한 계획을 세워야만 기회를 실현시킬 수 있다</a:t>
            </a:r>
            <a:r>
              <a:rPr lang="en-US" altLang="ko-KR" sz="1200" dirty="0" smtClean="0">
                <a:latin typeface="+mn-ea"/>
                <a:cs typeface="1훈새마을운동 Regular"/>
              </a:rPr>
              <a:t>.</a:t>
            </a:r>
            <a:endParaRPr lang="en-US" altLang="ko-KR" sz="1400" dirty="0" smtClean="0">
              <a:latin typeface="+mn-ea"/>
              <a:cs typeface="a가을소풍M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58666" y="4877988"/>
            <a:ext cx="510489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charset="0"/>
              <a:buChar char="²"/>
            </a:pPr>
            <a:r>
              <a:rPr lang="en-US" altLang="ko-KR" dirty="0" smtClean="0">
                <a:solidFill>
                  <a:srgbClr val="0000FF"/>
                </a:solidFill>
                <a:latin typeface="+mn-ea"/>
                <a:cs typeface="a가을소풍M"/>
              </a:rPr>
              <a:t> How?</a:t>
            </a:r>
          </a:p>
          <a:p>
            <a:pPr marL="742950" lvl="1" indent="-285750" algn="just">
              <a:lnSpc>
                <a:spcPct val="150000"/>
              </a:lnSpc>
              <a:buFont typeface="Wingdings" charset="2"/>
              <a:buChar char="ü"/>
            </a:pPr>
            <a:r>
              <a:rPr lang="ko-KR" altLang="en-US" sz="1200" dirty="0" smtClean="0">
                <a:solidFill>
                  <a:prstClr val="black"/>
                </a:solidFill>
                <a:latin typeface="+mn-ea"/>
                <a:cs typeface="1훈새마을운동 Regular"/>
              </a:rPr>
              <a:t>위에 있는 각 질문들에 따라 팀 대표의 진행에 따라 구체적인 계획을 수립</a:t>
            </a:r>
            <a:endParaRPr lang="ko-KR" altLang="en-US" sz="1200" dirty="0">
              <a:solidFill>
                <a:prstClr val="black"/>
              </a:solidFill>
              <a:latin typeface="+mn-ea"/>
              <a:cs typeface="1훈새마을운동 Regular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58666" y="5791961"/>
            <a:ext cx="510489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charset="0"/>
              <a:buChar char="²"/>
            </a:pPr>
            <a:r>
              <a:rPr lang="ko-KR" altLang="en-US" dirty="0">
                <a:solidFill>
                  <a:srgbClr val="0000FF"/>
                </a:solidFill>
                <a:latin typeface="+mn-ea"/>
                <a:cs typeface="a가을소풍M"/>
              </a:rPr>
              <a:t> </a:t>
            </a:r>
            <a:r>
              <a:rPr lang="en-US" altLang="ko-KR" dirty="0">
                <a:solidFill>
                  <a:srgbClr val="0000FF"/>
                </a:solidFill>
                <a:latin typeface="+mn-ea"/>
                <a:cs typeface="a가을소풍M"/>
              </a:rPr>
              <a:t>When?</a:t>
            </a:r>
          </a:p>
          <a:p>
            <a:pPr marL="742950" lvl="1" indent="-285750" algn="just">
              <a:lnSpc>
                <a:spcPct val="150000"/>
              </a:lnSpc>
              <a:buFont typeface="Wingdings" charset="2"/>
              <a:buChar char="ü"/>
            </a:pPr>
            <a:r>
              <a:rPr lang="en-US" altLang="ko-KR" sz="1200" dirty="0" smtClean="0">
                <a:latin typeface="+mn-ea"/>
                <a:cs typeface="1훈새마을운동 Regular"/>
              </a:rPr>
              <a:t>9</a:t>
            </a:r>
            <a:r>
              <a:rPr lang="ko-KR" altLang="en-US" sz="1200" dirty="0" smtClean="0">
                <a:latin typeface="+mn-ea"/>
                <a:cs typeface="1훈새마을운동 Regular"/>
              </a:rPr>
              <a:t>월 </a:t>
            </a:r>
            <a:r>
              <a:rPr lang="en-US" altLang="ko-KR" sz="1200" dirty="0" smtClean="0">
                <a:latin typeface="+mn-ea"/>
                <a:cs typeface="1훈새마을운동 Regular"/>
              </a:rPr>
              <a:t>26</a:t>
            </a:r>
            <a:r>
              <a:rPr lang="ko-KR" altLang="en-US" sz="1200" dirty="0" smtClean="0">
                <a:latin typeface="+mn-ea"/>
                <a:cs typeface="1훈새마을운동 Regular"/>
              </a:rPr>
              <a:t>일</a:t>
            </a:r>
            <a:r>
              <a:rPr lang="en-US" altLang="ko-KR" sz="1200" dirty="0" smtClean="0">
                <a:latin typeface="+mn-ea"/>
                <a:cs typeface="1훈새마을운동 Regular"/>
              </a:rPr>
              <a:t>(</a:t>
            </a:r>
            <a:r>
              <a:rPr lang="ko-KR" altLang="en-US" sz="1200" dirty="0" smtClean="0">
                <a:latin typeface="+mn-ea"/>
                <a:cs typeface="1훈새마을운동 Regular"/>
              </a:rPr>
              <a:t>금</a:t>
            </a:r>
            <a:r>
              <a:rPr lang="ko-KR" altLang="ko-KR" sz="1200" dirty="0" smtClean="0">
                <a:latin typeface="+mn-ea"/>
                <a:cs typeface="1훈새마을운동 Regular"/>
              </a:rPr>
              <a:t>)</a:t>
            </a:r>
            <a:r>
              <a:rPr lang="ko-KR" altLang="en-US" sz="1200" dirty="0" smtClean="0">
                <a:latin typeface="+mn-ea"/>
                <a:cs typeface="1훈새마을운동 Regular"/>
              </a:rPr>
              <a:t> 오후 </a:t>
            </a:r>
            <a:r>
              <a:rPr lang="en-US" altLang="ko-KR" sz="1200" dirty="0" smtClean="0">
                <a:latin typeface="+mn-ea"/>
                <a:cs typeface="1훈새마을운동 Regular"/>
              </a:rPr>
              <a:t>11</a:t>
            </a:r>
            <a:r>
              <a:rPr lang="ko-KR" altLang="en-US" sz="1200" dirty="0" smtClean="0">
                <a:latin typeface="+mn-ea"/>
                <a:cs typeface="1훈새마을운동 Regular"/>
              </a:rPr>
              <a:t>시까지 두런두런 카페에 게시해야 되는 학교별 </a:t>
            </a:r>
            <a:r>
              <a:rPr lang="en-US" altLang="ko-KR" sz="1200" dirty="0" smtClean="0">
                <a:latin typeface="+mn-ea"/>
                <a:cs typeface="1훈새마을운동 Regular"/>
              </a:rPr>
              <a:t>&lt;</a:t>
            </a:r>
            <a:r>
              <a:rPr lang="ko-KR" altLang="en-US" sz="1200" dirty="0" smtClean="0">
                <a:latin typeface="+mn-ea"/>
                <a:cs typeface="1훈새마을운동 Regular"/>
              </a:rPr>
              <a:t>현황뉴스</a:t>
            </a:r>
            <a:r>
              <a:rPr lang="en-US" altLang="ko-KR" sz="1200" dirty="0" smtClean="0">
                <a:latin typeface="+mn-ea"/>
                <a:cs typeface="1훈새마을운동 Regular"/>
              </a:rPr>
              <a:t>&gt;</a:t>
            </a:r>
            <a:r>
              <a:rPr lang="ko-KR" altLang="en-US" sz="1200" dirty="0" smtClean="0">
                <a:latin typeface="+mn-ea"/>
                <a:cs typeface="1훈새마을운동 Regular"/>
              </a:rPr>
              <a:t>에 회의록 및 사진 첨부</a:t>
            </a:r>
            <a:endParaRPr lang="en-US" altLang="ko-KR" sz="1400" dirty="0">
              <a:latin typeface="+mn-ea"/>
              <a:cs typeface="a가을소풍M"/>
            </a:endParaRPr>
          </a:p>
        </p:txBody>
      </p:sp>
    </p:spTree>
    <p:extLst>
      <p:ext uri="{BB962C8B-B14F-4D97-AF65-F5344CB8AC3E}">
        <p14:creationId xmlns:p14="http://schemas.microsoft.com/office/powerpoint/2010/main" val="256469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t="25684" b="26737"/>
          <a:stretch/>
        </p:blipFill>
        <p:spPr>
          <a:xfrm>
            <a:off x="230293" y="4471752"/>
            <a:ext cx="8128000" cy="1510631"/>
          </a:xfrm>
          <a:prstGeom prst="ellipse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8388" y="5813455"/>
            <a:ext cx="8667225" cy="810478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ko-KR" altLang="en-US" sz="1600" b="1" dirty="0" smtClean="0">
                <a:latin typeface="a가을소풍M"/>
                <a:ea typeface="a가을소풍M"/>
                <a:cs typeface="a가을소풍M"/>
              </a:rPr>
              <a:t>위에 나와있는 물리적</a:t>
            </a:r>
            <a:r>
              <a:rPr lang="en-US" altLang="ko-KR" sz="1600" b="1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1600" b="1" dirty="0" smtClean="0">
                <a:latin typeface="a가을소풍M"/>
                <a:ea typeface="a가을소풍M"/>
                <a:cs typeface="a가을소풍M"/>
              </a:rPr>
              <a:t> 지적</a:t>
            </a:r>
            <a:r>
              <a:rPr lang="en-US" altLang="ko-KR" sz="1600" b="1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1600" b="1" dirty="0" smtClean="0">
                <a:latin typeface="a가을소풍M"/>
                <a:ea typeface="a가을소풍M"/>
                <a:cs typeface="a가을소풍M"/>
              </a:rPr>
              <a:t> 인적</a:t>
            </a:r>
            <a:r>
              <a:rPr lang="en-US" altLang="ko-KR" sz="1600" b="1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1600" b="1" dirty="0" smtClean="0">
                <a:latin typeface="a가을소풍M"/>
                <a:ea typeface="a가을소풍M"/>
                <a:cs typeface="a가을소풍M"/>
              </a:rPr>
              <a:t> 재정적자원들 중에 어떤 자원들이</a:t>
            </a:r>
            <a:endParaRPr lang="en-US" altLang="ko-KR" sz="1600" b="1" dirty="0" smtClean="0">
              <a:latin typeface="a가을소풍M"/>
              <a:ea typeface="a가을소풍M"/>
              <a:cs typeface="a가을소풍M"/>
            </a:endParaRPr>
          </a:p>
          <a:p>
            <a:pPr lvl="1" algn="ctr">
              <a:lnSpc>
                <a:spcPct val="150000"/>
              </a:lnSpc>
            </a:pPr>
            <a:r>
              <a:rPr lang="ko-KR" altLang="en-US" sz="1600" b="1" dirty="0" smtClean="0">
                <a:latin typeface="a가을소풍M"/>
                <a:ea typeface="a가을소풍M"/>
                <a:cs typeface="a가을소풍M"/>
              </a:rPr>
              <a:t>왜</a:t>
            </a:r>
            <a:r>
              <a:rPr lang="en-US" altLang="ko-KR" sz="1600" b="1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1600" b="1" dirty="0" smtClean="0">
                <a:latin typeface="a가을소풍M"/>
                <a:ea typeface="a가을소풍M"/>
                <a:cs typeface="a가을소풍M"/>
              </a:rPr>
              <a:t> 언제까지</a:t>
            </a:r>
            <a:r>
              <a:rPr lang="en-US" altLang="ko-KR" sz="1600" b="1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1600" b="1" dirty="0" smtClean="0">
                <a:latin typeface="a가을소풍M"/>
                <a:ea typeface="a가을소풍M"/>
                <a:cs typeface="a가을소풍M"/>
              </a:rPr>
              <a:t> 어떤 방법으로</a:t>
            </a:r>
            <a:r>
              <a:rPr lang="en-US" altLang="ko-KR" sz="1600" b="1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1600" b="1" dirty="0" smtClean="0">
                <a:latin typeface="a가을소풍M"/>
                <a:ea typeface="a가을소풍M"/>
                <a:cs typeface="a가을소풍M"/>
              </a:rPr>
              <a:t> 어디서 필요할 지에 대해 최대한 구체적으로 상의해보기</a:t>
            </a:r>
            <a:endParaRPr lang="en-US" altLang="ko-KR" b="1" dirty="0" smtClean="0">
              <a:latin typeface="a가을소풍M"/>
              <a:ea typeface="a가을소풍M"/>
              <a:cs typeface="a가을소풍M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-249736" y="580707"/>
            <a:ext cx="6329454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898" y="630407"/>
            <a:ext cx="4519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1.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 필요한 자원들 정리하기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7729"/>
            <a:ext cx="1784490" cy="1514528"/>
          </a:xfrm>
          <a:prstGeom prst="ellipse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755003" y="1477729"/>
            <a:ext cx="1670777" cy="1514528"/>
          </a:xfrm>
          <a:prstGeom prst="ellipse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5"/>
          <a:srcRect l="10533" r="12933" b="15636"/>
          <a:stretch/>
        </p:blipFill>
        <p:spPr>
          <a:xfrm>
            <a:off x="3396293" y="1477729"/>
            <a:ext cx="1826659" cy="1514528"/>
          </a:xfrm>
          <a:prstGeom prst="ellipse">
            <a:avLst/>
          </a:prstGeom>
        </p:spPr>
      </p:pic>
      <p:pic>
        <p:nvPicPr>
          <p:cNvPr id="16" name="Picture 4" descr="http://www.popandroll.com/coke-art/Coca-Cola_Secret_Formula2.jpg"/>
          <p:cNvPicPr>
            <a:picLocks noChangeAspect="1" noChangeArrowheads="1"/>
          </p:cNvPicPr>
          <p:nvPr/>
        </p:nvPicPr>
        <p:blipFill rotWithShape="1">
          <a:blip r:embed="rId6" cstate="print"/>
          <a:srcRect l="32926" r="33778" b="38007"/>
          <a:stretch/>
        </p:blipFill>
        <p:spPr bwMode="auto">
          <a:xfrm>
            <a:off x="7394878" y="1477729"/>
            <a:ext cx="1712432" cy="1514528"/>
          </a:xfrm>
          <a:prstGeom prst="ellipse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6272" r="6971"/>
          <a:stretch/>
        </p:blipFill>
        <p:spPr>
          <a:xfrm>
            <a:off x="5193465" y="1477729"/>
            <a:ext cx="2230899" cy="1514528"/>
          </a:xfrm>
          <a:prstGeom prst="ellipse">
            <a:avLst/>
          </a:prstGeom>
        </p:spPr>
      </p:pic>
      <p:pic>
        <p:nvPicPr>
          <p:cNvPr id="18" name="Picture 17" descr="pocket-money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85" y="2866688"/>
            <a:ext cx="2667323" cy="1800000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9692" y="2930133"/>
            <a:ext cx="1507618" cy="1800000"/>
          </a:xfrm>
          <a:prstGeom prst="ellipse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5690" y="2866688"/>
            <a:ext cx="2758603" cy="1800000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83" b="89974" l="5566" r="959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7000" y="2930133"/>
            <a:ext cx="2400000" cy="1800000"/>
          </a:xfrm>
          <a:prstGeom prst="ellipse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4" y="2866688"/>
            <a:ext cx="1800000" cy="180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165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-254961" y="606763"/>
            <a:ext cx="6329454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673" y="656463"/>
            <a:ext cx="5109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2.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 파트너십 및 협력기관 모색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862" y="1385571"/>
            <a:ext cx="2150591" cy="1612943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369" y="1385571"/>
            <a:ext cx="1894785" cy="1620000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92" y="3614293"/>
            <a:ext cx="2771933" cy="1647355"/>
          </a:xfrm>
          <a:prstGeom prst="round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4418" t="29541" r="16596" b="29759"/>
          <a:stretch/>
        </p:blipFill>
        <p:spPr>
          <a:xfrm>
            <a:off x="4991659" y="4097214"/>
            <a:ext cx="3465509" cy="681513"/>
          </a:xfrm>
          <a:prstGeom prst="round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96246" y="3169444"/>
            <a:ext cx="750384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학교</a:t>
            </a:r>
            <a:endParaRPr lang="en-US" sz="2000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9666" y="5257719"/>
            <a:ext cx="598112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기관</a:t>
            </a:r>
            <a:endParaRPr lang="en-US" sz="2000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96246" y="5257719"/>
            <a:ext cx="750384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단체</a:t>
            </a:r>
            <a:endParaRPr lang="en-US" sz="2000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29666" y="3180717"/>
            <a:ext cx="598112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회사</a:t>
            </a:r>
            <a:endParaRPr lang="en-US" sz="2000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8130" y="5975906"/>
            <a:ext cx="8907740" cy="765594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altLang="ko-KR" sz="1500" b="1" dirty="0" smtClean="0">
                <a:latin typeface="a가을소풍M"/>
                <a:ea typeface="a가을소풍M"/>
                <a:cs typeface="a가을소풍M"/>
              </a:rPr>
              <a:t>1</a:t>
            </a:r>
            <a:r>
              <a:rPr lang="ko-KR" altLang="en-US" sz="1500" b="1" dirty="0" smtClean="0">
                <a:latin typeface="a가을소풍M"/>
                <a:ea typeface="a가을소풍M"/>
                <a:cs typeface="a가을소풍M"/>
              </a:rPr>
              <a:t>번에서 포착한 필요자원들을 이미 보유한 학교</a:t>
            </a:r>
            <a:r>
              <a:rPr lang="en-US" altLang="ko-KR" sz="1500" b="1" dirty="0" smtClean="0">
                <a:latin typeface="a가을소풍M"/>
                <a:ea typeface="a가을소풍M"/>
                <a:cs typeface="a가을소풍M"/>
              </a:rPr>
              <a:t>/</a:t>
            </a:r>
            <a:r>
              <a:rPr lang="ko-KR" altLang="en-US" sz="1500" b="1" dirty="0" smtClean="0">
                <a:latin typeface="a가을소풍M"/>
                <a:ea typeface="a가을소풍M"/>
                <a:cs typeface="a가을소풍M"/>
              </a:rPr>
              <a:t>단체</a:t>
            </a:r>
            <a:r>
              <a:rPr lang="en-US" altLang="ko-KR" sz="1500" b="1" dirty="0" smtClean="0">
                <a:latin typeface="a가을소풍M"/>
                <a:ea typeface="a가을소풍M"/>
                <a:cs typeface="a가을소풍M"/>
              </a:rPr>
              <a:t>/</a:t>
            </a:r>
            <a:r>
              <a:rPr lang="ko-KR" altLang="en-US" sz="1500" b="1" dirty="0" smtClean="0">
                <a:latin typeface="a가을소풍M"/>
                <a:ea typeface="a가을소풍M"/>
                <a:cs typeface="a가을소풍M"/>
              </a:rPr>
              <a:t>회사</a:t>
            </a:r>
            <a:r>
              <a:rPr lang="en-US" altLang="ko-KR" sz="1500" b="1" dirty="0" smtClean="0">
                <a:latin typeface="a가을소풍M"/>
                <a:ea typeface="a가을소풍M"/>
                <a:cs typeface="a가을소풍M"/>
              </a:rPr>
              <a:t>/</a:t>
            </a:r>
            <a:r>
              <a:rPr lang="ko-KR" altLang="en-US" sz="1500" b="1" dirty="0" smtClean="0">
                <a:latin typeface="a가을소풍M"/>
                <a:ea typeface="a가을소풍M"/>
                <a:cs typeface="a가을소풍M"/>
              </a:rPr>
              <a:t>기관들이 어떤 곳들이 있는 지</a:t>
            </a:r>
            <a:r>
              <a:rPr lang="en-US" altLang="ko-KR" sz="1500" b="1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1500" b="1" dirty="0" smtClean="0">
                <a:latin typeface="a가을소풍M"/>
                <a:ea typeface="a가을소풍M"/>
                <a:cs typeface="a가을소풍M"/>
              </a:rPr>
              <a:t> </a:t>
            </a:r>
            <a:endParaRPr lang="en-US" altLang="ko-KR" sz="1500" b="1" dirty="0" smtClean="0">
              <a:latin typeface="a가을소풍M"/>
              <a:ea typeface="a가을소풍M"/>
              <a:cs typeface="a가을소풍M"/>
            </a:endParaRPr>
          </a:p>
          <a:p>
            <a:pPr lvl="1">
              <a:lnSpc>
                <a:spcPct val="150000"/>
              </a:lnSpc>
            </a:pPr>
            <a:r>
              <a:rPr lang="ko-KR" altLang="en-US" sz="1500" b="1" dirty="0" smtClean="0">
                <a:latin typeface="a가을소풍M"/>
                <a:ea typeface="a가을소풍M"/>
                <a:cs typeface="a가을소풍M"/>
              </a:rPr>
              <a:t>이 곳들에 무엇을</a:t>
            </a:r>
            <a:r>
              <a:rPr lang="en-US" altLang="ko-KR" sz="1500" b="1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1500" b="1" dirty="0" smtClean="0">
                <a:latin typeface="a가을소풍M"/>
                <a:ea typeface="a가을소풍M"/>
                <a:cs typeface="a가을소풍M"/>
              </a:rPr>
              <a:t> 어떻게</a:t>
            </a:r>
            <a:r>
              <a:rPr lang="en-US" altLang="ko-KR" sz="1500" b="1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1500" b="1" dirty="0" smtClean="0">
                <a:latin typeface="a가을소풍M"/>
                <a:ea typeface="a가을소풍M"/>
                <a:cs typeface="a가을소풍M"/>
              </a:rPr>
              <a:t> 왜</a:t>
            </a:r>
            <a:r>
              <a:rPr lang="en-US" altLang="ko-KR" sz="1500" b="1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1500" b="1" dirty="0" smtClean="0">
                <a:latin typeface="a가을소풍M"/>
                <a:ea typeface="a가을소풍M"/>
                <a:cs typeface="a가을소풍M"/>
              </a:rPr>
              <a:t> 언제</a:t>
            </a:r>
            <a:r>
              <a:rPr lang="en-US" altLang="ko-KR" sz="1500" b="1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1500" b="1" dirty="0" smtClean="0">
                <a:latin typeface="a가을소풍M"/>
                <a:ea typeface="a가을소풍M"/>
                <a:cs typeface="a가을소풍M"/>
              </a:rPr>
              <a:t> 어디서 도움 및 협력을 요청할 지에 대해 구체적 계획 짜기</a:t>
            </a:r>
            <a:endParaRPr lang="en-US" altLang="ko-KR" sz="1500" b="1" dirty="0" smtClean="0">
              <a:latin typeface="a가을소풍M"/>
              <a:ea typeface="a가을소풍M"/>
              <a:cs typeface="a가을소풍M"/>
            </a:endParaRPr>
          </a:p>
        </p:txBody>
      </p:sp>
    </p:spTree>
    <p:extLst>
      <p:ext uri="{BB962C8B-B14F-4D97-AF65-F5344CB8AC3E}">
        <p14:creationId xmlns:p14="http://schemas.microsoft.com/office/powerpoint/2010/main" val="182729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47661" y="1721014"/>
            <a:ext cx="8653023" cy="782202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000" dirty="0" smtClean="0">
                <a:latin typeface="a가을소풍M"/>
                <a:ea typeface="a가을소풍M"/>
                <a:cs typeface="a가을소풍M"/>
              </a:rPr>
              <a:t>a. </a:t>
            </a:r>
            <a:r>
              <a:rPr lang="ko-KR" altLang="en-US" sz="2000" dirty="0" smtClean="0">
                <a:latin typeface="a가을소풍M"/>
                <a:ea typeface="a가을소풍M"/>
                <a:cs typeface="a가을소풍M"/>
              </a:rPr>
              <a:t>우리가 </a:t>
            </a:r>
            <a:r>
              <a:rPr lang="ko-KR" altLang="en-US" sz="2000" dirty="0">
                <a:latin typeface="a가을소풍M"/>
                <a:ea typeface="a가을소풍M"/>
                <a:cs typeface="a가을소풍M"/>
              </a:rPr>
              <a:t>프로젝트를 진행하기 위해 필요한 대략적 </a:t>
            </a:r>
            <a:r>
              <a:rPr lang="ko-KR" altLang="en-US" sz="2000" dirty="0" smtClean="0">
                <a:latin typeface="a가을소풍M"/>
                <a:ea typeface="a가을소풍M"/>
                <a:cs typeface="a가을소풍M"/>
              </a:rPr>
              <a:t>금액을</a:t>
            </a:r>
            <a:endParaRPr lang="en-US" altLang="ko-KR" sz="2000" dirty="0" smtClean="0">
              <a:latin typeface="a가을소풍M"/>
              <a:ea typeface="a가을소풍M"/>
              <a:cs typeface="a가을소풍M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000" dirty="0" smtClean="0">
                <a:latin typeface="a가을소풍M"/>
                <a:ea typeface="a가을소풍M"/>
                <a:cs typeface="a가을소풍M"/>
              </a:rPr>
              <a:t>최대한 </a:t>
            </a:r>
            <a:r>
              <a:rPr lang="ko-KR" altLang="en-US" sz="2000" dirty="0">
                <a:latin typeface="a가을소풍M"/>
                <a:ea typeface="a가을소풍M"/>
                <a:cs typeface="a가을소풍M"/>
              </a:rPr>
              <a:t>구체적으로 만들어보기 </a:t>
            </a:r>
            <a:r>
              <a:rPr lang="en-US" altLang="ko-KR" sz="2000" dirty="0">
                <a:latin typeface="a가을소풍M"/>
                <a:ea typeface="a가을소풍M"/>
                <a:cs typeface="a가을소풍M"/>
              </a:rPr>
              <a:t>(</a:t>
            </a:r>
            <a:r>
              <a:rPr lang="ko-KR" altLang="en-US" sz="2000" dirty="0">
                <a:latin typeface="a가을소풍M"/>
                <a:ea typeface="a가을소풍M"/>
                <a:cs typeface="a가을소풍M"/>
              </a:rPr>
              <a:t>표를 이용</a:t>
            </a:r>
            <a:r>
              <a:rPr lang="en-US" altLang="ko-KR" sz="2000" dirty="0">
                <a:latin typeface="a가을소풍M"/>
                <a:ea typeface="a가을소풍M"/>
                <a:cs typeface="a가을소풍M"/>
              </a:rPr>
              <a:t>)</a:t>
            </a:r>
            <a:endParaRPr lang="en-US" sz="2000" dirty="0">
              <a:latin typeface="a가을소풍M"/>
              <a:ea typeface="a가을소풍M"/>
              <a:cs typeface="a가을소풍M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-254962" y="581850"/>
            <a:ext cx="6329454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2672" y="631550"/>
            <a:ext cx="4596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ko-KR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3</a:t>
            </a:r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.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 크라우드 펀딩 기획하기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11004" y="202324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853544"/>
              </p:ext>
            </p:extLst>
          </p:nvPr>
        </p:nvGraphicFramePr>
        <p:xfrm>
          <a:off x="762308" y="3948725"/>
          <a:ext cx="7619385" cy="257556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539795"/>
                <a:gridCol w="2539795"/>
                <a:gridCol w="2539795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ko-KR" altLang="en-US" sz="2400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두런두런고 프로젝트 예산 </a:t>
                      </a:r>
                      <a:r>
                        <a:rPr lang="en-US" altLang="ko-KR" sz="2400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(</a:t>
                      </a:r>
                      <a:r>
                        <a:rPr lang="ko-KR" altLang="en-US" sz="2400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학생들에게 아침밥으로 삶은달걀 제공</a:t>
                      </a:r>
                      <a:r>
                        <a:rPr lang="en-US" altLang="ko-KR" sz="2400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)</a:t>
                      </a:r>
                      <a:endParaRPr lang="en-US" sz="2400" dirty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ko-KR" altLang="en-US" b="1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항목</a:t>
                      </a:r>
                      <a:endParaRPr lang="en-US" b="1" dirty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b="1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금액</a:t>
                      </a:r>
                      <a:endParaRPr lang="en-US" b="1" dirty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b="1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산출근거</a:t>
                      </a:r>
                      <a:endParaRPr lang="en-US" b="1" dirty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삶은달걀 구매비</a:t>
                      </a:r>
                      <a:endParaRPr lang="en-US" dirty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20</a:t>
                      </a:r>
                      <a:r>
                        <a:rPr lang="ko-KR" altLang="en-US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만원</a:t>
                      </a:r>
                      <a:endParaRPr lang="en-US" dirty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200</a:t>
                      </a:r>
                      <a:r>
                        <a:rPr lang="ko-KR" altLang="en-US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원 </a:t>
                      </a:r>
                      <a:r>
                        <a:rPr lang="en-US" altLang="ko-KR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x</a:t>
                      </a:r>
                      <a:r>
                        <a:rPr lang="en-US" altLang="ko-KR" baseline="0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 1000</a:t>
                      </a:r>
                      <a:r>
                        <a:rPr lang="ko-KR" altLang="en-US" baseline="0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개</a:t>
                      </a:r>
                      <a:endParaRPr lang="en-US" dirty="0" smtClean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프로젝트 광고 포스터 인쇄비</a:t>
                      </a:r>
                      <a:endParaRPr lang="en-US" dirty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5</a:t>
                      </a:r>
                      <a:r>
                        <a:rPr lang="ko-KR" altLang="en-US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만원</a:t>
                      </a:r>
                      <a:endParaRPr lang="en-US" dirty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5000</a:t>
                      </a:r>
                      <a:r>
                        <a:rPr lang="ko-KR" altLang="en-US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원 </a:t>
                      </a:r>
                      <a:r>
                        <a:rPr lang="en-US" altLang="ko-KR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x 10</a:t>
                      </a:r>
                      <a:r>
                        <a:rPr lang="ko-KR" altLang="en-US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장</a:t>
                      </a:r>
                      <a:endParaRPr lang="en-US" dirty="0" smtClean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음료수 구매비</a:t>
                      </a:r>
                      <a:endParaRPr lang="en-US" dirty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5</a:t>
                      </a:r>
                      <a:r>
                        <a:rPr lang="ko-KR" altLang="en-US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만원</a:t>
                      </a:r>
                      <a:endParaRPr lang="en-US" dirty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5</a:t>
                      </a:r>
                      <a:r>
                        <a:rPr lang="en-US" altLang="ko-KR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00</a:t>
                      </a:r>
                      <a:r>
                        <a:rPr lang="ko-KR" altLang="en-US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원 </a:t>
                      </a:r>
                      <a:r>
                        <a:rPr lang="en-US" altLang="ko-KR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x 100</a:t>
                      </a:r>
                      <a:r>
                        <a:rPr lang="ko-KR" altLang="en-US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개</a:t>
                      </a:r>
                      <a:endParaRPr lang="en-US" dirty="0" smtClean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362673" y="3418827"/>
            <a:ext cx="221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3366FF"/>
                </a:solidFill>
                <a:latin typeface="1훈새마을운동 Regular"/>
                <a:ea typeface="1훈새마을운동 Regular"/>
                <a:cs typeface="1훈새마을운동 Regular"/>
              </a:rPr>
              <a:t>*</a:t>
            </a:r>
            <a:r>
              <a:rPr lang="ko-KR" altLang="en-US" dirty="0" smtClean="0">
                <a:solidFill>
                  <a:srgbClr val="3366FF"/>
                </a:solidFill>
                <a:latin typeface="1훈새마을운동 Regular"/>
                <a:ea typeface="1훈새마을운동 Regular"/>
                <a:cs typeface="1훈새마을운동 Regular"/>
              </a:rPr>
              <a:t>두런두런고등학교 예시</a:t>
            </a:r>
            <a:endParaRPr lang="en-US" dirty="0">
              <a:solidFill>
                <a:srgbClr val="3366FF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5107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47662" y="1632147"/>
            <a:ext cx="8889283" cy="782202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000" dirty="0" smtClean="0">
                <a:latin typeface="a가을소풍M"/>
                <a:ea typeface="a가을소풍M"/>
                <a:cs typeface="a가을소풍M"/>
              </a:rPr>
              <a:t>b.</a:t>
            </a:r>
            <a:r>
              <a:rPr lang="ko-KR" altLang="en-US" sz="2000" dirty="0" smtClean="0">
                <a:latin typeface="a가을소풍M"/>
                <a:ea typeface="a가을소풍M"/>
                <a:cs typeface="a가을소풍M"/>
              </a:rPr>
              <a:t> 필요 시에는 추가금액을 모금할 수 있도록 등교길</a:t>
            </a:r>
            <a:r>
              <a:rPr lang="en-US" altLang="ko-KR" sz="2000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2000" dirty="0" smtClean="0">
                <a:latin typeface="a가을소풍M"/>
                <a:ea typeface="a가을소풍M"/>
                <a:cs typeface="a가을소풍M"/>
              </a:rPr>
              <a:t> 동네 번화가등 기타 외부에서 진행할 수 있는 오프라인 모금활동 계획하기</a:t>
            </a:r>
            <a:endParaRPr lang="en-US" sz="2000" dirty="0">
              <a:latin typeface="a가을소풍M"/>
              <a:ea typeface="a가을소풍M"/>
              <a:cs typeface="a가을소풍M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-254961" y="583925"/>
            <a:ext cx="6329454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2673" y="633625"/>
            <a:ext cx="4596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ko-KR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3</a:t>
            </a:r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.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 크라우드 펀딩 기획하기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11004" y="202324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73" y="3071793"/>
            <a:ext cx="3771177" cy="3254549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6927" y="3509867"/>
            <a:ext cx="4750018" cy="2354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  <a:buFont typeface="Wingdings" charset="0"/>
              <a:buChar char="²"/>
            </a:pPr>
            <a:r>
              <a:rPr lang="ko-KR" altLang="en-US" b="1" dirty="0">
                <a:solidFill>
                  <a:srgbClr val="0000FF"/>
                </a:solidFill>
                <a:latin typeface="1훈새마을운동 Regular"/>
                <a:ea typeface="1훈새마을운동 Regular"/>
                <a:cs typeface="1훈새마을운동 Regular"/>
              </a:rPr>
              <a:t> </a:t>
            </a:r>
            <a:r>
              <a:rPr lang="ko-KR" altLang="en-US" sz="1600" b="1" dirty="0" smtClean="0">
                <a:solidFill>
                  <a:srgbClr val="0000FF"/>
                </a:solidFill>
                <a:latin typeface="1훈새마을운동 Regular"/>
                <a:ea typeface="1훈새마을운동 Regular"/>
                <a:cs typeface="1훈새마을운동 Regular"/>
              </a:rPr>
              <a:t>육하원칙에 따라서 구체적 계획세우기</a:t>
            </a:r>
            <a:endParaRPr lang="en-US" altLang="ko-KR" sz="1600" b="1" dirty="0" smtClean="0">
              <a:solidFill>
                <a:srgbClr val="0000FF"/>
              </a:solidFill>
              <a:latin typeface="1훈새마을운동 Regular"/>
              <a:ea typeface="1훈새마을운동 Regular"/>
              <a:cs typeface="1훈새마을운동 Regular"/>
            </a:endParaRP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ko-KR" altLang="en-US" sz="1600" dirty="0" smtClean="0">
                <a:latin typeface="1훈새마을운동 Regular"/>
                <a:ea typeface="1훈새마을운동 Regular"/>
                <a:cs typeface="1훈새마을운동 Regular"/>
              </a:rPr>
              <a:t>왜 궂이 모금활동이 필요할까</a:t>
            </a:r>
            <a:r>
              <a:rPr lang="en-US" altLang="ko-KR" sz="1600" dirty="0" smtClean="0">
                <a:latin typeface="1훈새마을운동 Regular"/>
                <a:ea typeface="1훈새마을운동 Regular"/>
                <a:cs typeface="1훈새마을운동 Regular"/>
              </a:rPr>
              <a:t>?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ko-KR" altLang="en-US" sz="1600" dirty="0" smtClean="0">
                <a:latin typeface="1훈새마을운동 Regular"/>
                <a:ea typeface="1훈새마을운동 Regular"/>
                <a:cs typeface="1훈새마을운동 Regular"/>
              </a:rPr>
              <a:t>무엇을 </a:t>
            </a:r>
            <a:r>
              <a:rPr lang="en-US" altLang="ko-KR" sz="1600" dirty="0" smtClean="0"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ko-KR" altLang="en-US" sz="1600" dirty="0" smtClean="0">
                <a:latin typeface="1훈새마을운동 Regular"/>
                <a:ea typeface="1훈새마을운동 Regular"/>
                <a:cs typeface="1훈새마을운동 Regular"/>
              </a:rPr>
              <a:t>어느정도의 금액</a:t>
            </a:r>
            <a:r>
              <a:rPr lang="en-US" altLang="ko-KR" sz="1600" dirty="0" smtClean="0">
                <a:latin typeface="1훈새마을운동 Regular"/>
                <a:ea typeface="1훈새마을운동 Regular"/>
                <a:cs typeface="1훈새마을운동 Regular"/>
              </a:rPr>
              <a:t>)</a:t>
            </a:r>
            <a:r>
              <a:rPr lang="ko-KR" altLang="en-US" sz="1600" dirty="0" smtClean="0">
                <a:latin typeface="1훈새마을운동 Regular"/>
                <a:ea typeface="1훈새마을운동 Regular"/>
                <a:cs typeface="1훈새마을운동 Regular"/>
              </a:rPr>
              <a:t>을 목표로 할까</a:t>
            </a:r>
            <a:r>
              <a:rPr lang="en-US" altLang="ko-KR" sz="1600" dirty="0" smtClean="0">
                <a:latin typeface="1훈새마을운동 Regular"/>
                <a:ea typeface="1훈새마을운동 Regular"/>
                <a:cs typeface="1훈새마을운동 Regular"/>
              </a:rPr>
              <a:t>?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ko-KR" altLang="en-US" sz="1600" dirty="0" smtClean="0">
                <a:latin typeface="1훈새마을운동 Regular"/>
                <a:ea typeface="1훈새마을운동 Regular"/>
                <a:cs typeface="1훈새마을운동 Regular"/>
              </a:rPr>
              <a:t>언제 모금활동을 해야할까</a:t>
            </a:r>
            <a:r>
              <a:rPr lang="en-US" altLang="ko-KR" sz="1600" dirty="0" smtClean="0">
                <a:latin typeface="1훈새마을운동 Regular"/>
                <a:ea typeface="1훈새마을운동 Regular"/>
                <a:cs typeface="1훈새마을운동 Regular"/>
              </a:rPr>
              <a:t>?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ko-KR" altLang="en-US" sz="1600" dirty="0" smtClean="0">
                <a:latin typeface="1훈새마을운동 Regular"/>
                <a:ea typeface="1훈새마을운동 Regular"/>
                <a:cs typeface="1훈새마을운동 Regular"/>
              </a:rPr>
              <a:t>어디서 해야할까</a:t>
            </a:r>
            <a:r>
              <a:rPr lang="en-US" altLang="ko-KR" sz="1600" dirty="0" smtClean="0">
                <a:latin typeface="1훈새마을운동 Regular"/>
                <a:ea typeface="1훈새마을운동 Regular"/>
                <a:cs typeface="1훈새마을운동 Regular"/>
              </a:rPr>
              <a:t>?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ko-KR" altLang="en-US" sz="1600" dirty="0" smtClean="0">
                <a:latin typeface="1훈새마을운동 Regular"/>
                <a:ea typeface="1훈새마을운동 Regular"/>
                <a:cs typeface="1훈새마을운동 Regular"/>
              </a:rPr>
              <a:t>어떻게 목표한 모금을 유도할 수 있을까</a:t>
            </a:r>
            <a:r>
              <a:rPr lang="en-US" altLang="ko-KR" sz="1600" dirty="0" smtClean="0">
                <a:latin typeface="1훈새마을운동 Regular"/>
                <a:ea typeface="1훈새마을운동 Regular"/>
                <a:cs typeface="1훈새마을운동 Regular"/>
              </a:rPr>
              <a:t>?</a:t>
            </a:r>
            <a:endParaRPr lang="en-US" sz="1600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3839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47661" y="1816813"/>
            <a:ext cx="8889283" cy="782202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000" dirty="0" smtClean="0">
                <a:latin typeface="a가을소풍M"/>
                <a:ea typeface="a가을소풍M"/>
                <a:cs typeface="a가을소풍M"/>
              </a:rPr>
              <a:t>c.</a:t>
            </a:r>
            <a:r>
              <a:rPr lang="ko-KR" altLang="en-US" sz="2000" dirty="0" smtClean="0">
                <a:latin typeface="a가을소풍M"/>
                <a:ea typeface="a가을소풍M"/>
                <a:cs typeface="a가을소풍M"/>
              </a:rPr>
              <a:t> 필요 시에는 추가금액을 모금할 수 있도록 온라인 모금플랫폼 </a:t>
            </a:r>
            <a:r>
              <a:rPr lang="ko-KR" altLang="ko-KR" sz="2000" dirty="0" smtClean="0">
                <a:latin typeface="a가을소풍M"/>
                <a:ea typeface="a가을소풍M"/>
                <a:cs typeface="a가을소풍M"/>
              </a:rPr>
              <a:t>‘</a:t>
            </a:r>
            <a:r>
              <a:rPr lang="ko-KR" altLang="en-US" sz="2000" dirty="0" smtClean="0">
                <a:latin typeface="a가을소풍M"/>
                <a:ea typeface="a가을소풍M"/>
                <a:cs typeface="a가을소풍M"/>
              </a:rPr>
              <a:t>와디즈</a:t>
            </a:r>
            <a:r>
              <a:rPr lang="en-US" altLang="ko-KR" sz="2000" dirty="0" smtClean="0">
                <a:latin typeface="a가을소풍M"/>
                <a:ea typeface="a가을소풍M"/>
                <a:cs typeface="a가을소풍M"/>
              </a:rPr>
              <a:t>(</a:t>
            </a:r>
            <a:r>
              <a:rPr lang="en-US" altLang="ko-KR" sz="2000" dirty="0" err="1" smtClean="0">
                <a:latin typeface="a가을소풍M"/>
                <a:ea typeface="a가을소풍M"/>
                <a:cs typeface="a가을소풍M"/>
              </a:rPr>
              <a:t>www.wadiz.kr</a:t>
            </a:r>
            <a:r>
              <a:rPr lang="en-US" altLang="ko-KR" sz="2000" dirty="0" smtClean="0">
                <a:latin typeface="a가을소풍M"/>
                <a:ea typeface="a가을소풍M"/>
                <a:cs typeface="a가을소풍M"/>
              </a:rPr>
              <a:t>)’</a:t>
            </a:r>
            <a:r>
              <a:rPr lang="ko-KR" altLang="en-US" sz="2000" dirty="0" smtClean="0">
                <a:latin typeface="a가을소풍M"/>
                <a:ea typeface="a가을소풍M"/>
                <a:cs typeface="a가을소풍M"/>
              </a:rPr>
              <a:t>를 통해서 온라인 모금활동 계획하기</a:t>
            </a:r>
            <a:endParaRPr lang="en-US" sz="2000" dirty="0">
              <a:latin typeface="a가을소풍M"/>
              <a:ea typeface="a가을소풍M"/>
              <a:cs typeface="a가을소풍M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-254962" y="677649"/>
            <a:ext cx="6329454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2672" y="727349"/>
            <a:ext cx="4596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ko-KR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3</a:t>
            </a:r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.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 크라우드 펀딩 기획하기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11004" y="202324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6564" y="2956821"/>
            <a:ext cx="8630872" cy="506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ko-KR" altLang="en-US" sz="1900" b="1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와디즈에 접속해서 회원가입 </a:t>
            </a:r>
            <a:r>
              <a:rPr lang="ko-KR" altLang="en-US" sz="1900" b="1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  <a:sym typeface="Wingdings"/>
              </a:rPr>
              <a:t> 프로젝트 등록하기  페이스북</a:t>
            </a:r>
            <a:r>
              <a:rPr lang="en-US" altLang="ko-KR" sz="1900" b="1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  <a:sym typeface="Wingdings"/>
              </a:rPr>
              <a:t>/</a:t>
            </a:r>
            <a:r>
              <a:rPr lang="ko-KR" altLang="en-US" sz="1900" b="1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  <a:sym typeface="Wingdings"/>
              </a:rPr>
              <a:t>밴드</a:t>
            </a:r>
            <a:r>
              <a:rPr lang="en-US" altLang="ko-KR" sz="1900" b="1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  <a:sym typeface="Wingdings"/>
              </a:rPr>
              <a:t>/</a:t>
            </a:r>
            <a:r>
              <a:rPr lang="ko-KR" altLang="en-US" sz="1900" b="1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  <a:sym typeface="Wingdings"/>
              </a:rPr>
              <a:t>카카오톡등으로 홍보하기</a:t>
            </a:r>
            <a:endParaRPr lang="en-US" sz="1900" dirty="0">
              <a:solidFill>
                <a:srgbClr val="FF0000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15558"/>
            <a:ext cx="9144000" cy="274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0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254961" y="400875"/>
            <a:ext cx="4706624" cy="65999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673" y="450575"/>
            <a:ext cx="4121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팀별 </a:t>
            </a:r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&lt;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기회기획서</a:t>
            </a:r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&gt;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 작성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099" y="400875"/>
            <a:ext cx="2017901" cy="2502197"/>
          </a:xfrm>
          <a:prstGeom prst="rect">
            <a:avLst/>
          </a:prstGeom>
        </p:spPr>
      </p:pic>
      <p:pic>
        <p:nvPicPr>
          <p:cNvPr id="6" name="Picture 5" descr="business-plan-flow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2" y="1479214"/>
            <a:ext cx="4323139" cy="4323139"/>
          </a:xfrm>
          <a:prstGeom prst="roundRect">
            <a:avLst/>
          </a:prstGeom>
        </p:spPr>
      </p:pic>
      <p:sp>
        <p:nvSpPr>
          <p:cNvPr id="9" name="내용 개체 틀 2"/>
          <p:cNvSpPr txBox="1">
            <a:spLocks/>
          </p:cNvSpPr>
          <p:nvPr/>
        </p:nvSpPr>
        <p:spPr>
          <a:xfrm>
            <a:off x="5242810" y="2139861"/>
            <a:ext cx="3766578" cy="33896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en-US" altLang="ko-KR" sz="2000" dirty="0" smtClean="0">
                <a:latin typeface="a가을운동회M"/>
                <a:ea typeface="a가을운동회M"/>
                <a:cs typeface="a가을운동회M"/>
              </a:rPr>
              <a:t>1.</a:t>
            </a:r>
            <a:r>
              <a:rPr lang="ko-KR" altLang="en-US" sz="2000" dirty="0" smtClean="0">
                <a:latin typeface="a가을운동회M"/>
                <a:ea typeface="a가을운동회M"/>
                <a:cs typeface="a가을운동회M"/>
              </a:rPr>
              <a:t> 배경 소개</a:t>
            </a:r>
            <a:endParaRPr lang="en-US" altLang="ko-KR" sz="2000" dirty="0" smtClean="0">
              <a:latin typeface="a가을운동회M"/>
              <a:ea typeface="a가을운동회M"/>
              <a:cs typeface="a가을운동회M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ko-KR" altLang="ko-KR" sz="2000" dirty="0" smtClean="0">
                <a:latin typeface="a가을운동회M"/>
                <a:ea typeface="a가을운동회M"/>
                <a:cs typeface="a가을운동회M"/>
              </a:rPr>
              <a:t>2</a:t>
            </a:r>
            <a:r>
              <a:rPr lang="en-US" altLang="ko-KR" sz="2000" dirty="0" smtClean="0">
                <a:latin typeface="a가을운동회M"/>
                <a:ea typeface="a가을운동회M"/>
                <a:cs typeface="a가을운동회M"/>
              </a:rPr>
              <a:t>.</a:t>
            </a:r>
            <a:r>
              <a:rPr lang="ko-KR" altLang="en-US" sz="2000" dirty="0" smtClean="0">
                <a:latin typeface="a가을운동회M"/>
                <a:ea typeface="a가을운동회M"/>
                <a:cs typeface="a가을운동회M"/>
              </a:rPr>
              <a:t> 시장조사 및 홍보 전략</a:t>
            </a:r>
            <a:endParaRPr lang="en-US" altLang="ko-KR" sz="2000" dirty="0" smtClean="0">
              <a:latin typeface="a가을운동회M"/>
              <a:ea typeface="a가을운동회M"/>
              <a:cs typeface="a가을운동회M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ko-KR" altLang="ko-KR" sz="2000" dirty="0" smtClean="0">
                <a:latin typeface="a가을운동회M"/>
                <a:ea typeface="a가을운동회M"/>
                <a:cs typeface="a가을운동회M"/>
              </a:rPr>
              <a:t>3</a:t>
            </a:r>
            <a:r>
              <a:rPr lang="en-US" altLang="ko-KR" sz="2000" dirty="0" smtClean="0">
                <a:latin typeface="a가을운동회M"/>
                <a:ea typeface="a가을운동회M"/>
                <a:cs typeface="a가을운동회M"/>
              </a:rPr>
              <a:t>.</a:t>
            </a:r>
            <a:r>
              <a:rPr lang="ko-KR" altLang="en-US" sz="2000" dirty="0" smtClean="0">
                <a:latin typeface="a가을운동회M"/>
                <a:ea typeface="a가을운동회M"/>
                <a:cs typeface="a가을운동회M"/>
              </a:rPr>
              <a:t> 운영 및 관리 계획</a:t>
            </a:r>
            <a:endParaRPr lang="en-US" altLang="ko-KR" sz="2000" dirty="0" smtClean="0">
              <a:latin typeface="a가을운동회M"/>
              <a:ea typeface="a가을운동회M"/>
              <a:cs typeface="a가을운동회M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ko-KR" altLang="ko-KR" sz="2000" dirty="0" smtClean="0">
                <a:latin typeface="a가을운동회M"/>
                <a:ea typeface="a가을운동회M"/>
                <a:cs typeface="a가을운동회M"/>
              </a:rPr>
              <a:t>4</a:t>
            </a:r>
            <a:r>
              <a:rPr lang="en-US" altLang="ko-KR" sz="2000" dirty="0" smtClean="0">
                <a:latin typeface="a가을운동회M"/>
                <a:ea typeface="a가을운동회M"/>
                <a:cs typeface="a가을운동회M"/>
              </a:rPr>
              <a:t>.</a:t>
            </a:r>
            <a:r>
              <a:rPr lang="ko-KR" altLang="en-US" sz="2000" dirty="0" smtClean="0">
                <a:latin typeface="a가을운동회M"/>
                <a:ea typeface="a가을운동회M"/>
                <a:cs typeface="a가을운동회M"/>
              </a:rPr>
              <a:t> 재정계획 및 타임라인</a:t>
            </a:r>
            <a:endParaRPr lang="en-US" altLang="ko-KR" sz="2000" dirty="0">
              <a:latin typeface="a가을운동회M"/>
              <a:ea typeface="a가을운동회M"/>
              <a:cs typeface="a가을운동회M"/>
            </a:endParaRPr>
          </a:p>
        </p:txBody>
      </p:sp>
    </p:spTree>
    <p:extLst>
      <p:ext uri="{BB962C8B-B14F-4D97-AF65-F5344CB8AC3E}">
        <p14:creationId xmlns:p14="http://schemas.microsoft.com/office/powerpoint/2010/main" val="56850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547004" y="1885070"/>
            <a:ext cx="4038600" cy="31969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2000" dirty="0" smtClean="0">
                <a:latin typeface="+mn-ea"/>
                <a:cs typeface="1훈새마을운동 Regular"/>
              </a:rPr>
              <a:t>프로젝트의 미션과 비전 서술</a:t>
            </a:r>
            <a:endParaRPr lang="en-US" altLang="ko-KR" sz="2000" dirty="0" smtClean="0">
              <a:latin typeface="+mn-ea"/>
              <a:cs typeface="1훈새마을운동 Regular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2000" dirty="0" smtClean="0">
                <a:latin typeface="+mn-ea"/>
                <a:cs typeface="1훈새마을운동 Regular"/>
              </a:rPr>
              <a:t>아이디어 발상의 시발점 서술</a:t>
            </a:r>
            <a:endParaRPr lang="en-US" altLang="ko-KR" sz="2000" dirty="0" smtClean="0">
              <a:latin typeface="+mn-ea"/>
              <a:cs typeface="1훈새마을운동 Regular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2000" dirty="0" smtClean="0">
                <a:latin typeface="+mn-ea"/>
                <a:cs typeface="1훈새마을운동 Regular"/>
              </a:rPr>
              <a:t>구체적 목표 및 창출가치 명시</a:t>
            </a:r>
            <a:endParaRPr lang="en-US" sz="2000" dirty="0" smtClean="0">
              <a:latin typeface="+mn-ea"/>
              <a:cs typeface="1훈새마을운동 Regular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2000" dirty="0" smtClean="0">
                <a:latin typeface="+mn-ea"/>
                <a:cs typeface="1훈새마을운동 Regular"/>
              </a:rPr>
              <a:t>팀원 및 역할 소개</a:t>
            </a:r>
            <a:endParaRPr lang="en-US" altLang="ko-KR" sz="2000" dirty="0">
              <a:latin typeface="+mn-ea"/>
              <a:cs typeface="1훈새마을운동 Regular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2000" dirty="0" smtClean="0">
                <a:latin typeface="+mn-ea"/>
                <a:cs typeface="1훈새마을운동 Regular"/>
              </a:rPr>
              <a:t>학교소개</a:t>
            </a:r>
            <a:endParaRPr lang="en-US" altLang="ko-KR" sz="2000" dirty="0" smtClean="0">
              <a:latin typeface="+mn-ea"/>
              <a:cs typeface="1훈새마을운동 Regular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2000" dirty="0" smtClean="0">
                <a:latin typeface="+mn-ea"/>
                <a:cs typeface="1훈새마을운동 Regular"/>
              </a:rPr>
              <a:t>팀 이름 및 이름에 대한 이유</a:t>
            </a:r>
            <a:endParaRPr lang="en-US" altLang="ko-KR" sz="2000" dirty="0" smtClean="0">
              <a:latin typeface="+mn-ea"/>
              <a:cs typeface="1훈새마을운동 Regular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-254961" y="400875"/>
            <a:ext cx="2277063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673" y="450575"/>
            <a:ext cx="1659429" cy="52322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배경소개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5" y="1130708"/>
            <a:ext cx="4014138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0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행복한교육실천모임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96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467544" y="1583298"/>
            <a:ext cx="4038600" cy="312494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제품</a:t>
            </a:r>
            <a:r>
              <a:rPr lang="en-US" altLang="ko-KR" sz="2000" dirty="0" smtClean="0">
                <a:latin typeface="1훈새마을운동 Regular"/>
                <a:ea typeface="1훈새마을운동 Regular"/>
                <a:cs typeface="1훈새마을운동 Regular"/>
              </a:rPr>
              <a:t>/</a:t>
            </a:r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서비스</a:t>
            </a:r>
            <a:r>
              <a:rPr lang="en-US" altLang="ko-KR" sz="2000" dirty="0" smtClean="0">
                <a:latin typeface="1훈새마을운동 Regular"/>
                <a:ea typeface="1훈새마을운동 Regular"/>
                <a:cs typeface="1훈새마을운동 Regular"/>
              </a:rPr>
              <a:t>/</a:t>
            </a:r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캠페인</a:t>
            </a:r>
            <a:r>
              <a:rPr lang="en-US" altLang="ko-KR" sz="2000" dirty="0" smtClean="0">
                <a:latin typeface="1훈새마을운동 Regular"/>
                <a:ea typeface="1훈새마을운동 Regular"/>
                <a:cs typeface="1훈새마을운동 Regular"/>
              </a:rPr>
              <a:t>/</a:t>
            </a:r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프로젝트 설명</a:t>
            </a:r>
            <a:endParaRPr lang="en-US" altLang="ko-KR" sz="2000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타겟 마켓 </a:t>
            </a:r>
            <a:r>
              <a:rPr lang="en-US" altLang="ko-KR" sz="2000" dirty="0" smtClean="0"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대상</a:t>
            </a:r>
            <a:r>
              <a:rPr lang="en-US" altLang="ko-KR" sz="2000" dirty="0" smtClean="0">
                <a:latin typeface="1훈새마을운동 Regular"/>
                <a:ea typeface="1훈새마을운동 Regular"/>
                <a:cs typeface="1훈새마을운동 Regular"/>
              </a:rPr>
              <a:t>)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sz="2000" dirty="0" smtClean="0">
                <a:latin typeface="1훈새마을운동 Regular"/>
                <a:ea typeface="1훈새마을운동 Regular"/>
                <a:cs typeface="1훈새마을운동 Regular"/>
              </a:rPr>
              <a:t>SWOT</a:t>
            </a:r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 분석</a:t>
            </a:r>
            <a:endParaRPr lang="en-US" altLang="ko-KR" sz="2000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ko-KR" sz="2000" dirty="0" smtClean="0">
                <a:latin typeface="1훈새마을운동 Regular"/>
                <a:ea typeface="1훈새마을운동 Regular"/>
                <a:cs typeface="1훈새마을운동 Regular"/>
              </a:rPr>
              <a:t>4</a:t>
            </a:r>
            <a:r>
              <a:rPr lang="en-US" altLang="ko-KR" sz="2000" dirty="0" smtClean="0">
                <a:latin typeface="1훈새마을운동 Regular"/>
                <a:ea typeface="1훈새마을운동 Regular"/>
                <a:cs typeface="1훈새마을운동 Regular"/>
              </a:rPr>
              <a:t>P</a:t>
            </a:r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 분석</a:t>
            </a:r>
            <a:endParaRPr lang="en-US" altLang="ko-KR" sz="2000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가치 모델 설명</a:t>
            </a:r>
            <a:endParaRPr lang="en-US" altLang="ko-KR" sz="1800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1600" dirty="0" smtClean="0">
                <a:latin typeface="1훈새마을운동 Regular"/>
                <a:ea typeface="1훈새마을운동 Regular"/>
                <a:cs typeface="1훈새마을운동 Regular"/>
              </a:rPr>
              <a:t>창출가치가 정확히 무엇들인지</a:t>
            </a:r>
            <a:endParaRPr lang="en-US" altLang="ko-KR" sz="1600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예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)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금전적 가치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 사회적 가치등</a:t>
            </a:r>
            <a:endParaRPr lang="en-US" altLang="ko-KR" sz="1200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1600" dirty="0" smtClean="0">
                <a:latin typeface="1훈새마을운동 Regular"/>
                <a:ea typeface="1훈새마을운동 Regular"/>
                <a:cs typeface="1훈새마을운동 Regular"/>
              </a:rPr>
              <a:t>어떻게 가치를 창출할 예정인지</a:t>
            </a:r>
            <a:endParaRPr lang="en-US" sz="1600" dirty="0" smtClean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83323"/>
            <a:ext cx="4188271" cy="404429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-254961" y="400875"/>
            <a:ext cx="4576697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673" y="450575"/>
            <a:ext cx="3775393" cy="52322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시장조사 및 홍보전략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1801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2" descr="Produ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910" y="836712"/>
            <a:ext cx="2255020" cy="2301711"/>
          </a:xfrm>
          <a:prstGeom prst="rect">
            <a:avLst/>
          </a:prstGeom>
        </p:spPr>
      </p:pic>
      <p:pic>
        <p:nvPicPr>
          <p:cNvPr id="12" name="그림 15" descr="Pla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8719" y="3645024"/>
            <a:ext cx="2324219" cy="2343270"/>
          </a:xfrm>
          <a:prstGeom prst="rect">
            <a:avLst/>
          </a:prstGeom>
        </p:spPr>
      </p:pic>
      <p:pic>
        <p:nvPicPr>
          <p:cNvPr id="13" name="그림 16" descr="Pric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358" y="836712"/>
            <a:ext cx="2270607" cy="2369522"/>
          </a:xfrm>
          <a:prstGeom prst="rect">
            <a:avLst/>
          </a:prstGeom>
        </p:spPr>
      </p:pic>
      <p:pic>
        <p:nvPicPr>
          <p:cNvPr id="14" name="그림 17" descr="Promoti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366" y="3645024"/>
            <a:ext cx="2246164" cy="23432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8415" y="2996952"/>
            <a:ext cx="4136069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b="1" dirty="0" smtClean="0">
                <a:latin typeface="1훈새마을운동 Regular"/>
                <a:ea typeface="1훈새마을운동 Regular"/>
                <a:cs typeface="1훈새마을운동 Regular"/>
              </a:rPr>
              <a:t>구체적으로 무엇을 창출</a:t>
            </a:r>
            <a:r>
              <a:rPr lang="en-US" altLang="ko-KR" sz="1600" b="1" dirty="0" smtClean="0">
                <a:latin typeface="1훈새마을운동 Regular"/>
                <a:ea typeface="1훈새마을운동 Regular"/>
                <a:cs typeface="1훈새마을운동 Regular"/>
              </a:rPr>
              <a:t>/</a:t>
            </a:r>
            <a:r>
              <a:rPr lang="ko-KR" altLang="en-US" sz="1600" b="1" dirty="0" smtClean="0">
                <a:latin typeface="1훈새마을운동 Regular"/>
                <a:ea typeface="1훈새마을운동 Regular"/>
                <a:cs typeface="1훈새마을운동 Regular"/>
              </a:rPr>
              <a:t>판매</a:t>
            </a:r>
            <a:r>
              <a:rPr lang="en-US" altLang="ko-KR" sz="1600" b="1" dirty="0" smtClean="0">
                <a:latin typeface="1훈새마을운동 Regular"/>
                <a:ea typeface="1훈새마을운동 Regular"/>
                <a:cs typeface="1훈새마을운동 Regular"/>
              </a:rPr>
              <a:t>/</a:t>
            </a:r>
            <a:r>
              <a:rPr lang="ko-KR" altLang="en-US" sz="1600" b="1" dirty="0" smtClean="0">
                <a:latin typeface="1훈새마을운동 Regular"/>
                <a:ea typeface="1훈새마을운동 Regular"/>
                <a:cs typeface="1훈새마을운동 Regular"/>
              </a:rPr>
              <a:t>진흥 하는가</a:t>
            </a:r>
            <a:r>
              <a:rPr lang="en-US" altLang="ko-KR" sz="1600" b="1" dirty="0" smtClean="0">
                <a:latin typeface="1훈새마을운동 Regular"/>
                <a:ea typeface="1훈새마을운동 Regular"/>
                <a:cs typeface="1훈새마을운동 Regular"/>
              </a:rPr>
              <a:t>?</a:t>
            </a:r>
            <a:endParaRPr lang="en-US" sz="1600" b="1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2229" y="2996952"/>
            <a:ext cx="2956259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b="1" dirty="0" smtClean="0">
                <a:latin typeface="1훈새마을운동 Regular"/>
                <a:ea typeface="1훈새마을운동 Regular"/>
                <a:cs typeface="1훈새마을운동 Regular"/>
              </a:rPr>
              <a:t>어떻게 가격을 책정할 것인가</a:t>
            </a:r>
            <a:r>
              <a:rPr lang="en-US" altLang="ko-KR" sz="1600" b="1" dirty="0" smtClean="0">
                <a:latin typeface="1훈새마을운동 Regular"/>
                <a:ea typeface="1훈새마을운동 Regular"/>
                <a:cs typeface="1훈새마을운동 Regular"/>
              </a:rPr>
              <a:t>?</a:t>
            </a:r>
            <a:endParaRPr lang="en-US" sz="1600" b="1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9886" y="5820653"/>
            <a:ext cx="2993127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1600" b="1" dirty="0" smtClean="0">
                <a:latin typeface="1훈새마을운동 Regular"/>
                <a:ea typeface="1훈새마을운동 Regular"/>
                <a:cs typeface="1훈새마을운동 Regular"/>
              </a:rPr>
              <a:t>어디서 활동할 것인가</a:t>
            </a:r>
            <a:r>
              <a:rPr lang="en-US" altLang="ko-KR" sz="1600" b="1" dirty="0" smtClean="0">
                <a:latin typeface="1훈새마을운동 Regular"/>
                <a:ea typeface="1훈새마을운동 Regular"/>
                <a:cs typeface="1훈새마을운동 Regular"/>
              </a:rPr>
              <a:t>?</a:t>
            </a:r>
            <a:endParaRPr lang="en-US" sz="1600" b="1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2229" y="5820653"/>
            <a:ext cx="2956259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rtlCol="0" anchor="ctr" anchorCtr="1">
            <a:spAutoFit/>
          </a:bodyPr>
          <a:lstStyle/>
          <a:p>
            <a:pPr algn="ctr"/>
            <a:r>
              <a:rPr lang="ko-KR" altLang="en-US" sz="1600" b="1" dirty="0" smtClean="0">
                <a:latin typeface="1훈새마을운동 Regular"/>
                <a:ea typeface="1훈새마을운동 Regular"/>
                <a:cs typeface="1훈새마을운동 Regular"/>
              </a:rPr>
              <a:t>홍보활동은 어떻게 할 것인가</a:t>
            </a:r>
            <a:r>
              <a:rPr lang="en-US" altLang="ko-KR" sz="1600" b="1" dirty="0" smtClean="0">
                <a:latin typeface="1훈새마을운동 Regular"/>
                <a:ea typeface="1훈새마을운동 Regular"/>
                <a:cs typeface="1훈새마을운동 Regular"/>
              </a:rPr>
              <a:t>?</a:t>
            </a:r>
            <a:endParaRPr lang="en-US" sz="1600" b="1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-254961" y="400875"/>
            <a:ext cx="1514847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2673" y="450575"/>
            <a:ext cx="736099" cy="52322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4P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1818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직선 연결선 16"/>
          <p:cNvCxnSpPr/>
          <p:nvPr/>
        </p:nvCxnSpPr>
        <p:spPr>
          <a:xfrm>
            <a:off x="393642" y="6235724"/>
            <a:ext cx="8358246" cy="1588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6" name="내용 개체 틀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8945922"/>
              </p:ext>
            </p:extLst>
          </p:nvPr>
        </p:nvGraphicFramePr>
        <p:xfrm>
          <a:off x="152400" y="685800"/>
          <a:ext cx="88392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-314238" y="25801"/>
            <a:ext cx="2277063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396" y="75501"/>
            <a:ext cx="1236236" cy="52322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SWOT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304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538484" y="2420887"/>
            <a:ext cx="4038600" cy="321046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2000" dirty="0" smtClean="0">
                <a:latin typeface="+mn-ea"/>
                <a:cs typeface="1훈새마을운동 Regular"/>
              </a:rPr>
              <a:t>팀 조직 및 체계</a:t>
            </a:r>
            <a:endParaRPr lang="en-US" altLang="ko-KR" sz="2000" dirty="0" smtClean="0">
              <a:latin typeface="+mn-ea"/>
              <a:cs typeface="1훈새마을운동 Regular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2000" dirty="0" smtClean="0">
                <a:latin typeface="+mn-ea"/>
                <a:cs typeface="1훈새마을운동 Regular"/>
              </a:rPr>
              <a:t>팀원들 책임 및 역할</a:t>
            </a:r>
            <a:endParaRPr lang="en-US" altLang="ko-KR" sz="2000" dirty="0" smtClean="0">
              <a:latin typeface="+mn-ea"/>
              <a:cs typeface="1훈새마을운동 Regular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2000" dirty="0" smtClean="0">
                <a:latin typeface="+mn-ea"/>
                <a:cs typeface="1훈새마을운동 Regular"/>
              </a:rPr>
              <a:t>팀원들 프로필</a:t>
            </a:r>
            <a:endParaRPr lang="en-US" altLang="ko-KR" sz="2000" dirty="0" smtClean="0">
              <a:latin typeface="+mn-ea"/>
              <a:cs typeface="1훈새마을운동 Regular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2000" dirty="0" smtClean="0">
                <a:latin typeface="+mn-ea"/>
                <a:cs typeface="1훈새마을운동 Regular"/>
              </a:rPr>
              <a:t>제휴 및 관련단체 소개</a:t>
            </a:r>
            <a:endParaRPr lang="en-US" altLang="ko-KR" sz="2000" dirty="0" smtClean="0">
              <a:latin typeface="+mn-ea"/>
              <a:cs typeface="1훈새마을운동 Regular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2000" dirty="0" smtClean="0">
                <a:latin typeface="+mn-ea"/>
                <a:cs typeface="1훈새마을운동 Regular"/>
              </a:rPr>
              <a:t>제휴내용 소개</a:t>
            </a:r>
            <a:endParaRPr lang="en-US" altLang="ko-KR" sz="2000" dirty="0" smtClean="0">
              <a:latin typeface="+mn-ea"/>
              <a:cs typeface="1훈새마을운동 Regular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2000" dirty="0" smtClean="0">
                <a:latin typeface="+mn-ea"/>
                <a:cs typeface="1훈새마을운동 Regular"/>
              </a:rPr>
              <a:t>유지 및 지속 계획</a:t>
            </a:r>
            <a:endParaRPr lang="en-US" altLang="ko-KR" sz="2000" dirty="0" smtClean="0">
              <a:latin typeface="+mn-ea"/>
              <a:cs typeface="1훈새마을운동 Regular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1600" dirty="0" smtClean="0">
                <a:latin typeface="+mn-ea"/>
                <a:cs typeface="1훈새마을운동 Regular"/>
              </a:rPr>
              <a:t>금전적</a:t>
            </a:r>
            <a:r>
              <a:rPr lang="en-US" altLang="ko-KR" sz="1600" dirty="0" smtClean="0">
                <a:latin typeface="+mn-ea"/>
                <a:cs typeface="1훈새마을운동 Regular"/>
              </a:rPr>
              <a:t>/</a:t>
            </a:r>
            <a:r>
              <a:rPr lang="ko-KR" altLang="en-US" sz="1600" dirty="0" smtClean="0">
                <a:latin typeface="+mn-ea"/>
                <a:cs typeface="1훈새마을운동 Regular"/>
              </a:rPr>
              <a:t>시기적으로 어떻게 지속할 것인지</a:t>
            </a:r>
            <a:endParaRPr lang="en-US" altLang="ko-KR" sz="1600" dirty="0" smtClean="0">
              <a:latin typeface="+mn-ea"/>
              <a:cs typeface="1훈새마을운동 Regular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en-US" sz="1600" dirty="0" smtClean="0">
              <a:latin typeface="+mn-ea"/>
              <a:cs typeface="1훈새마을운동 Regular"/>
            </a:endParaRPr>
          </a:p>
        </p:txBody>
      </p:sp>
      <p:pic>
        <p:nvPicPr>
          <p:cNvPr id="11" name="그림 4" descr="outsourcing-governance-organization-desig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1371600"/>
            <a:ext cx="3810000" cy="47244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-254961" y="400875"/>
            <a:ext cx="3800549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2673" y="450575"/>
            <a:ext cx="2993127" cy="52322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운영 및 관리계획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7237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538484" y="2420887"/>
            <a:ext cx="3374417" cy="364163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2000" dirty="0" smtClean="0">
                <a:latin typeface="+mn-ea"/>
                <a:cs typeface="1훈새마을운동 Regular"/>
              </a:rPr>
              <a:t>예산서 작성</a:t>
            </a:r>
            <a:endParaRPr lang="en-US" altLang="ko-KR" sz="2000" dirty="0" smtClean="0">
              <a:latin typeface="+mn-ea"/>
              <a:cs typeface="1훈새마을운동 Regular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1600" dirty="0" smtClean="0">
                <a:latin typeface="+mn-ea"/>
                <a:cs typeface="1훈새마을운동 Regular"/>
              </a:rPr>
              <a:t>프로젝트를 실현하기 위해 필요한 돈을 표로 작성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2000" dirty="0" smtClean="0">
                <a:latin typeface="+mn-ea"/>
                <a:cs typeface="1훈새마을운동 Regular"/>
              </a:rPr>
              <a:t>지출관리 및 재정 계획</a:t>
            </a:r>
            <a:endParaRPr lang="en-US" altLang="ko-KR" sz="2000" dirty="0" smtClean="0">
              <a:latin typeface="+mn-ea"/>
              <a:cs typeface="1훈새마을운동 Regular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1600" dirty="0" smtClean="0">
                <a:latin typeface="+mn-ea"/>
                <a:cs typeface="1훈새마을운동 Regular"/>
              </a:rPr>
              <a:t>지급될 혹은 창출될 자금을 누가</a:t>
            </a:r>
            <a:r>
              <a:rPr lang="en-US" altLang="ko-KR" sz="1600" dirty="0" smtClean="0">
                <a:latin typeface="+mn-ea"/>
                <a:cs typeface="1훈새마을운동 Regular"/>
              </a:rPr>
              <a:t>,</a:t>
            </a:r>
            <a:r>
              <a:rPr lang="ko-KR" altLang="en-US" sz="1600" dirty="0" smtClean="0">
                <a:latin typeface="+mn-ea"/>
                <a:cs typeface="1훈새마을운동 Regular"/>
              </a:rPr>
              <a:t> 어떻게 관리할 것인가에 대한 계획</a:t>
            </a:r>
            <a:endParaRPr lang="en-US" altLang="ko-KR" sz="1600" dirty="0" smtClean="0">
              <a:latin typeface="+mn-ea"/>
              <a:cs typeface="1훈새마을운동 Regular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2000" dirty="0" smtClean="0">
                <a:latin typeface="+mn-ea"/>
                <a:cs typeface="1훈새마을운동 Regular"/>
              </a:rPr>
              <a:t>프로젝트 타임라인 작성</a:t>
            </a:r>
            <a:endParaRPr lang="en-US" altLang="ko-KR" sz="2000" dirty="0" smtClean="0">
              <a:latin typeface="+mn-ea"/>
              <a:cs typeface="1훈새마을운동 Regular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1600" dirty="0" smtClean="0">
                <a:latin typeface="+mn-ea"/>
                <a:cs typeface="1훈새마을운동 Regular"/>
              </a:rPr>
              <a:t>월별로 어떤 실행을 할 것인가에 대해 주별단위로 구체적 계획을 서술</a:t>
            </a:r>
            <a:endParaRPr lang="en-US" altLang="ko-KR" sz="1600" dirty="0" smtClean="0">
              <a:latin typeface="+mn-ea"/>
              <a:cs typeface="1훈새마을운동 Regular"/>
            </a:endParaRPr>
          </a:p>
        </p:txBody>
      </p:sp>
      <p:pic>
        <p:nvPicPr>
          <p:cNvPr id="12" name="Picture 1" descr="C:\Users\Alex\Desktop\Korea Enterprise Challenge\Business Plan Workshop\Who is this crazy guy\green_asset_finance_missing_piece1.jpg"/>
          <p:cNvPicPr>
            <a:picLocks noChangeAspect="1" noChangeArrowheads="1"/>
          </p:cNvPicPr>
          <p:nvPr/>
        </p:nvPicPr>
        <p:blipFill>
          <a:blip r:embed="rId2" cstate="print"/>
          <a:srcRect l="7549"/>
          <a:stretch>
            <a:fillRect/>
          </a:stretch>
        </p:blipFill>
        <p:spPr bwMode="auto">
          <a:xfrm>
            <a:off x="4112417" y="1338120"/>
            <a:ext cx="4476304" cy="4724400"/>
          </a:xfrm>
          <a:prstGeom prst="ellipse">
            <a:avLst/>
          </a:prstGeom>
          <a:noFill/>
        </p:spPr>
      </p:pic>
      <p:sp>
        <p:nvSpPr>
          <p:cNvPr id="11" name="Rounded Rectangle 10"/>
          <p:cNvSpPr/>
          <p:nvPr/>
        </p:nvSpPr>
        <p:spPr>
          <a:xfrm>
            <a:off x="-254961" y="400875"/>
            <a:ext cx="4506138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2673" y="450575"/>
            <a:ext cx="3749744" cy="52322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재정계획 및 타임라인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5614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-276898" y="584719"/>
            <a:ext cx="6246189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0737" y="634419"/>
            <a:ext cx="5468164" cy="52322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&lt;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기회기획서</a:t>
            </a:r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&gt;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 초안 작성 및 제출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325" y="2764971"/>
            <a:ext cx="3477661" cy="2608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0941" y="1308588"/>
            <a:ext cx="5429692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첨부된 작년 네 팀의 </a:t>
            </a:r>
            <a:r>
              <a:rPr lang="en-US" altLang="ko-KR" sz="2000" dirty="0" smtClean="0">
                <a:latin typeface="1훈새마을운동 Regular"/>
                <a:ea typeface="1훈새마을운동 Regular"/>
                <a:cs typeface="1훈새마을운동 Regular"/>
              </a:rPr>
              <a:t>2013</a:t>
            </a:r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 두런두런 기회기획서 참고</a:t>
            </a:r>
            <a:endParaRPr lang="en-US" altLang="ko-KR" sz="2000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altLang="ko-KR" sz="2000" dirty="0" smtClean="0">
                <a:latin typeface="1훈새마을운동 Regular"/>
                <a:ea typeface="1훈새마을운동 Regular"/>
                <a:cs typeface="1훈새마을운동 Regular"/>
              </a:rPr>
              <a:t>Microsoft Word</a:t>
            </a:r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 혹은 한컴오피스로 작성</a:t>
            </a:r>
            <a:endParaRPr lang="en-US" altLang="ko-KR" sz="2000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최대 </a:t>
            </a:r>
            <a:r>
              <a:rPr lang="en-US" altLang="ko-KR" sz="2000" dirty="0" smtClean="0">
                <a:latin typeface="1훈새마을운동 Regular"/>
                <a:ea typeface="1훈새마을운동 Regular"/>
                <a:cs typeface="1훈새마을운동 Regular"/>
              </a:rPr>
              <a:t>30</a:t>
            </a:r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 페이지 작성</a:t>
            </a:r>
            <a:endParaRPr lang="en-US" altLang="ko-KR" sz="2000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altLang="ko-KR" sz="2000" dirty="0" smtClean="0">
                <a:latin typeface="1훈새마을운동 Regular"/>
                <a:ea typeface="1훈새마을운동 Regular"/>
                <a:cs typeface="1훈새마을운동 Regular"/>
              </a:rPr>
              <a:t>9</a:t>
            </a:r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월 </a:t>
            </a:r>
            <a:r>
              <a:rPr lang="en-US" altLang="ko-KR" sz="2000" dirty="0" smtClean="0">
                <a:latin typeface="1훈새마을운동 Regular"/>
                <a:ea typeface="1훈새마을운동 Regular"/>
                <a:cs typeface="1훈새마을운동 Regular"/>
              </a:rPr>
              <a:t>29</a:t>
            </a:r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일 </a:t>
            </a:r>
            <a:r>
              <a:rPr lang="en-US" altLang="ko-KR" sz="2000" dirty="0" smtClean="0"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월</a:t>
            </a:r>
            <a:r>
              <a:rPr lang="en-US" altLang="ko-KR" sz="2000" dirty="0" smtClean="0">
                <a:latin typeface="1훈새마을운동 Regular"/>
                <a:ea typeface="1훈새마을운동 Regular"/>
                <a:cs typeface="1훈새마을운동 Regular"/>
              </a:rPr>
              <a:t>)</a:t>
            </a:r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 오후 </a:t>
            </a:r>
            <a:r>
              <a:rPr lang="en-US" altLang="ko-KR" sz="2000" dirty="0" smtClean="0">
                <a:latin typeface="1훈새마을운동 Regular"/>
                <a:ea typeface="1훈새마을운동 Regular"/>
                <a:cs typeface="1훈새마을운동 Regular"/>
              </a:rPr>
              <a:t>11:00</a:t>
            </a:r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시까지</a:t>
            </a:r>
            <a:r>
              <a:rPr lang="en-US" altLang="ko-KR" sz="2000" dirty="0" smtClean="0">
                <a:latin typeface="1훈새마을운동 Regular"/>
                <a:ea typeface="1훈새마을운동 Regular"/>
                <a:cs typeface="1훈새마을운동 Regular"/>
              </a:rPr>
              <a:t> </a:t>
            </a:r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이메일로 첨부 제출</a:t>
            </a:r>
            <a:endParaRPr lang="en-US" altLang="ko-KR" sz="2000" dirty="0">
              <a:latin typeface="1훈새마을운동 Regular"/>
              <a:ea typeface="1훈새마을운동 Regular"/>
              <a:cs typeface="1훈새마을운동 Regular"/>
            </a:endParaRPr>
          </a:p>
          <a:p>
            <a:pPr lvl="2"/>
            <a:r>
              <a:rPr lang="en-US" sz="2000" dirty="0" smtClean="0">
                <a:latin typeface="1훈새마을운동 Regular"/>
                <a:ea typeface="1훈새마을운동 Regular"/>
                <a:cs typeface="1훈새마을운동 Regular"/>
                <a:hlinkClick r:id="rId3"/>
              </a:rPr>
              <a:t>do.learn.korea@gmail.com</a:t>
            </a:r>
            <a:endParaRPr lang="en-US" sz="2000" dirty="0" smtClean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615" y="3196094"/>
            <a:ext cx="4936769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smtClean="0">
                <a:solidFill>
                  <a:srgbClr val="F7971E"/>
                </a:solidFill>
                <a:latin typeface="1훈새마을운동 Regular"/>
                <a:ea typeface="1훈새마을운동 Regular"/>
                <a:cs typeface="1훈새마을운동 Regular"/>
              </a:rPr>
              <a:t>* 기회기획서 컨텐츠 *</a:t>
            </a:r>
            <a:endParaRPr lang="en-US" altLang="ko-KR" sz="2400" b="1" dirty="0" smtClean="0">
              <a:solidFill>
                <a:srgbClr val="F7971E"/>
              </a:solidFill>
              <a:latin typeface="1훈새마을운동 Regular"/>
              <a:ea typeface="1훈새마을운동 Regular"/>
              <a:cs typeface="1훈새마을운동 Regular"/>
            </a:endParaRPr>
          </a:p>
          <a:p>
            <a:pPr marL="342900" indent="-342900" algn="ctr">
              <a:buFontTx/>
              <a:buChar char="•"/>
            </a:pPr>
            <a:endParaRPr lang="en-US" altLang="ko-KR" sz="2400" b="1" dirty="0" smtClean="0">
              <a:solidFill>
                <a:srgbClr val="F7971E"/>
              </a:solidFill>
              <a:latin typeface="1훈새마을운동 Regular"/>
              <a:ea typeface="1훈새마을운동 Regular"/>
              <a:cs typeface="1훈새마을운동 Regular"/>
            </a:endParaRPr>
          </a:p>
          <a:p>
            <a:pPr>
              <a:lnSpc>
                <a:spcPct val="130000"/>
              </a:lnSpc>
            </a:pPr>
            <a:r>
              <a:rPr lang="en-US" altLang="ko-KR" sz="2000" dirty="0">
                <a:latin typeface="1훈새마을운동 Regular"/>
                <a:ea typeface="1훈새마을운동 Regular"/>
                <a:cs typeface="1훈새마을운동 Regular"/>
              </a:rPr>
              <a:t>1. </a:t>
            </a:r>
            <a:r>
              <a:rPr lang="ko-KR" altLang="en-US" sz="2000" dirty="0">
                <a:latin typeface="1훈새마을운동 Regular"/>
                <a:ea typeface="1훈새마을운동 Regular"/>
                <a:cs typeface="1훈새마을운동 Regular"/>
              </a:rPr>
              <a:t>배경 소개</a:t>
            </a:r>
          </a:p>
          <a:p>
            <a:pPr>
              <a:lnSpc>
                <a:spcPct val="130000"/>
              </a:lnSpc>
            </a:pPr>
            <a:r>
              <a:rPr lang="en-US" altLang="ko-KR" sz="2000" dirty="0">
                <a:latin typeface="1훈새마을운동 Regular"/>
                <a:ea typeface="1훈새마을운동 Regular"/>
                <a:cs typeface="1훈새마을운동 Regular"/>
              </a:rPr>
              <a:t>2. </a:t>
            </a:r>
            <a:r>
              <a:rPr lang="ko-KR" altLang="en-US" sz="2000" dirty="0">
                <a:latin typeface="1훈새마을운동 Regular"/>
                <a:ea typeface="1훈새마을운동 Regular"/>
                <a:cs typeface="1훈새마을운동 Regular"/>
              </a:rPr>
              <a:t>시장조사 및 홍보 전략</a:t>
            </a:r>
          </a:p>
          <a:p>
            <a:pPr>
              <a:lnSpc>
                <a:spcPct val="130000"/>
              </a:lnSpc>
            </a:pPr>
            <a:r>
              <a:rPr lang="en-US" altLang="ko-KR" sz="2000" dirty="0">
                <a:latin typeface="1훈새마을운동 Regular"/>
                <a:ea typeface="1훈새마을운동 Regular"/>
                <a:cs typeface="1훈새마을운동 Regular"/>
              </a:rPr>
              <a:t>3. </a:t>
            </a:r>
            <a:r>
              <a:rPr lang="ko-KR" altLang="en-US" sz="2000" dirty="0">
                <a:latin typeface="1훈새마을운동 Regular"/>
                <a:ea typeface="1훈새마을운동 Regular"/>
                <a:cs typeface="1훈새마을운동 Regular"/>
              </a:rPr>
              <a:t>운영 및 관리 계획</a:t>
            </a:r>
          </a:p>
          <a:p>
            <a:pPr>
              <a:lnSpc>
                <a:spcPct val="130000"/>
              </a:lnSpc>
            </a:pPr>
            <a:r>
              <a:rPr lang="en-US" altLang="ko-KR" sz="2000" dirty="0">
                <a:latin typeface="1훈새마을운동 Regular"/>
                <a:ea typeface="1훈새마을운동 Regular"/>
                <a:cs typeface="1훈새마을운동 Regular"/>
              </a:rPr>
              <a:t>4. </a:t>
            </a:r>
            <a:r>
              <a:rPr lang="ko-KR" altLang="en-US" sz="2000" dirty="0">
                <a:latin typeface="1훈새마을운동 Regular"/>
                <a:ea typeface="1훈새마을운동 Regular"/>
                <a:cs typeface="1훈새마을운동 Regular"/>
              </a:rPr>
              <a:t>재정계획 및 타임라인</a:t>
            </a:r>
          </a:p>
          <a:p>
            <a:pPr marL="342900" indent="-342900">
              <a:buFontTx/>
              <a:buChar char="•"/>
            </a:pPr>
            <a:endParaRPr lang="en-US" sz="2000" dirty="0" smtClean="0">
              <a:latin typeface="1훈새마을운동 Regular"/>
              <a:ea typeface="1훈새마을운동 Regular"/>
              <a:cs typeface="1훈새마을운동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01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254961" y="640354"/>
            <a:ext cx="6072974" cy="65999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673" y="690054"/>
            <a:ext cx="5532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 학교별 제 </a:t>
            </a:r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2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차 </a:t>
            </a:r>
            <a:r>
              <a:rPr lang="en-US" altLang="ko-KR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&lt;</a:t>
            </a:r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현황뉴스</a:t>
            </a:r>
            <a:r>
              <a:rPr lang="en-US" altLang="ko-KR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&gt; 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제작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777275"/>
            <a:ext cx="9144000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charset="0"/>
              <a:buChar char="²"/>
            </a:pPr>
            <a:endParaRPr lang="en-US" altLang="ko-KR" sz="2000" dirty="0" smtClean="0">
              <a:solidFill>
                <a:srgbClr val="000000"/>
              </a:solidFill>
              <a:latin typeface="a가을소풍M"/>
              <a:ea typeface="a가을소풍M"/>
              <a:cs typeface="a가을소풍M"/>
            </a:endParaRPr>
          </a:p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ko-KR" altLang="en-US" sz="2000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 학교별 </a:t>
            </a:r>
            <a:r>
              <a:rPr lang="en-US" altLang="ko-KR" sz="2000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1</a:t>
            </a:r>
            <a:r>
              <a:rPr lang="ko-KR" altLang="en-US" sz="2000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차 </a:t>
            </a:r>
            <a:r>
              <a:rPr lang="en-US" altLang="ko-KR" sz="2000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&lt;</a:t>
            </a:r>
            <a:r>
              <a:rPr lang="ko-KR" altLang="en-US" sz="2000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현황뉴스</a:t>
            </a:r>
            <a:r>
              <a:rPr lang="en-US" altLang="ko-KR" sz="2000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&gt;</a:t>
            </a:r>
            <a:r>
              <a:rPr lang="ko-KR" altLang="en-US" sz="2000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를 모든 팀들이 제 시간에 맞추어 작성해주었습니다</a:t>
            </a:r>
            <a:r>
              <a:rPr lang="en-US" altLang="ko-KR" sz="2000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.</a:t>
            </a:r>
            <a:r>
              <a:rPr lang="ko-KR" altLang="en-US" sz="2000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 같은 방식으로 이번 주에 나눈 회의 및 활동들을 주제로 카페에 게시해주세요</a:t>
            </a:r>
            <a:r>
              <a:rPr lang="en-US" altLang="ko-KR" sz="2000" dirty="0" smtClean="0">
                <a:solidFill>
                  <a:srgbClr val="000000"/>
                </a:solidFill>
                <a:latin typeface="a가을소풍M"/>
                <a:ea typeface="a가을소풍M"/>
                <a:cs typeface="a가을소풍M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2000" dirty="0" smtClean="0">
              <a:solidFill>
                <a:srgbClr val="0000FF"/>
              </a:solidFill>
              <a:latin typeface="a가을소풍M"/>
              <a:ea typeface="a가을소풍M"/>
              <a:cs typeface="a가을소풍M"/>
            </a:endParaRPr>
          </a:p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ko-KR" altLang="en-US" sz="2000" dirty="0" smtClean="0">
                <a:latin typeface="a가을소풍M"/>
                <a:ea typeface="a가을소풍M"/>
                <a:cs typeface="a가을소풍M"/>
              </a:rPr>
              <a:t> 두런두런에 관련된 모든 소식은 아래에서 확인해볼 수 있습니다</a:t>
            </a:r>
            <a:r>
              <a:rPr lang="en-US" altLang="ko-KR" sz="2000" dirty="0" smtClean="0">
                <a:latin typeface="a가을소풍M"/>
                <a:ea typeface="a가을소풍M"/>
                <a:cs typeface="a가을소풍M"/>
              </a:rPr>
              <a:t>:</a:t>
            </a:r>
          </a:p>
          <a:p>
            <a:pPr marL="1657350" lvl="3" indent="-285750">
              <a:lnSpc>
                <a:spcPct val="150000"/>
              </a:lnSpc>
              <a:buFont typeface="Arial"/>
              <a:buChar char="•"/>
            </a:pPr>
            <a:r>
              <a:rPr lang="en-US" altLang="ko-KR" dirty="0">
                <a:latin typeface="a가을소풍M"/>
                <a:ea typeface="a가을소풍M"/>
                <a:cs typeface="a가을소풍M"/>
              </a:rPr>
              <a:t> </a:t>
            </a:r>
            <a:r>
              <a:rPr lang="ko-KR" altLang="en-US" dirty="0" smtClean="0">
                <a:latin typeface="a가을소풍M"/>
                <a:ea typeface="a가을소풍M"/>
                <a:cs typeface="a가을소풍M"/>
              </a:rPr>
              <a:t>두런두런 네이버 카페</a:t>
            </a:r>
            <a:r>
              <a:rPr lang="en-US" altLang="ko-KR" dirty="0" smtClean="0">
                <a:latin typeface="a가을소풍M"/>
                <a:ea typeface="a가을소풍M"/>
                <a:cs typeface="a가을소풍M"/>
              </a:rPr>
              <a:t>:</a:t>
            </a:r>
            <a:r>
              <a:rPr lang="ko-KR" altLang="en-US" dirty="0" smtClean="0">
                <a:latin typeface="a가을소풍M"/>
                <a:ea typeface="a가을소풍M"/>
                <a:cs typeface="a가을소풍M"/>
              </a:rPr>
              <a:t> </a:t>
            </a:r>
            <a:r>
              <a:rPr lang="en-US" altLang="ko-KR" dirty="0" smtClean="0">
                <a:latin typeface="a가을소풍M"/>
                <a:ea typeface="a가을소풍M"/>
                <a:cs typeface="a가을소풍M"/>
                <a:hlinkClick r:id="rId2"/>
              </a:rPr>
              <a:t>cafe.naver.com</a:t>
            </a:r>
            <a:r>
              <a:rPr lang="en-US" altLang="ko-KR" dirty="0">
                <a:latin typeface="a가을소풍M"/>
                <a:ea typeface="a가을소풍M"/>
                <a:cs typeface="a가을소풍M"/>
                <a:hlinkClick r:id="rId2"/>
              </a:rPr>
              <a:t>/</a:t>
            </a:r>
            <a:r>
              <a:rPr lang="en-US" altLang="ko-KR" dirty="0" smtClean="0">
                <a:latin typeface="a가을소풍M"/>
                <a:ea typeface="a가을소풍M"/>
                <a:cs typeface="a가을소풍M"/>
                <a:hlinkClick r:id="rId2"/>
              </a:rPr>
              <a:t>dolearnproject</a:t>
            </a:r>
            <a:endParaRPr lang="en-US" altLang="ko-KR" dirty="0" smtClean="0">
              <a:latin typeface="a가을소풍M"/>
              <a:ea typeface="a가을소풍M"/>
              <a:cs typeface="a가을소풍M"/>
            </a:endParaRPr>
          </a:p>
          <a:p>
            <a:pPr marL="1657350" lvl="3" indent="-285750">
              <a:lnSpc>
                <a:spcPct val="150000"/>
              </a:lnSpc>
              <a:buFont typeface="Arial"/>
              <a:buChar char="•"/>
            </a:pPr>
            <a:r>
              <a:rPr lang="en-US" altLang="ko-KR" dirty="0" smtClean="0">
                <a:latin typeface="a가을소풍M"/>
                <a:ea typeface="a가을소풍M"/>
                <a:cs typeface="a가을소풍M"/>
              </a:rPr>
              <a:t> </a:t>
            </a:r>
            <a:r>
              <a:rPr lang="ko-KR" altLang="en-US" dirty="0" smtClean="0">
                <a:latin typeface="a가을소풍M"/>
                <a:ea typeface="a가을소풍M"/>
                <a:cs typeface="a가을소풍M"/>
              </a:rPr>
              <a:t>두런두런 네이버 블로그</a:t>
            </a:r>
            <a:r>
              <a:rPr lang="en-US" altLang="ko-KR" dirty="0" smtClean="0">
                <a:latin typeface="a가을소풍M"/>
                <a:ea typeface="a가을소풍M"/>
                <a:cs typeface="a가을소풍M"/>
              </a:rPr>
              <a:t>:</a:t>
            </a:r>
            <a:r>
              <a:rPr lang="ko-KR" altLang="en-US" dirty="0" smtClean="0">
                <a:latin typeface="a가을소풍M"/>
                <a:ea typeface="a가을소풍M"/>
                <a:cs typeface="a가을소풍M"/>
              </a:rPr>
              <a:t> </a:t>
            </a:r>
            <a:r>
              <a:rPr lang="en-US" altLang="ko-KR" dirty="0" smtClean="0">
                <a:latin typeface="a가을소풍M"/>
                <a:ea typeface="a가을소풍M"/>
                <a:cs typeface="a가을소풍M"/>
                <a:hlinkClick r:id="rId3"/>
              </a:rPr>
              <a:t>blog.naver.com</a:t>
            </a:r>
            <a:r>
              <a:rPr lang="en-US" altLang="ko-KR" dirty="0">
                <a:latin typeface="a가을소풍M"/>
                <a:ea typeface="a가을소풍M"/>
                <a:cs typeface="a가을소풍M"/>
                <a:hlinkClick r:id="rId3"/>
              </a:rPr>
              <a:t>/</a:t>
            </a:r>
            <a:r>
              <a:rPr lang="en-US" altLang="ko-KR" dirty="0" smtClean="0">
                <a:latin typeface="a가을소풍M"/>
                <a:ea typeface="a가을소풍M"/>
                <a:cs typeface="a가을소풍M"/>
                <a:hlinkClick r:id="rId3"/>
              </a:rPr>
              <a:t>do_learn</a:t>
            </a:r>
            <a:endParaRPr lang="en-US" altLang="ko-KR" dirty="0" smtClean="0">
              <a:latin typeface="a가을소풍M"/>
              <a:ea typeface="a가을소풍M"/>
              <a:cs typeface="a가을소풍M"/>
            </a:endParaRPr>
          </a:p>
          <a:p>
            <a:pPr marL="1657350" lvl="3" indent="-285750">
              <a:lnSpc>
                <a:spcPct val="150000"/>
              </a:lnSpc>
              <a:buFont typeface="Arial"/>
              <a:buChar char="•"/>
            </a:pPr>
            <a:r>
              <a:rPr lang="ko-KR" altLang="en-US" dirty="0" smtClean="0">
                <a:latin typeface="a가을소풍M"/>
                <a:ea typeface="a가을소풍M"/>
                <a:cs typeface="a가을소풍M"/>
              </a:rPr>
              <a:t> 두런두런 페이스북 페이지</a:t>
            </a:r>
            <a:r>
              <a:rPr lang="en-US" altLang="ko-KR" dirty="0" smtClean="0">
                <a:latin typeface="a가을소풍M"/>
                <a:ea typeface="a가을소풍M"/>
                <a:cs typeface="a가을소풍M"/>
              </a:rPr>
              <a:t>:</a:t>
            </a:r>
            <a:r>
              <a:rPr lang="ko-KR" altLang="en-US" dirty="0" smtClean="0">
                <a:latin typeface="a가을소풍M"/>
                <a:ea typeface="a가을소풍M"/>
                <a:cs typeface="a가을소풍M"/>
              </a:rPr>
              <a:t> </a:t>
            </a:r>
            <a:r>
              <a:rPr lang="en-US" altLang="ko-KR" u="sng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facebook.com</a:t>
            </a:r>
            <a:r>
              <a:rPr lang="en-US" altLang="ko-KR" u="sng" dirty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/do.learn.do.learn</a:t>
            </a:r>
            <a:endParaRPr lang="en-US" altLang="ko-KR" u="sng" dirty="0" smtClean="0">
              <a:solidFill>
                <a:srgbClr val="0000FF"/>
              </a:solidFill>
              <a:latin typeface="a가을소풍M"/>
              <a:ea typeface="a가을소풍M"/>
              <a:cs typeface="a가을소풍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07" y="1455223"/>
            <a:ext cx="1474452" cy="1474452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7898" y="1456772"/>
            <a:ext cx="1474452" cy="1474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24100"/>
          <a:stretch/>
        </p:blipFill>
        <p:spPr>
          <a:xfrm>
            <a:off x="2717712" y="1453675"/>
            <a:ext cx="3671333" cy="14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8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254961" y="400875"/>
            <a:ext cx="3520993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2673" y="450575"/>
            <a:ext cx="2903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&lt;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현황뉴스</a:t>
            </a:r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&gt;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 제작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1394"/>
            <a:ext cx="4514884" cy="405660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798115" y="2345591"/>
            <a:ext cx="4155386" cy="1948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charset="0"/>
              <a:buChar char="²"/>
            </a:pPr>
            <a:r>
              <a:rPr lang="ko-KR" altLang="en-US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 </a:t>
            </a:r>
            <a:r>
              <a:rPr lang="en-US" altLang="ko-KR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Why?</a:t>
            </a:r>
          </a:p>
          <a:p>
            <a:pPr marL="742950" lvl="1" indent="-285750" algn="just">
              <a:lnSpc>
                <a:spcPct val="130000"/>
              </a:lnSpc>
              <a:buFont typeface="Wingdings" charset="2"/>
              <a:buChar char="ü"/>
            </a:pP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내년 초에 제작될 두런두런 프로젝트의 매뉴얼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책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)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에 실릴 수 있도록 우리들의 여정을 생생히 기록하기 위해</a:t>
            </a:r>
          </a:p>
          <a:p>
            <a:pPr marL="742950" lvl="1" indent="-285750" algn="just">
              <a:lnSpc>
                <a:spcPct val="130000"/>
              </a:lnSpc>
              <a:buFont typeface="Wingdings" charset="2"/>
              <a:buChar char="ü"/>
            </a:pP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프로젝트가 마무리 될 때까지 계속해왔던 활동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 회의내용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 소감등을 지속적으로 기록함으로써 우리들의 여정이 자산으로 남을 수 있도록</a:t>
            </a:r>
            <a:endParaRPr lang="en-US" altLang="ko-KR" sz="1200" dirty="0" smtClean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98114" y="4257892"/>
            <a:ext cx="4155387" cy="146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charset="0"/>
              <a:buChar char="²"/>
            </a:pPr>
            <a:r>
              <a:rPr lang="ko-KR" altLang="en-US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 </a:t>
            </a:r>
            <a:r>
              <a:rPr lang="en-US" altLang="ko-KR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How?</a:t>
            </a:r>
          </a:p>
          <a:p>
            <a:pPr marL="742950" lvl="1" indent="-285750" algn="just">
              <a:lnSpc>
                <a:spcPct val="130000"/>
              </a:lnSpc>
              <a:buFont typeface="Wingdings" charset="2"/>
              <a:buChar char="ü"/>
            </a:pPr>
            <a:r>
              <a:rPr lang="ko-KR" altLang="en-US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팀별 리더와 마케팅</a:t>
            </a:r>
            <a:r>
              <a:rPr lang="en-US" altLang="ko-KR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/</a:t>
            </a:r>
            <a:r>
              <a:rPr lang="ko-KR" altLang="en-US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기록담당 인원이 주체적으로 회의록</a:t>
            </a:r>
            <a:r>
              <a:rPr lang="en-US" altLang="ko-KR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 사진 및 영상으로 팀의 활동 및 회의를 기록한 후에</a:t>
            </a:r>
            <a:r>
              <a:rPr lang="en-US" altLang="ko-KR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 형식</a:t>
            </a:r>
            <a:r>
              <a:rPr lang="en-US" altLang="ko-KR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ko-KR" altLang="en-US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별도 문서</a:t>
            </a:r>
            <a:r>
              <a:rPr lang="en-US" altLang="ko-KR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)</a:t>
            </a:r>
            <a:r>
              <a:rPr lang="ko-KR" altLang="en-US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에 맞추어 제작</a:t>
            </a:r>
            <a:endParaRPr lang="ko-KR" altLang="en-US" sz="1200" dirty="0">
              <a:solidFill>
                <a:prstClr val="black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98114" y="5755875"/>
            <a:ext cx="4055548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charset="0"/>
              <a:buChar char="²"/>
            </a:pPr>
            <a:r>
              <a:rPr lang="ko-KR" altLang="en-US" dirty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</a:t>
            </a:r>
            <a:r>
              <a:rPr lang="en-US" altLang="ko-KR" dirty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When?</a:t>
            </a:r>
          </a:p>
          <a:p>
            <a:pPr marL="742950" lvl="1" indent="-285750" algn="just">
              <a:lnSpc>
                <a:spcPct val="130000"/>
              </a:lnSpc>
              <a:buFont typeface="Wingdings" charset="2"/>
              <a:buChar char="ü"/>
            </a:pP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9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월 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26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일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금</a:t>
            </a:r>
            <a:r>
              <a:rPr lang="ko-KR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)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 오후 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11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시까지</a:t>
            </a:r>
            <a:r>
              <a:rPr lang="ko-KR" altLang="ko-KR" sz="1200" dirty="0">
                <a:latin typeface="1훈새마을운동 Regular"/>
                <a:ea typeface="1훈새마을운동 Regular"/>
                <a:cs typeface="1훈새마을운동 Regular"/>
              </a:rPr>
              <a:t> 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카페에 게시</a:t>
            </a:r>
            <a:endParaRPr lang="en-US" altLang="ko-KR" sz="1200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742950" lvl="1" indent="-285750" algn="just">
              <a:lnSpc>
                <a:spcPct val="130000"/>
              </a:lnSpc>
              <a:buFont typeface="Wingdings" charset="2"/>
              <a:buChar char="ü"/>
            </a:pPr>
            <a:r>
              <a:rPr lang="en-US" altLang="ko-KR" sz="1100" dirty="0">
                <a:latin typeface="a가을소풍M"/>
                <a:ea typeface="a가을소풍M"/>
                <a:cs typeface="a가을소풍M"/>
              </a:rPr>
              <a:t>http://cafe.naver.com/</a:t>
            </a:r>
            <a:r>
              <a:rPr lang="en-US" altLang="ko-KR" sz="1100" dirty="0" err="1" smtClean="0">
                <a:latin typeface="a가을소풍M"/>
                <a:ea typeface="a가을소풍M"/>
                <a:cs typeface="a가을소풍M"/>
              </a:rPr>
              <a:t>dolearnproject</a:t>
            </a:r>
            <a:endParaRPr lang="en-US" altLang="ko-KR" sz="1100" dirty="0">
              <a:latin typeface="a가을소풍M"/>
              <a:ea typeface="a가을소풍M"/>
              <a:cs typeface="a가을소풍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5512" y="1211309"/>
            <a:ext cx="4269372" cy="163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*제출이 늦어지거나 지켜지지 않을경우</a:t>
            </a:r>
            <a:r>
              <a:rPr lang="en-US" altLang="ko-KR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,</a:t>
            </a:r>
            <a:endParaRPr lang="en-US" altLang="ko-KR" sz="1400" dirty="0">
              <a:solidFill>
                <a:srgbClr val="FF0000"/>
              </a:solidFill>
              <a:latin typeface="1훈새마을운동 Regular"/>
              <a:ea typeface="1훈새마을운동 Regular"/>
              <a:cs typeface="1훈새마을운동 Regular"/>
            </a:endParaRPr>
          </a:p>
          <a:p>
            <a:pPr>
              <a:lnSpc>
                <a:spcPct val="120000"/>
              </a:lnSpc>
            </a:pPr>
            <a:r>
              <a:rPr lang="ko-KR" altLang="en-US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프로젝트 지원금이 삭감될 수 있습니다</a:t>
            </a:r>
            <a:r>
              <a:rPr lang="en-US" altLang="ko-KR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400" dirty="0" smtClean="0">
              <a:solidFill>
                <a:srgbClr val="FF0000"/>
              </a:solidFill>
              <a:latin typeface="1훈새마을운동 Regular"/>
              <a:ea typeface="1훈새마을운동 Regular"/>
              <a:cs typeface="1훈새마을운동 Regular"/>
            </a:endParaRPr>
          </a:p>
          <a:p>
            <a:pPr>
              <a:lnSpc>
                <a:spcPct val="120000"/>
              </a:lnSpc>
            </a:pPr>
            <a:r>
              <a:rPr lang="ko-KR" altLang="ko-KR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*</a:t>
            </a:r>
            <a:r>
              <a:rPr lang="ko-KR" altLang="en-US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* </a:t>
            </a:r>
            <a:r>
              <a:rPr lang="en-US" altLang="ko-KR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&lt;</a:t>
            </a:r>
            <a:r>
              <a:rPr lang="ko-KR" altLang="en-US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현황뉴스</a:t>
            </a:r>
            <a:r>
              <a:rPr lang="en-US" altLang="ko-KR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&gt;</a:t>
            </a:r>
            <a:r>
              <a:rPr lang="ko-KR" altLang="en-US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 이외의 두런두런관련 컨텐츠 업로드가 활발하고</a:t>
            </a:r>
            <a:r>
              <a:rPr lang="en-US" altLang="ko-KR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 우리학교 및 다른학교 소식들에 대한 댓글이 가장 많은 학교는 후한 회식기회가 주어집니다</a:t>
            </a:r>
            <a:r>
              <a:rPr lang="en-US" altLang="ko-KR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.</a:t>
            </a:r>
            <a:endParaRPr lang="en-US" sz="1400" dirty="0">
              <a:solidFill>
                <a:srgbClr val="FF0000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98114" y="400875"/>
            <a:ext cx="409959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charset="0"/>
              <a:buChar char="²"/>
            </a:pPr>
            <a:r>
              <a:rPr lang="ko-KR" altLang="en-US" sz="1600" dirty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현황뉴스란</a:t>
            </a:r>
            <a:r>
              <a:rPr lang="en-US" altLang="ko-KR" sz="1600" dirty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?</a:t>
            </a:r>
          </a:p>
          <a:p>
            <a:pPr marL="742950" lvl="1" indent="-285750" algn="just">
              <a:lnSpc>
                <a:spcPct val="150000"/>
              </a:lnSpc>
              <a:buFont typeface="Wingdings" charset="2"/>
              <a:buChar char="ü"/>
            </a:pPr>
            <a:r>
              <a:rPr lang="ko-KR" altLang="en-US" sz="1200" dirty="0">
                <a:latin typeface="1훈새마을운동 Regular"/>
                <a:ea typeface="1훈새마을운동 Regular"/>
                <a:cs typeface="1훈새마을운동 Regular"/>
              </a:rPr>
              <a:t>현황뉴스란 앞으로 </a:t>
            </a:r>
            <a:r>
              <a:rPr lang="en-US" altLang="ko-KR" sz="1200" dirty="0">
                <a:latin typeface="1훈새마을운동 Regular"/>
                <a:ea typeface="1훈새마을운동 Regular"/>
                <a:cs typeface="1훈새마을운동 Regular"/>
              </a:rPr>
              <a:t>2</a:t>
            </a:r>
            <a:r>
              <a:rPr lang="ko-KR" altLang="en-US" sz="1200" dirty="0">
                <a:latin typeface="1훈새마을운동 Regular"/>
                <a:ea typeface="1훈새마을운동 Regular"/>
                <a:cs typeface="1훈새마을운동 Regular"/>
              </a:rPr>
              <a:t>주마다 팀별로 제작하게 될 프로젝트별 업데이트를 말하며</a:t>
            </a:r>
            <a:r>
              <a:rPr lang="en-US" altLang="ko-KR" sz="1200" dirty="0"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200" dirty="0">
                <a:latin typeface="1훈새마을운동 Regular"/>
                <a:ea typeface="1훈새마을운동 Regular"/>
                <a:cs typeface="1훈새마을운동 Regular"/>
              </a:rPr>
              <a:t> 말 그대로 기사 형식으로</a:t>
            </a:r>
            <a:endParaRPr lang="en-US" altLang="ko-KR" sz="1200" dirty="0">
              <a:latin typeface="1훈새마을운동 Regular"/>
              <a:ea typeface="1훈새마을운동 Regular"/>
              <a:cs typeface="1훈새마을운동 Regular"/>
            </a:endParaRPr>
          </a:p>
          <a:p>
            <a:pPr marL="714375" lvl="1" algn="just">
              <a:lnSpc>
                <a:spcPct val="150000"/>
              </a:lnSpc>
            </a:pPr>
            <a:r>
              <a:rPr lang="ko-KR" altLang="ko-KR" sz="1200" dirty="0">
                <a:latin typeface="1훈새마을운동 Regular"/>
                <a:ea typeface="1훈새마을운동 Regular"/>
                <a:cs typeface="1훈새마을운동 Regular"/>
              </a:rPr>
              <a:t> 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별도 형식문서 참조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)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 </a:t>
            </a:r>
            <a:r>
              <a:rPr lang="ko-KR" altLang="en-US" sz="1200" dirty="0">
                <a:latin typeface="1훈새마을운동 Regular"/>
                <a:ea typeface="1훈새마을운동 Regular"/>
                <a:cs typeface="1훈새마을운동 Regular"/>
              </a:rPr>
              <a:t>팀별로 어떤 회의 및 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활동들이 있었는  지</a:t>
            </a:r>
            <a:r>
              <a:rPr lang="ko-KR" altLang="ko-KR" sz="1200" dirty="0"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200" dirty="0">
                <a:latin typeface="1훈새마을운동 Regular"/>
                <a:ea typeface="1훈새마을운동 Regular"/>
                <a:cs typeface="1훈새마을운동 Regular"/>
              </a:rPr>
              <a:t> 소감은 어떠하였는 지등에 대한 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기록문서</a:t>
            </a:r>
            <a:endParaRPr lang="en-US" altLang="ko-KR" sz="1200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780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254961" y="400875"/>
            <a:ext cx="4706624" cy="65999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673" y="450575"/>
            <a:ext cx="3990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이번 주에 해야 할 일들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099" y="400875"/>
            <a:ext cx="2017901" cy="25021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8789" y="1091100"/>
            <a:ext cx="8161047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ko-KR" altLang="en-US" sz="28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&lt;</a:t>
            </a:r>
            <a:r>
              <a:rPr lang="ko-KR" altLang="en-US" sz="2800" dirty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필요자원연구 및 자원확보</a:t>
            </a:r>
            <a:r>
              <a:rPr lang="ko-KR" altLang="ko-KR" sz="2800" dirty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&gt;</a:t>
            </a:r>
            <a:r>
              <a:rPr lang="ko-KR" altLang="en-US" sz="2800" dirty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 회의</a:t>
            </a:r>
            <a:endParaRPr lang="en-US" altLang="ko-KR" sz="2800" dirty="0">
              <a:solidFill>
                <a:srgbClr val="0000FF"/>
              </a:solidFill>
              <a:latin typeface="a가을소풍M"/>
              <a:ea typeface="a가을소풍M"/>
              <a:cs typeface="a가을소풍M"/>
            </a:endParaRPr>
          </a:p>
          <a:p>
            <a:pPr marL="1371600" lvl="2" indent="-457200">
              <a:lnSpc>
                <a:spcPct val="250000"/>
              </a:lnSpc>
              <a:buFont typeface="+mj-lt"/>
              <a:buAutoNum type="arabicPeriod"/>
            </a:pPr>
            <a:r>
              <a:rPr lang="ko-KR" altLang="en-US" sz="2000" dirty="0">
                <a:latin typeface="a가을소풍M"/>
                <a:ea typeface="a가을소풍M"/>
                <a:cs typeface="a가을소풍M"/>
              </a:rPr>
              <a:t> 필요한 자원들 정리</a:t>
            </a:r>
            <a:endParaRPr lang="en-US" altLang="ko-KR" sz="2000" dirty="0">
              <a:latin typeface="a가을소풍M"/>
              <a:ea typeface="a가을소풍M"/>
              <a:cs typeface="a가을소풍M"/>
            </a:endParaRPr>
          </a:p>
          <a:p>
            <a:pPr marL="1371600" lvl="2" indent="-457200">
              <a:lnSpc>
                <a:spcPct val="250000"/>
              </a:lnSpc>
              <a:buFont typeface="+mj-lt"/>
              <a:buAutoNum type="arabicPeriod"/>
            </a:pPr>
            <a:r>
              <a:rPr lang="ko-KR" altLang="en-US" sz="2000" dirty="0">
                <a:latin typeface="a가을소풍M"/>
                <a:ea typeface="a가을소풍M"/>
                <a:cs typeface="a가을소풍M"/>
              </a:rPr>
              <a:t> 파트너십 및 협력기관 모색</a:t>
            </a:r>
            <a:endParaRPr lang="en-US" altLang="ko-KR" sz="2000" dirty="0">
              <a:latin typeface="a가을소풍M"/>
              <a:ea typeface="a가을소풍M"/>
              <a:cs typeface="a가을소풍M"/>
            </a:endParaRPr>
          </a:p>
          <a:p>
            <a:pPr marL="1371600" lvl="2" indent="-457200">
              <a:lnSpc>
                <a:spcPct val="250000"/>
              </a:lnSpc>
              <a:buFont typeface="+mj-lt"/>
              <a:buAutoNum type="arabicPeriod"/>
            </a:pPr>
            <a:r>
              <a:rPr lang="ko-KR" altLang="ko-KR" sz="2000" dirty="0">
                <a:latin typeface="a가을소풍M"/>
                <a:ea typeface="a가을소풍M"/>
                <a:cs typeface="a가을소풍M"/>
              </a:rPr>
              <a:t> </a:t>
            </a:r>
            <a:r>
              <a:rPr lang="ko-KR" altLang="en-US" sz="2000" dirty="0">
                <a:latin typeface="a가을소풍M"/>
                <a:ea typeface="a가을소풍M"/>
                <a:cs typeface="a가을소풍M"/>
              </a:rPr>
              <a:t>크라우드펀딩 </a:t>
            </a:r>
            <a:r>
              <a:rPr lang="ko-KR" altLang="en-US" sz="2000" dirty="0" smtClean="0">
                <a:latin typeface="a가을소풍M"/>
                <a:ea typeface="a가을소풍M"/>
                <a:cs typeface="a가을소풍M"/>
              </a:rPr>
              <a:t>기획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ko-KR" altLang="en-US" sz="2800" dirty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 </a:t>
            </a:r>
            <a:r>
              <a:rPr lang="ko-KR" altLang="en-US" sz="28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팀별 </a:t>
            </a:r>
            <a:r>
              <a:rPr lang="en-US" altLang="ko-KR" sz="28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&lt;</a:t>
            </a:r>
            <a:r>
              <a:rPr lang="ko-KR" altLang="en-US" sz="28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기회기획서</a:t>
            </a:r>
            <a:r>
              <a:rPr lang="en-US" altLang="ko-KR" sz="28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&gt;</a:t>
            </a:r>
            <a:r>
              <a:rPr lang="ko-KR" altLang="en-US" sz="28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 초안 작성</a:t>
            </a:r>
            <a:endParaRPr lang="en-US" altLang="ko-KR" sz="2800" dirty="0" smtClean="0">
              <a:solidFill>
                <a:srgbClr val="0000FF"/>
              </a:solidFill>
              <a:latin typeface="a가을소풍M"/>
              <a:ea typeface="a가을소풍M"/>
              <a:cs typeface="a가을소풍M"/>
            </a:endParaRP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ko-KR" altLang="en-US" sz="28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학교별 </a:t>
            </a:r>
            <a:r>
              <a:rPr lang="ko-KR" altLang="en-US" sz="2800" dirty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제 </a:t>
            </a:r>
            <a:r>
              <a:rPr lang="ko-KR" altLang="ko-KR" sz="2800" dirty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2</a:t>
            </a:r>
            <a:r>
              <a:rPr lang="ko-KR" altLang="en-US" sz="28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차 </a:t>
            </a:r>
            <a:r>
              <a:rPr lang="en-US" altLang="ko-KR" sz="28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&lt;</a:t>
            </a:r>
            <a:r>
              <a:rPr lang="ko-KR" altLang="en-US" sz="28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현황뉴스</a:t>
            </a:r>
            <a:r>
              <a:rPr lang="en-US" altLang="ko-KR" sz="28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&gt;</a:t>
            </a:r>
            <a:r>
              <a:rPr lang="ko-KR" altLang="en-US" sz="28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 제작</a:t>
            </a:r>
            <a:endParaRPr lang="en-US" altLang="ko-KR" sz="2800" dirty="0">
              <a:solidFill>
                <a:srgbClr val="0000FF"/>
              </a:solidFill>
              <a:latin typeface="a가을소풍M"/>
              <a:ea typeface="a가을소풍M"/>
              <a:cs typeface="a가을소풍M"/>
            </a:endParaRPr>
          </a:p>
        </p:txBody>
      </p:sp>
    </p:spTree>
    <p:extLst>
      <p:ext uri="{BB962C8B-B14F-4D97-AF65-F5344CB8AC3E}">
        <p14:creationId xmlns:p14="http://schemas.microsoft.com/office/powerpoint/2010/main" val="386999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254962" y="400875"/>
            <a:ext cx="5039357" cy="65999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673" y="450575"/>
            <a:ext cx="4421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필요자원연구 및 자원확보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099" y="552450"/>
            <a:ext cx="2017901" cy="23506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8790" y="1860759"/>
            <a:ext cx="7177404" cy="3775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 dirty="0" smtClean="0">
                <a:latin typeface="+mn-ea"/>
                <a:cs typeface="a가을소풍M"/>
              </a:rPr>
              <a:t>지난 번 추석연휴와 함께 많은 팀들이</a:t>
            </a:r>
            <a:endParaRPr lang="en-US" altLang="ko-KR" sz="2000" dirty="0" smtClean="0">
              <a:latin typeface="+mn-ea"/>
              <a:cs typeface="a가을소풍M"/>
            </a:endParaRPr>
          </a:p>
          <a:p>
            <a:pPr>
              <a:lnSpc>
                <a:spcPct val="120000"/>
              </a:lnSpc>
            </a:pPr>
            <a:r>
              <a:rPr lang="ko-KR" altLang="en-US" sz="2000" dirty="0" smtClean="0">
                <a:solidFill>
                  <a:srgbClr val="3366FF"/>
                </a:solidFill>
                <a:latin typeface="+mn-ea"/>
                <a:cs typeface="a가을소풍M"/>
              </a:rPr>
              <a:t>&lt;</a:t>
            </a:r>
            <a:r>
              <a:rPr lang="ko-KR" altLang="en-US" sz="2000" dirty="0">
                <a:solidFill>
                  <a:srgbClr val="3366FF"/>
                </a:solidFill>
                <a:latin typeface="+mn-ea"/>
                <a:cs typeface="a가을소풍M"/>
              </a:rPr>
              <a:t>필요자원연구 및 자원확보</a:t>
            </a:r>
            <a:r>
              <a:rPr lang="ko-KR" altLang="ko-KR" sz="2000" dirty="0" smtClean="0">
                <a:solidFill>
                  <a:srgbClr val="3366FF"/>
                </a:solidFill>
                <a:latin typeface="+mn-ea"/>
                <a:cs typeface="a가을소풍M"/>
              </a:rPr>
              <a:t>&gt;</a:t>
            </a:r>
            <a:r>
              <a:rPr lang="ko-KR" altLang="en-US" sz="2000" dirty="0" smtClean="0">
                <a:latin typeface="+mn-ea"/>
                <a:cs typeface="a가을소풍M"/>
              </a:rPr>
              <a:t>에 대한 회의 및 활동</a:t>
            </a:r>
            <a:r>
              <a:rPr lang="en-US" altLang="ko-KR" sz="2000" dirty="0" smtClean="0">
                <a:latin typeface="+mn-ea"/>
                <a:cs typeface="a가을소풍M"/>
              </a:rPr>
              <a:t>,</a:t>
            </a:r>
            <a:r>
              <a:rPr lang="ko-KR" altLang="en-US" sz="2000" dirty="0" smtClean="0">
                <a:latin typeface="+mn-ea"/>
                <a:cs typeface="a가을소풍M"/>
              </a:rPr>
              <a:t> 그리고 이 활동들에 대한 기록을 </a:t>
            </a:r>
            <a:r>
              <a:rPr lang="en-US" altLang="ko-KR" sz="2000" dirty="0" smtClean="0">
                <a:solidFill>
                  <a:srgbClr val="3366FF"/>
                </a:solidFill>
                <a:latin typeface="+mn-ea"/>
                <a:cs typeface="a가을소풍M"/>
              </a:rPr>
              <a:t>&lt;</a:t>
            </a:r>
            <a:r>
              <a:rPr lang="ko-KR" altLang="en-US" sz="2000" dirty="0" smtClean="0">
                <a:solidFill>
                  <a:srgbClr val="3366FF"/>
                </a:solidFill>
                <a:latin typeface="+mn-ea"/>
                <a:cs typeface="a가을소풍M"/>
              </a:rPr>
              <a:t>현황뉴스</a:t>
            </a:r>
            <a:r>
              <a:rPr lang="en-US" altLang="ko-KR" sz="2000" dirty="0" smtClean="0">
                <a:solidFill>
                  <a:srgbClr val="3366FF"/>
                </a:solidFill>
                <a:latin typeface="+mn-ea"/>
                <a:cs typeface="a가을소풍M"/>
              </a:rPr>
              <a:t>&gt;</a:t>
            </a:r>
            <a:r>
              <a:rPr lang="ko-KR" altLang="en-US" sz="2000" dirty="0" smtClean="0">
                <a:latin typeface="+mn-ea"/>
                <a:cs typeface="a가을소풍M"/>
              </a:rPr>
              <a:t>에 포함하지 않아 다시 한 번 자원에 대해 두런두런 회의를 나눈 후에</a:t>
            </a:r>
            <a:r>
              <a:rPr lang="en-US" altLang="ko-KR" sz="2000" dirty="0" smtClean="0">
                <a:latin typeface="+mn-ea"/>
                <a:cs typeface="a가을소풍M"/>
              </a:rPr>
              <a:t>,</a:t>
            </a:r>
            <a:r>
              <a:rPr lang="ko-KR" altLang="en-US" sz="2000" dirty="0" smtClean="0">
                <a:latin typeface="+mn-ea"/>
                <a:cs typeface="a가을소풍M"/>
              </a:rPr>
              <a:t> </a:t>
            </a:r>
            <a:endParaRPr lang="en-US" altLang="ko-KR" sz="2000" dirty="0" smtClean="0">
              <a:latin typeface="+mn-ea"/>
              <a:cs typeface="a가을소풍M"/>
            </a:endParaRPr>
          </a:p>
          <a:p>
            <a:pPr>
              <a:lnSpc>
                <a:spcPct val="120000"/>
              </a:lnSpc>
            </a:pPr>
            <a:endParaRPr lang="en-US" altLang="ko-KR" sz="2000" dirty="0" smtClean="0">
              <a:latin typeface="+mn-ea"/>
              <a:cs typeface="a가을소풍M"/>
            </a:endParaRPr>
          </a:p>
          <a:p>
            <a:pPr marL="514350" indent="-514350">
              <a:lnSpc>
                <a:spcPct val="120000"/>
              </a:lnSpc>
              <a:buAutoNum type="alphaLcParenR"/>
            </a:pPr>
            <a:r>
              <a:rPr lang="ko-KR" altLang="en-US" sz="2000" dirty="0" smtClean="0">
                <a:solidFill>
                  <a:srgbClr val="3366FF"/>
                </a:solidFill>
                <a:latin typeface="+mn-ea"/>
                <a:cs typeface="a가을소풍M"/>
              </a:rPr>
              <a:t>필요한 자원들 정리</a:t>
            </a:r>
            <a:endParaRPr lang="en-US" altLang="ko-KR" sz="2000" dirty="0" smtClean="0">
              <a:solidFill>
                <a:srgbClr val="3366FF"/>
              </a:solidFill>
              <a:latin typeface="+mn-ea"/>
              <a:cs typeface="a가을소풍M"/>
            </a:endParaRPr>
          </a:p>
          <a:p>
            <a:pPr marL="514350" indent="-514350">
              <a:lnSpc>
                <a:spcPct val="120000"/>
              </a:lnSpc>
              <a:buAutoNum type="alphaLcParenR"/>
            </a:pPr>
            <a:r>
              <a:rPr lang="ko-KR" altLang="en-US" sz="2000" dirty="0" smtClean="0">
                <a:solidFill>
                  <a:srgbClr val="3366FF"/>
                </a:solidFill>
                <a:latin typeface="+mn-ea"/>
                <a:cs typeface="a가을소풍M"/>
              </a:rPr>
              <a:t>파트너십 및 협력기관 모색</a:t>
            </a:r>
            <a:endParaRPr lang="en-US" altLang="ko-KR" sz="2000" dirty="0" smtClean="0">
              <a:solidFill>
                <a:srgbClr val="3366FF"/>
              </a:solidFill>
              <a:latin typeface="+mn-ea"/>
              <a:cs typeface="a가을소풍M"/>
            </a:endParaRPr>
          </a:p>
          <a:p>
            <a:pPr marL="514350" indent="-514350">
              <a:lnSpc>
                <a:spcPct val="120000"/>
              </a:lnSpc>
              <a:buAutoNum type="alphaLcParenR"/>
            </a:pPr>
            <a:r>
              <a:rPr lang="ko-KR" altLang="en-US" sz="2000" dirty="0" smtClean="0">
                <a:solidFill>
                  <a:srgbClr val="3366FF"/>
                </a:solidFill>
                <a:latin typeface="+mn-ea"/>
                <a:cs typeface="a가을소풍M"/>
              </a:rPr>
              <a:t>크라우드펀딩 기획</a:t>
            </a:r>
            <a:endParaRPr lang="en-US" altLang="ko-KR" sz="2000" dirty="0" smtClean="0">
              <a:solidFill>
                <a:srgbClr val="3366FF"/>
              </a:solidFill>
              <a:latin typeface="+mn-ea"/>
              <a:cs typeface="a가을소풍M"/>
            </a:endParaRPr>
          </a:p>
          <a:p>
            <a:pPr>
              <a:lnSpc>
                <a:spcPct val="120000"/>
              </a:lnSpc>
            </a:pPr>
            <a:endParaRPr lang="en-US" altLang="ko-KR" sz="2000" dirty="0">
              <a:latin typeface="+mn-ea"/>
              <a:cs typeface="a가을소풍M"/>
            </a:endParaRPr>
          </a:p>
          <a:p>
            <a:pPr>
              <a:lnSpc>
                <a:spcPct val="120000"/>
              </a:lnSpc>
            </a:pPr>
            <a:r>
              <a:rPr lang="ko-KR" altLang="en-US" sz="2000" dirty="0" smtClean="0">
                <a:latin typeface="+mn-ea"/>
                <a:cs typeface="a가을소풍M"/>
              </a:rPr>
              <a:t>에 대한 결과를 회의록에 정리해주세요</a:t>
            </a:r>
            <a:r>
              <a:rPr lang="en-US" altLang="ko-KR" sz="2000" dirty="0" smtClean="0">
                <a:latin typeface="+mn-ea"/>
                <a:cs typeface="a가을소풍M"/>
              </a:rPr>
              <a:t>.</a:t>
            </a:r>
            <a:endParaRPr lang="en-US" altLang="ko-KR" sz="2000" dirty="0">
              <a:latin typeface="+mn-ea"/>
              <a:cs typeface="a가을소풍M"/>
            </a:endParaRPr>
          </a:p>
        </p:txBody>
      </p:sp>
    </p:spTree>
    <p:extLst>
      <p:ext uri="{BB962C8B-B14F-4D97-AF65-F5344CB8AC3E}">
        <p14:creationId xmlns:p14="http://schemas.microsoft.com/office/powerpoint/2010/main" val="294611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-254961" y="400875"/>
            <a:ext cx="2546367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673" y="450575"/>
            <a:ext cx="1928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자원이란</a:t>
            </a:r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?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04206"/>
            <a:ext cx="7620000" cy="298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420209" y="5317248"/>
            <a:ext cx="4303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1훈새마을운동 Regular"/>
                <a:ea typeface="1훈새마을운동 Regular"/>
                <a:cs typeface="1훈새마을운동 Regular"/>
              </a:rPr>
              <a:t>No Pain, No Gain (Resources)</a:t>
            </a:r>
            <a:endParaRPr lang="en-US" sz="2800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272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67800" y="762000"/>
            <a:ext cx="76200" cy="1905000"/>
          </a:xfrm>
          <a:prstGeom prst="rect">
            <a:avLst/>
          </a:prstGeom>
          <a:solidFill>
            <a:srgbClr val="008ED6"/>
          </a:solidFill>
          <a:ln w="47625">
            <a:solidFill>
              <a:srgbClr val="008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1219200" y="1143000"/>
            <a:ext cx="2057400" cy="3733800"/>
          </a:xfrm>
          <a:prstGeom prst="roundRect">
            <a:avLst>
              <a:gd name="adj" fmla="val 18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anchor="ctr"/>
          <a:lstStyle/>
          <a:p>
            <a:pPr marL="457200" indent="-457200" algn="ctr" latinLnBrk="0"/>
            <a:r>
              <a:rPr lang="en-US" sz="22000" b="1" dirty="0" smtClean="0">
                <a:solidFill>
                  <a:srgbClr val="008ED6"/>
                </a:solidFill>
                <a:latin typeface="Arial Rounded MT Bold" pitchFamily="34" charset="0"/>
              </a:rPr>
              <a:t>1</a:t>
            </a:r>
            <a:endParaRPr lang="en-US" sz="22000" b="1" dirty="0" smtClean="0">
              <a:solidFill>
                <a:srgbClr val="008ED6"/>
              </a:solidFill>
              <a:latin typeface="Berlin Sans FB Demi" pitchFamily="34" charset="0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2781300" y="1981200"/>
            <a:ext cx="5391100" cy="2362200"/>
          </a:xfrm>
          <a:prstGeom prst="roundRect">
            <a:avLst>
              <a:gd name="adj" fmla="val 18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anchor="t"/>
          <a:lstStyle/>
          <a:p>
            <a:pPr latinLnBrk="0"/>
            <a:r>
              <a:rPr lang="ko-KR" altLang="en-US" sz="3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포착한 기회를 실현하기 위해서는 어떤 자원이 필요할까</a:t>
            </a:r>
            <a:r>
              <a:rPr lang="en-US" sz="3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?</a:t>
            </a:r>
          </a:p>
          <a:p>
            <a:pPr marL="457200" indent="-457200" latinLnBrk="0"/>
            <a:endParaRPr lang="en-US" sz="3200" b="1" dirty="0" smtClean="0">
              <a:solidFill>
                <a:srgbClr val="008ED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3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067800" y="762000"/>
            <a:ext cx="76200" cy="1905000"/>
          </a:xfrm>
          <a:prstGeom prst="rect">
            <a:avLst/>
          </a:prstGeom>
          <a:solidFill>
            <a:srgbClr val="008ED6"/>
          </a:solidFill>
          <a:ln w="47625">
            <a:solidFill>
              <a:srgbClr val="008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1219200" y="1143000"/>
            <a:ext cx="2057400" cy="3733800"/>
          </a:xfrm>
          <a:prstGeom prst="roundRect">
            <a:avLst>
              <a:gd name="adj" fmla="val 18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anchor="ctr"/>
          <a:lstStyle/>
          <a:p>
            <a:pPr marL="457200" indent="-457200" algn="ctr" latinLnBrk="0"/>
            <a:r>
              <a:rPr lang="en-US" altLang="ko-KR" sz="22000" b="1" dirty="0" smtClean="0">
                <a:solidFill>
                  <a:srgbClr val="008ED6"/>
                </a:solidFill>
                <a:latin typeface="Arial Rounded MT Bold" pitchFamily="34" charset="0"/>
              </a:rPr>
              <a:t>2</a:t>
            </a:r>
            <a:endParaRPr lang="en-US" sz="22000" b="1" dirty="0" smtClean="0">
              <a:solidFill>
                <a:srgbClr val="008ED6"/>
              </a:solidFill>
              <a:latin typeface="Berlin Sans FB Demi" pitchFamily="34" charset="0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3009900" y="1981200"/>
            <a:ext cx="5600700" cy="2362200"/>
          </a:xfrm>
          <a:prstGeom prst="roundRect">
            <a:avLst>
              <a:gd name="adj" fmla="val 18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anchor="t"/>
          <a:lstStyle/>
          <a:p>
            <a:pPr latinLnBrk="0"/>
            <a:r>
              <a:rPr lang="ko-KR" altLang="en-US" sz="3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필요자원들을 얻기위해 무엇을 해야 하는가</a:t>
            </a:r>
            <a:r>
              <a:rPr lang="en-US" altLang="ko-KR" sz="3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?</a:t>
            </a:r>
            <a:endParaRPr lang="en-US" sz="3200" b="1" dirty="0" smtClean="0">
              <a:solidFill>
                <a:srgbClr val="008ED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86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1143000" y="29633"/>
            <a:ext cx="4419600" cy="1562100"/>
          </a:xfrm>
          <a:prstGeom prst="roundRect">
            <a:avLst>
              <a:gd name="adj" fmla="val 18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anchor="t"/>
          <a:lstStyle/>
          <a:p>
            <a:pPr marL="457200" indent="-457200" latinLnBrk="0"/>
            <a:r>
              <a:rPr lang="en-US" sz="3200" b="1" dirty="0" smtClean="0">
                <a:solidFill>
                  <a:prstClr val="white"/>
                </a:solidFill>
                <a:latin typeface="Arial Rounded MT Bold" pitchFamily="34" charset="0"/>
              </a:rPr>
              <a:t>Physical Resources</a:t>
            </a:r>
          </a:p>
          <a:p>
            <a:pPr marL="457200" indent="-457200" latinLnBrk="0"/>
            <a:r>
              <a:rPr lang="ko-KR" altLang="en-US" sz="3200" b="1" dirty="0" smtClean="0">
                <a:solidFill>
                  <a:prstClr val="white"/>
                </a:solidFill>
                <a:latin typeface="Arial Rounded MT Bold" pitchFamily="34" charset="0"/>
              </a:rPr>
              <a:t>물리적 자원</a:t>
            </a:r>
            <a:endParaRPr lang="en-US" sz="1200" b="1" dirty="0" smtClean="0">
              <a:solidFill>
                <a:srgbClr val="FF0066"/>
              </a:solidFill>
              <a:latin typeface="Berlin Sans FB Demi" pitchFamily="34" charset="0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0" y="29633"/>
            <a:ext cx="1143000" cy="1562100"/>
          </a:xfrm>
          <a:prstGeom prst="roundRect">
            <a:avLst>
              <a:gd name="adj" fmla="val 18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anchor="ctr"/>
          <a:lstStyle/>
          <a:p>
            <a:pPr marL="457200" indent="-457200" latinLnBrk="0"/>
            <a:r>
              <a:rPr lang="en-US" sz="15000" b="1" dirty="0" smtClean="0">
                <a:solidFill>
                  <a:prstClr val="white"/>
                </a:solidFill>
                <a:latin typeface="Arial Rounded MT Bold" pitchFamily="34" charset="0"/>
              </a:rPr>
              <a:t>1</a:t>
            </a:r>
            <a:endParaRPr lang="en-US" sz="15000" b="1" dirty="0" smtClean="0">
              <a:solidFill>
                <a:srgbClr val="FF0066"/>
              </a:solidFill>
              <a:latin typeface="Berlin Sans FB Demi" pitchFamily="34" charset="0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1536" y="2483718"/>
            <a:ext cx="3000062" cy="2736000"/>
          </a:xfrm>
          <a:prstGeom prst="ellipse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673440" y="2476500"/>
            <a:ext cx="2340000" cy="2736000"/>
          </a:xfrm>
          <a:prstGeom prst="ellipse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5"/>
          <a:srcRect l="10533" r="12933" b="15636"/>
          <a:stretch/>
        </p:blipFill>
        <p:spPr>
          <a:xfrm>
            <a:off x="6525281" y="2476500"/>
            <a:ext cx="2263117" cy="2736000"/>
          </a:xfrm>
          <a:prstGeom prst="ellipse">
            <a:avLst/>
          </a:prstGeom>
        </p:spPr>
      </p:pic>
      <p:pic>
        <p:nvPicPr>
          <p:cNvPr id="10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63" y="3238088"/>
            <a:ext cx="1251075" cy="40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98316" y="53840"/>
            <a:ext cx="1857752" cy="422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2" descr="동그라미재단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615" y="53840"/>
            <a:ext cx="1284760" cy="4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83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1072152" y="28745"/>
            <a:ext cx="5334000" cy="1562100"/>
          </a:xfrm>
          <a:prstGeom prst="roundRect">
            <a:avLst>
              <a:gd name="adj" fmla="val 18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anchor="t"/>
          <a:lstStyle/>
          <a:p>
            <a:pPr marL="457200" indent="-457200" latinLnBrk="0"/>
            <a:r>
              <a:rPr lang="en-US" sz="3200" b="1" dirty="0" smtClean="0">
                <a:solidFill>
                  <a:prstClr val="white"/>
                </a:solidFill>
                <a:latin typeface="Arial Rounded MT Bold" pitchFamily="34" charset="0"/>
              </a:rPr>
              <a:t>Intellectual Resources</a:t>
            </a:r>
          </a:p>
          <a:p>
            <a:pPr marL="457200" indent="-457200" latinLnBrk="0"/>
            <a:r>
              <a:rPr lang="ko-KR" altLang="en-US" sz="3200" b="1" dirty="0" smtClean="0">
                <a:solidFill>
                  <a:prstClr val="white"/>
                </a:solidFill>
                <a:latin typeface="Arial Rounded MT Bold" pitchFamily="34" charset="0"/>
              </a:rPr>
              <a:t>지적 자원 </a:t>
            </a:r>
            <a:r>
              <a:rPr lang="en-US" altLang="ko-KR" sz="3200" b="1" dirty="0" smtClean="0">
                <a:solidFill>
                  <a:prstClr val="white"/>
                </a:solidFill>
                <a:latin typeface="Arial Rounded MT Bold" pitchFamily="34" charset="0"/>
              </a:rPr>
              <a:t>(</a:t>
            </a:r>
            <a:r>
              <a:rPr lang="ko-KR" altLang="en-US" sz="3200" b="1" dirty="0" smtClean="0">
                <a:solidFill>
                  <a:prstClr val="white"/>
                </a:solidFill>
                <a:latin typeface="Arial Rounded MT Bold" pitchFamily="34" charset="0"/>
              </a:rPr>
              <a:t>지식</a:t>
            </a:r>
            <a:r>
              <a:rPr lang="en-US" altLang="ko-KR" sz="3200" b="1" dirty="0" smtClean="0">
                <a:solidFill>
                  <a:prstClr val="white"/>
                </a:solidFill>
                <a:latin typeface="Arial Rounded MT Bold" pitchFamily="34" charset="0"/>
              </a:rPr>
              <a:t>)</a:t>
            </a:r>
            <a:r>
              <a:rPr lang="en-US" sz="3200" b="1" dirty="0" smtClean="0">
                <a:solidFill>
                  <a:prstClr val="white"/>
                </a:solidFill>
                <a:latin typeface="Arial Rounded MT Bold" pitchFamily="34" charset="0"/>
              </a:rPr>
              <a:t> </a:t>
            </a:r>
          </a:p>
          <a:p>
            <a:pPr marL="457200" indent="-457200" latinLnBrk="0"/>
            <a:endParaRPr lang="en-US" sz="1200" b="1" dirty="0" smtClean="0">
              <a:solidFill>
                <a:srgbClr val="FF0066"/>
              </a:solidFill>
              <a:latin typeface="Berlin Sans FB Demi" pitchFamily="34" charset="0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-147048" y="28745"/>
            <a:ext cx="1143000" cy="1562100"/>
          </a:xfrm>
          <a:prstGeom prst="roundRect">
            <a:avLst>
              <a:gd name="adj" fmla="val 18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anchor="ctr"/>
          <a:lstStyle/>
          <a:p>
            <a:pPr marL="457200" indent="-457200" latinLnBrk="0"/>
            <a:r>
              <a:rPr lang="en-US" sz="15000" b="1" dirty="0" smtClean="0">
                <a:solidFill>
                  <a:prstClr val="white"/>
                </a:solidFill>
                <a:latin typeface="Arial Rounded MT Bold" pitchFamily="34" charset="0"/>
              </a:rPr>
              <a:t>2</a:t>
            </a:r>
            <a:endParaRPr lang="en-US" sz="15000" b="1" dirty="0" smtClean="0">
              <a:solidFill>
                <a:srgbClr val="FF0066"/>
              </a:solidFill>
              <a:latin typeface="Berlin Sans FB Demi" pitchFamily="34" charset="0"/>
            </a:endParaRPr>
          </a:p>
        </p:txBody>
      </p:sp>
      <p:pic>
        <p:nvPicPr>
          <p:cNvPr id="7" name="Picture 4" descr="http://www.popandroll.com/coke-art/Coca-Cola_Secret_Formula2.jpg"/>
          <p:cNvPicPr>
            <a:picLocks noChangeAspect="1" noChangeArrowheads="1"/>
          </p:cNvPicPr>
          <p:nvPr/>
        </p:nvPicPr>
        <p:blipFill rotWithShape="1">
          <a:blip r:embed="rId3" cstate="print"/>
          <a:srcRect l="32926" r="33778" b="38007"/>
          <a:stretch/>
        </p:blipFill>
        <p:spPr bwMode="auto">
          <a:xfrm>
            <a:off x="5390153" y="2583943"/>
            <a:ext cx="2873314" cy="3020247"/>
          </a:xfrm>
          <a:prstGeom prst="ellipse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272" r="6971"/>
          <a:stretch/>
        </p:blipFill>
        <p:spPr>
          <a:xfrm>
            <a:off x="555685" y="2571081"/>
            <a:ext cx="3759200" cy="3033109"/>
          </a:xfrm>
          <a:prstGeom prst="ellipse">
            <a:avLst/>
          </a:prstGeom>
        </p:spPr>
      </p:pic>
      <p:pic>
        <p:nvPicPr>
          <p:cNvPr id="12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98316" y="53840"/>
            <a:ext cx="1857752" cy="422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2" descr="동그라미재단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615" y="53840"/>
            <a:ext cx="1284760" cy="4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0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7643</TotalTime>
  <Words>1259</Words>
  <Application>Microsoft Office PowerPoint</Application>
  <PresentationFormat>화면 슬라이드 쇼(4:3)</PresentationFormat>
  <Paragraphs>209</Paragraphs>
  <Slides>27</Slides>
  <Notes>8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28" baseType="lpstr">
      <vt:lpstr>Office Theme</vt:lpstr>
      <vt:lpstr>2014 The 두런두런 (Do + Learn) 동아리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The 두런두런호에 승선을 환영합니다!</dc:title>
  <dc:creator>Alex Lim</dc:creator>
  <cp:lastModifiedBy>user</cp:lastModifiedBy>
  <cp:revision>57</cp:revision>
  <dcterms:created xsi:type="dcterms:W3CDTF">2014-08-10T16:17:07Z</dcterms:created>
  <dcterms:modified xsi:type="dcterms:W3CDTF">2015-01-22T08:32:36Z</dcterms:modified>
</cp:coreProperties>
</file>