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7461744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54616" y="1916832"/>
            <a:ext cx="8501124" cy="1032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5800" dirty="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rPr>
              <a:t>PHP </a:t>
            </a:r>
            <a:r>
              <a:rPr sz="5800" dirty="0" err="1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rPr>
              <a:t>입문</a:t>
            </a:r>
            <a:endParaRPr sz="5800" dirty="0">
              <a:solidFill>
                <a:srgbClr val="FFFFFF"/>
              </a:solidFill>
              <a:latin typeface="산돌고딕 M"/>
              <a:ea typeface="산돌고딕 M"/>
              <a:cs typeface="산돌고딕 M"/>
              <a:sym typeface="산돌고딕 M"/>
            </a:endParaRPr>
          </a:p>
        </p:txBody>
      </p:sp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66"/>
          <p:cNvSpPr/>
          <p:nvPr/>
        </p:nvSpPr>
        <p:spPr>
          <a:xfrm>
            <a:off x="4202481" y="1524316"/>
            <a:ext cx="8104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  <a:lvl2pPr indent="457200">
              <a:defRPr>
                <a:latin typeface="Perpetua"/>
                <a:ea typeface="Perpetua"/>
                <a:cs typeface="Perpetua"/>
                <a:sym typeface="Perpetua"/>
              </a:defRPr>
            </a:lvl2pPr>
            <a:lvl3pPr indent="914400">
              <a:defRPr>
                <a:latin typeface="Perpetua"/>
                <a:ea typeface="Perpetua"/>
                <a:cs typeface="Perpetua"/>
                <a:sym typeface="Perpetua"/>
              </a:defRPr>
            </a:lvl3pPr>
            <a:lvl4pPr indent="1371600">
              <a:defRPr>
                <a:latin typeface="Perpetua"/>
                <a:ea typeface="Perpetua"/>
                <a:cs typeface="Perpetua"/>
                <a:sym typeface="Perpetua"/>
              </a:defRPr>
            </a:lvl4pPr>
            <a:lvl5pPr indent="1828800">
              <a:defRPr>
                <a:latin typeface="Perpetua"/>
                <a:ea typeface="Perpetua"/>
                <a:cs typeface="Perpetua"/>
                <a:sym typeface="Perpetua"/>
              </a:defRPr>
            </a:lvl5pPr>
            <a:lvl6pPr indent="2286000">
              <a:defRPr>
                <a:latin typeface="Perpetua"/>
                <a:ea typeface="Perpetua"/>
                <a:cs typeface="Perpetua"/>
                <a:sym typeface="Perpetua"/>
              </a:defRPr>
            </a:lvl6pPr>
            <a:lvl7pPr indent="2743200">
              <a:defRPr>
                <a:latin typeface="Perpetua"/>
                <a:ea typeface="Perpetua"/>
                <a:cs typeface="Perpetua"/>
                <a:sym typeface="Perpetua"/>
              </a:defRPr>
            </a:lvl7pPr>
            <a:lvl8pPr indent="3200400">
              <a:defRPr>
                <a:latin typeface="Perpetua"/>
                <a:ea typeface="Perpetua"/>
                <a:cs typeface="Perpetua"/>
                <a:sym typeface="Perpetua"/>
              </a:defRPr>
            </a:lvl8pPr>
            <a:lvl9pPr indent="3657600">
              <a:defRPr>
                <a:latin typeface="Perpetua"/>
                <a:ea typeface="Perpetua"/>
                <a:cs typeface="Perpetua"/>
                <a:sym typeface="Perpetua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ko-KR" altLang="en-US" sz="2800" dirty="0" smtClean="0">
                <a:solidFill>
                  <a:srgbClr val="FFFFFF"/>
                </a:solidFill>
              </a:rPr>
              <a:t>에어</a:t>
            </a: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변수 생성</a:t>
            </a:r>
          </a:p>
        </p:txBody>
      </p:sp>
      <p:pic>
        <p:nvPicPr>
          <p:cNvPr id="112" name="image8.gif" descr="Untitled-16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4744" y="3071809"/>
            <a:ext cx="1733551" cy="6762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13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변수 출력</a:t>
            </a:r>
          </a:p>
        </p:txBody>
      </p:sp>
      <p:pic>
        <p:nvPicPr>
          <p:cNvPr id="116" name="image9.gif" descr="Untitled-18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9037" y="2943225"/>
            <a:ext cx="1685926" cy="971550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17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20" name="Shape 120"/>
          <p:cNvSpPr/>
          <p:nvPr/>
        </p:nvSpPr>
        <p:spPr>
          <a:xfrm>
            <a:off x="928661" y="1785926"/>
            <a:ext cx="7286678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$a에 “Hello, “를, $b에 “World!” 를 넣어서 “Hello, World!” 를 출력</a:t>
            </a:r>
          </a:p>
          <a:p>
            <a:pPr lvl="0"/>
            <a:r>
              <a:t>   하시오.</a:t>
            </a:r>
          </a:p>
        </p:txBody>
      </p:sp>
      <p:pic>
        <p:nvPicPr>
          <p:cNvPr id="121" name="image10.gif" descr="Untitled-20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9057" y="3286123"/>
            <a:ext cx="1304926" cy="10001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22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문자열 합치기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문자열끼리는 . 으로 서로 합칠 수 있다. (ex “Hello, “.”World!”)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문자열 변수끼리 . 으로 합칠 수 있다. (ex $a.$b)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문자열 변수와 문자열끼리 . 으로 합칠 수 있다. (ex “Hello, “.$b)</a:t>
            </a:r>
          </a:p>
        </p:txBody>
      </p:sp>
      <p:pic>
        <p:nvPicPr>
          <p:cNvPr id="12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29" name="Shape 129"/>
          <p:cNvSpPr/>
          <p:nvPr/>
        </p:nvSpPr>
        <p:spPr>
          <a:xfrm>
            <a:off x="928661" y="1785926"/>
            <a:ext cx="7286678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$a에 “Hello, “를, $b에 “World!” 를 넣어서 “Hello, World!” 를 출력</a:t>
            </a:r>
          </a:p>
          <a:p>
            <a:pPr lvl="0"/>
            <a:r>
              <a:t>   하시오. (단, 문자열 합치기를 이용한다)</a:t>
            </a:r>
          </a:p>
        </p:txBody>
      </p:sp>
      <p:pic>
        <p:nvPicPr>
          <p:cNvPr id="130" name="image11.gif" descr="Untitled-2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9062" y="3429000"/>
            <a:ext cx="1285876" cy="857250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31" name="image12.gif" descr="Untitled-24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0628" y="3286123"/>
            <a:ext cx="1304926" cy="9906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32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  <p:bldP spid="131" grpId="2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줄 바꾸기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endParaRPr/>
          </a:p>
          <a:p>
            <a:pPr marL="189913" lvl="0" indent="-189913">
              <a:defRPr sz="1800"/>
            </a:pPr>
            <a:r>
              <a:t>echo, print 안에서 HTML 태그를 사용할 수 있다.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따라서 줄 바꾸기를 할 때는, HTML 태그인 &lt;br&gt;을 사용한다.</a:t>
            </a:r>
          </a:p>
          <a:p>
            <a:pPr lvl="0">
              <a:buSzTx/>
              <a:buNone/>
              <a:defRPr sz="1800"/>
            </a:pPr>
            <a:r>
              <a:t>    (ex echo “A&lt;br&gt;B”)</a:t>
            </a:r>
          </a:p>
        </p:txBody>
      </p:sp>
      <p:pic>
        <p:nvPicPr>
          <p:cNvPr id="136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39" name="Shape 139"/>
          <p:cNvSpPr/>
          <p:nvPr/>
        </p:nvSpPr>
        <p:spPr>
          <a:xfrm>
            <a:off x="928661" y="1785926"/>
            <a:ext cx="7286678" cy="682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$a에 “&lt;br&gt;”을 넣어서, “Hello</a:t>
            </a:r>
          </a:p>
          <a:p>
            <a:pPr lvl="0"/>
            <a:r>
              <a:t>                                   World” 를 출력하시오.</a:t>
            </a:r>
          </a:p>
        </p:txBody>
      </p:sp>
      <p:pic>
        <p:nvPicPr>
          <p:cNvPr id="140" name="image13.gif" descr="Untitled-27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68" y="3571876"/>
            <a:ext cx="1885951" cy="7048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41" name="image14.gif" descr="Untitled-30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43305" y="3571876"/>
            <a:ext cx="1771651" cy="7143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42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animBg="1" advAuto="0"/>
      <p:bldP spid="140" grpId="2" animBg="1" advAuto="0"/>
      <p:bldP spid="141" grpId="3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“”와 ‘’의 차이점</a:t>
            </a:r>
          </a:p>
        </p:txBody>
      </p:sp>
      <p:pic>
        <p:nvPicPr>
          <p:cNvPr id="145" name="image14.gif" descr="Untitled-30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5983" y="3071809"/>
            <a:ext cx="1771651" cy="7143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46" name="image15.gif" descr="Untitled-32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57751" y="3071809"/>
            <a:ext cx="1762126" cy="7143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47" name="Shape 147"/>
          <p:cNvSpPr/>
          <p:nvPr/>
        </p:nvSpPr>
        <p:spPr>
          <a:xfrm>
            <a:off x="2786049" y="4071942"/>
            <a:ext cx="687647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1600"/>
              <a:t>Hello</a:t>
            </a:r>
          </a:p>
          <a:p>
            <a:pPr lvl="0"/>
            <a:r>
              <a:rPr sz="1600"/>
              <a:t>World!</a:t>
            </a:r>
          </a:p>
        </p:txBody>
      </p:sp>
      <p:sp>
        <p:nvSpPr>
          <p:cNvPr id="148" name="Shape 148"/>
          <p:cNvSpPr/>
          <p:nvPr/>
        </p:nvSpPr>
        <p:spPr>
          <a:xfrm>
            <a:off x="4995100" y="4071942"/>
            <a:ext cx="145599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Hello{$a}World</a:t>
            </a:r>
          </a:p>
        </p:txBody>
      </p:sp>
      <p:sp>
        <p:nvSpPr>
          <p:cNvPr id="149" name="Shape 149"/>
          <p:cNvSpPr/>
          <p:nvPr/>
        </p:nvSpPr>
        <p:spPr>
          <a:xfrm>
            <a:off x="714348" y="3120094"/>
            <a:ext cx="7151000" cy="54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800"/>
              <a:t>“ “ 는 변수를 사용할 수 있고, ‘ ‘ 는 사용할 수 없다.</a:t>
            </a:r>
          </a:p>
        </p:txBody>
      </p:sp>
      <p:pic>
        <p:nvPicPr>
          <p:cNvPr id="150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xit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xit" presetSubtype="4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5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animBg="1" advAuto="0"/>
      <p:bldP spid="145" grpId="5" animBg="1" advAuto="0"/>
      <p:bldP spid="146" grpId="2" animBg="1" advAuto="0"/>
      <p:bldP spid="146" grpId="6" animBg="1" advAuto="0"/>
      <p:bldP spid="147" grpId="4" animBg="1" advAuto="0"/>
      <p:bldP spid="147" grpId="7" animBg="1" advAuto="0"/>
      <p:bldP spid="148" grpId="3" animBg="1" advAuto="0"/>
      <p:bldP spid="148" grpId="8" animBg="1" advAuto="0"/>
      <p:bldP spid="149" grpId="9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연산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$a+$b : $a와 $b를 더한 값을 리턴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$a-$b : $a에서 $b를 뺀 값을 리턴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$a*$b : $a와 $b를 곱한 값을 리턴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$a/$b : $a에서 $b를 나눈 값을 리턴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$a%$b : $a에서 $b를 나눈 후, 그 나머지를 리턴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$a.$b : $a와 $b를 이은 결과를 리턴</a:t>
            </a:r>
          </a:p>
        </p:txBody>
      </p:sp>
      <p:sp>
        <p:nvSpPr>
          <p:cNvPr id="154" name="Shape 154"/>
          <p:cNvSpPr/>
          <p:nvPr/>
        </p:nvSpPr>
        <p:spPr>
          <a:xfrm>
            <a:off x="7072330" y="5786454"/>
            <a:ext cx="1126001" cy="463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 b="1"/>
              <a:t>≒ C언어</a:t>
            </a:r>
          </a:p>
        </p:txBody>
      </p:sp>
      <p:pic>
        <p:nvPicPr>
          <p:cNvPr id="155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animBg="1" advAuto="0"/>
      <p:bldP spid="154" grpId="2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58" name="Shape 158"/>
          <p:cNvSpPr/>
          <p:nvPr/>
        </p:nvSpPr>
        <p:spPr>
          <a:xfrm>
            <a:off x="928661" y="1785926"/>
            <a:ext cx="7286678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$a에 1을, $b에 3을 넣어서 다음과 같은 결과물을 출력하시오.</a:t>
            </a:r>
          </a:p>
        </p:txBody>
      </p:sp>
      <p:grpSp>
        <p:nvGrpSpPr>
          <p:cNvPr id="161" name="Group 161"/>
          <p:cNvGrpSpPr/>
          <p:nvPr/>
        </p:nvGrpSpPr>
        <p:grpSpPr>
          <a:xfrm>
            <a:off x="1285852" y="2285992"/>
            <a:ext cx="877085" cy="1500199"/>
            <a:chOff x="0" y="0"/>
            <a:chExt cx="877084" cy="1500198"/>
          </a:xfrm>
        </p:grpSpPr>
        <p:pic>
          <p:nvPicPr>
            <p:cNvPr id="159" name="image16.gif" descr="Untitled-36.gi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2876" y="395298"/>
              <a:ext cx="733426" cy="110490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190500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60" name="Shape 160"/>
            <p:cNvSpPr/>
            <p:nvPr/>
          </p:nvSpPr>
          <p:spPr>
            <a:xfrm>
              <a:off x="0" y="0"/>
              <a:ext cx="877085" cy="28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sz="1200" b="1"/>
                <a:t>&lt;출력 결과&gt;</a:t>
              </a:r>
            </a:p>
          </p:txBody>
        </p:sp>
      </p:grpSp>
      <p:pic>
        <p:nvPicPr>
          <p:cNvPr id="162" name="image17.gif" descr="Untitled-38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14744" y="3357562"/>
            <a:ext cx="2838451" cy="15621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63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454524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연산자의 우선순위</a:t>
            </a:r>
          </a:p>
        </p:txBody>
      </p:sp>
      <p:sp>
        <p:nvSpPr>
          <p:cNvPr id="166" name="Shape 166"/>
          <p:cNvSpPr/>
          <p:nvPr/>
        </p:nvSpPr>
        <p:spPr>
          <a:xfrm>
            <a:off x="1071538" y="3357562"/>
            <a:ext cx="6445545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b="1"/>
              <a:t>괄호     &gt;     곱하기,나누기,나머지     &gt;     문자열(.)     &gt;     더하기,빼기</a:t>
            </a:r>
          </a:p>
        </p:txBody>
      </p:sp>
      <p:pic>
        <p:nvPicPr>
          <p:cNvPr id="1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문자열과의 연산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PHP 에는 연산을 할 때, 각각의 자료형으로 자동변환하기 때문에,</a:t>
            </a:r>
          </a:p>
          <a:p>
            <a:pPr lvl="0">
              <a:buSzTx/>
              <a:buNone/>
              <a:defRPr sz="1800"/>
            </a:pPr>
            <a:r>
              <a:t>   자료형의 구분이 거의 필요가 없다.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따라서 문자열의 수학적 연산을 할 때는, 해당 문자열의 수학적 값이</a:t>
            </a:r>
          </a:p>
          <a:p>
            <a:pPr lvl="0">
              <a:buSzTx/>
              <a:buNone/>
              <a:defRPr sz="1800"/>
            </a:pPr>
            <a:r>
              <a:t>   필요하다.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문자열의 수학적 값은 0이지만, 문자열 맨 앞에 숫자가 있을 경우,</a:t>
            </a:r>
          </a:p>
          <a:p>
            <a:pPr lvl="0">
              <a:buSzTx/>
              <a:buNone/>
              <a:defRPr sz="1800"/>
            </a:pPr>
            <a:r>
              <a:t>   숫자가 끝날 때까지의 값이 문자열의 수학적 값이 된다.</a:t>
            </a:r>
          </a:p>
        </p:txBody>
      </p:sp>
      <p:pic>
        <p:nvPicPr>
          <p:cNvPr id="171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build="p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3169344" y="2394417"/>
            <a:ext cx="2831416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r"/>
            <a:r>
              <a:rPr sz="2400" b="1"/>
              <a:t>“asdf” + 3 = 3</a:t>
            </a:r>
          </a:p>
          <a:p>
            <a:pPr lvl="0" algn="r"/>
            <a:endParaRPr sz="2400" b="1"/>
          </a:p>
          <a:p>
            <a:pPr lvl="0" algn="r"/>
            <a:r>
              <a:rPr sz="2400" b="1"/>
              <a:t>“12a” + 2 = 14</a:t>
            </a:r>
          </a:p>
          <a:p>
            <a:pPr lvl="0" algn="r"/>
            <a:endParaRPr sz="2400" b="1"/>
          </a:p>
          <a:p>
            <a:pPr lvl="0" algn="r"/>
            <a:r>
              <a:rPr sz="2400" b="1"/>
              <a:t>“17.3.1” + 2.7 = 20</a:t>
            </a:r>
          </a:p>
          <a:p>
            <a:pPr lvl="0" algn="r"/>
            <a:endParaRPr sz="2400" b="1"/>
          </a:p>
          <a:p>
            <a:pPr lvl="0" algn="r"/>
            <a:r>
              <a:rPr sz="2400" b="1"/>
              <a:t>“asdf” + “asdf” = 0</a:t>
            </a:r>
          </a:p>
        </p:txBody>
      </p:sp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문자열과의 연산</a:t>
            </a:r>
          </a:p>
        </p:txBody>
      </p:sp>
      <p:pic>
        <p:nvPicPr>
          <p:cNvPr id="175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sp>
        <p:nvSpPr>
          <p:cNvPr id="178" name="Shape 178"/>
          <p:cNvSpPr/>
          <p:nvPr/>
        </p:nvSpPr>
        <p:spPr>
          <a:xfrm>
            <a:off x="928662" y="1785926"/>
            <a:ext cx="7572427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다음 출력 결과를 출력하는 php코드를 작성하시오. (단, 실제로 계산)</a:t>
            </a:r>
          </a:p>
        </p:txBody>
      </p:sp>
      <p:grpSp>
        <p:nvGrpSpPr>
          <p:cNvPr id="181" name="Group 181"/>
          <p:cNvGrpSpPr/>
          <p:nvPr/>
        </p:nvGrpSpPr>
        <p:grpSpPr>
          <a:xfrm>
            <a:off x="1214413" y="2357429"/>
            <a:ext cx="1304926" cy="1143009"/>
            <a:chOff x="0" y="0"/>
            <a:chExt cx="1304925" cy="1143008"/>
          </a:xfrm>
        </p:grpSpPr>
        <p:pic>
          <p:nvPicPr>
            <p:cNvPr id="179" name="image18.gif" descr="Untitled-6.gi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361958"/>
              <a:ext cx="1304925" cy="781051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190500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80" name="Shape 180"/>
            <p:cNvSpPr/>
            <p:nvPr/>
          </p:nvSpPr>
          <p:spPr>
            <a:xfrm>
              <a:off x="161916" y="0"/>
              <a:ext cx="877086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rPr sz="1200" b="1"/>
                <a:t>&lt;출력 결과&gt;</a:t>
              </a:r>
            </a:p>
          </p:txBody>
        </p:sp>
      </p:grpSp>
      <p:pic>
        <p:nvPicPr>
          <p:cNvPr id="182" name="image19.gif" descr="Untitled-8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1802" y="3857628"/>
            <a:ext cx="3552826" cy="8667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83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기본 구성</a:t>
            </a:r>
          </a:p>
        </p:txBody>
      </p:sp>
      <p:pic>
        <p:nvPicPr>
          <p:cNvPr id="70" name="image2.gif" descr="Untitled-3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3041" y="3000372"/>
            <a:ext cx="1562101" cy="99060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1" name="Shape 71"/>
          <p:cNvSpPr/>
          <p:nvPr/>
        </p:nvSpPr>
        <p:spPr>
          <a:xfrm>
            <a:off x="2071670" y="4214817"/>
            <a:ext cx="66392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C언어</a:t>
            </a:r>
          </a:p>
        </p:txBody>
      </p:sp>
      <p:pic>
        <p:nvPicPr>
          <p:cNvPr id="72" name="image3.gif" descr="Untitled-5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19765" y="3500437"/>
            <a:ext cx="1095376" cy="4476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73" name="Shape 73"/>
          <p:cNvSpPr/>
          <p:nvPr/>
        </p:nvSpPr>
        <p:spPr>
          <a:xfrm>
            <a:off x="5857883" y="4202676"/>
            <a:ext cx="544710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PHP</a:t>
            </a:r>
          </a:p>
        </p:txBody>
      </p:sp>
      <p:pic>
        <p:nvPicPr>
          <p:cNvPr id="74" name="image4.gif" descr="Untitled-7.g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29057" y="3500437"/>
            <a:ext cx="1143001" cy="4381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75" name="image5.gif" descr="Untitled-10.g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43319" y="3500440"/>
            <a:ext cx="1857376" cy="42862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76" name="r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xit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animBg="1" advAuto="0"/>
      <p:bldP spid="70" grpId="5" animBg="1" advAuto="0"/>
      <p:bldP spid="71" grpId="2" animBg="1" advAuto="0"/>
      <p:bldP spid="71" grpId="6" animBg="1" advAuto="0"/>
      <p:bldP spid="72" grpId="3" animBg="1" advAuto="0"/>
      <p:bldP spid="72" grpId="11" animBg="1" advAuto="0"/>
      <p:bldP spid="73" grpId="4" animBg="1" advAuto="0"/>
      <p:bldP spid="73" grpId="7" animBg="1" advAuto="0"/>
      <p:bldP spid="74" grpId="8" animBg="1" advAuto="0"/>
      <p:bldP spid="75" grpId="9" animBg="1" advAuto="0"/>
      <p:bldP spid="75" grpId="1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1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Hello, World!</a:t>
            </a:r>
          </a:p>
        </p:txBody>
      </p:sp>
      <p:pic>
        <p:nvPicPr>
          <p:cNvPr id="79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문자열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php에서의 문자열은 모두 “ “ 혹은 ‘ ‘ 으로 감싸주어야 한다.</a:t>
            </a:r>
          </a:p>
          <a:p>
            <a:pPr lvl="0">
              <a:buSzTx/>
              <a:buNone/>
              <a:defRPr sz="1800"/>
            </a:pPr>
            <a:endParaRPr/>
          </a:p>
          <a:p>
            <a:pPr marL="189913" lvl="0" indent="-189913">
              <a:defRPr sz="1800"/>
            </a:pPr>
            <a:r>
              <a:t>Ex)    “Air”     ‘Aaron Ramsey’</a:t>
            </a:r>
          </a:p>
        </p:txBody>
      </p:sp>
      <p:pic>
        <p:nvPicPr>
          <p:cNvPr id="83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3374790" y="2857495"/>
            <a:ext cx="1911593" cy="1239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buSzPct val="100000"/>
              <a:buFont typeface="Helvetica"/>
              <a:buChar char="-"/>
            </a:pPr>
            <a:r>
              <a:rPr sz="2400"/>
              <a:t> echo 명령문</a:t>
            </a:r>
          </a:p>
          <a:p>
            <a:pPr lvl="0">
              <a:buSzPct val="100000"/>
              <a:buFont typeface="Helvetica"/>
              <a:buChar char="-"/>
            </a:pPr>
            <a:endParaRPr sz="2400"/>
          </a:p>
          <a:p>
            <a:pPr lvl="0">
              <a:buSzPct val="100000"/>
              <a:buFont typeface="Helvetica"/>
              <a:buChar char="-"/>
            </a:pPr>
            <a:r>
              <a:rPr sz="2400"/>
              <a:t> print 함수</a:t>
            </a:r>
          </a:p>
        </p:txBody>
      </p:sp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출력</a:t>
            </a:r>
          </a:p>
        </p:txBody>
      </p:sp>
      <p:sp>
        <p:nvSpPr>
          <p:cNvPr id="87" name="Shape 87"/>
          <p:cNvSpPr/>
          <p:nvPr/>
        </p:nvSpPr>
        <p:spPr>
          <a:xfrm>
            <a:off x="3929057" y="2714619"/>
            <a:ext cx="1071571" cy="155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echo 값</a:t>
            </a:r>
          </a:p>
          <a:p>
            <a:pPr lvl="0"/>
            <a:r>
              <a:t>echo(값)</a:t>
            </a:r>
          </a:p>
          <a:p>
            <a:pPr lvl="0"/>
            <a:endParaRPr/>
          </a:p>
          <a:p>
            <a:pPr lvl="0"/>
            <a:r>
              <a:t>print 값</a:t>
            </a:r>
          </a:p>
          <a:p>
            <a:pPr lvl="0"/>
            <a:r>
              <a:t>print(값)</a:t>
            </a:r>
          </a:p>
        </p:txBody>
      </p:sp>
      <p:sp>
        <p:nvSpPr>
          <p:cNvPr id="88" name="Shape 88"/>
          <p:cNvSpPr/>
          <p:nvPr/>
        </p:nvSpPr>
        <p:spPr>
          <a:xfrm>
            <a:off x="3286116" y="3000372"/>
            <a:ext cx="2357455" cy="87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4800" dirty="0"/>
              <a:t>echo 값</a:t>
            </a:r>
          </a:p>
        </p:txBody>
      </p:sp>
      <p:pic>
        <p:nvPicPr>
          <p:cNvPr id="89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1" animBg="1" advAuto="0"/>
      <p:bldP spid="85" grpId="2" animBg="1" advAuto="0"/>
      <p:bldP spid="87" grpId="3" animBg="1" advAuto="0"/>
      <p:bldP spid="87" grpId="4" animBg="1" advAuto="0"/>
      <p:bldP spid="88" grpId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코딩을 해보자!</a:t>
            </a:r>
          </a:p>
        </p:txBody>
      </p:sp>
      <p:pic>
        <p:nvPicPr>
          <p:cNvPr id="92" name="image6.gif" descr="Untitled-1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4750" y="3643314"/>
            <a:ext cx="1714500" cy="4476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93" name="Shape 93"/>
          <p:cNvSpPr/>
          <p:nvPr/>
        </p:nvSpPr>
        <p:spPr>
          <a:xfrm>
            <a:off x="928661" y="1785926"/>
            <a:ext cx="4857786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Q. 웹사이트에 Hello, World! 를 출력하시오.</a:t>
            </a:r>
          </a:p>
        </p:txBody>
      </p:sp>
      <p:pic>
        <p:nvPicPr>
          <p:cNvPr id="94" name="r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변수 선언</a:t>
            </a:r>
          </a:p>
        </p:txBody>
      </p:sp>
      <p:pic>
        <p:nvPicPr>
          <p:cNvPr id="97" name="image7.gif" descr="Untitled-14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5983" y="2786058"/>
            <a:ext cx="1581151" cy="1552576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98" name="Shape 98"/>
          <p:cNvSpPr/>
          <p:nvPr/>
        </p:nvSpPr>
        <p:spPr>
          <a:xfrm>
            <a:off x="2714612" y="4500569"/>
            <a:ext cx="85725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C언어</a:t>
            </a:r>
          </a:p>
        </p:txBody>
      </p:sp>
      <p:pic>
        <p:nvPicPr>
          <p:cNvPr id="99" name="image4.gif" descr="Untitled-7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14949" y="3857628"/>
            <a:ext cx="1143001" cy="438151"/>
          </a:xfrm>
          <a:prstGeom prst="rect">
            <a:avLst/>
          </a:prstGeom>
          <a:ln w="12700">
            <a:miter lim="400000"/>
          </a:ln>
          <a:effectLst>
            <a:outerShdw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00" name="Shape 100"/>
          <p:cNvSpPr/>
          <p:nvPr/>
        </p:nvSpPr>
        <p:spPr>
          <a:xfrm>
            <a:off x="5500694" y="4500569"/>
            <a:ext cx="857257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PHP</a:t>
            </a:r>
          </a:p>
        </p:txBody>
      </p:sp>
      <p:sp>
        <p:nvSpPr>
          <p:cNvPr id="101" name="Shape 101"/>
          <p:cNvSpPr/>
          <p:nvPr/>
        </p:nvSpPr>
        <p:spPr>
          <a:xfrm>
            <a:off x="3070199" y="2880860"/>
            <a:ext cx="3357586" cy="54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 b="1" dirty="0"/>
              <a:t>어? </a:t>
            </a:r>
            <a:r>
              <a:rPr sz="2800" b="1" dirty="0" err="1"/>
              <a:t>변수가</a:t>
            </a:r>
            <a:r>
              <a:rPr sz="2800" b="1" dirty="0"/>
              <a:t> 왜 </a:t>
            </a:r>
            <a:r>
              <a:rPr sz="2800" b="1" dirty="0" err="1"/>
              <a:t>없지</a:t>
            </a:r>
            <a:r>
              <a:rPr sz="2800" b="1" dirty="0"/>
              <a:t>?</a:t>
            </a:r>
          </a:p>
        </p:txBody>
      </p:sp>
      <p:sp>
        <p:nvSpPr>
          <p:cNvPr id="102" name="Shape 102"/>
          <p:cNvSpPr/>
          <p:nvPr/>
        </p:nvSpPr>
        <p:spPr>
          <a:xfrm>
            <a:off x="1785917" y="3429000"/>
            <a:ext cx="5857918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t>PHP에서는 변수 선언을 따로 하지 않음.</a:t>
            </a:r>
          </a:p>
        </p:txBody>
      </p:sp>
      <p:sp>
        <p:nvSpPr>
          <p:cNvPr id="103" name="Shape 103"/>
          <p:cNvSpPr/>
          <p:nvPr/>
        </p:nvSpPr>
        <p:spPr>
          <a:xfrm>
            <a:off x="2965769" y="2927525"/>
            <a:ext cx="3357586" cy="54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2800" b="1" dirty="0" err="1"/>
              <a:t>그럼</a:t>
            </a:r>
            <a:r>
              <a:rPr sz="2800" b="1" dirty="0"/>
              <a:t> </a:t>
            </a:r>
            <a:r>
              <a:rPr sz="2800" b="1" dirty="0" err="1"/>
              <a:t>자료형은</a:t>
            </a:r>
            <a:r>
              <a:rPr sz="2800" b="1" dirty="0"/>
              <a:t>?</a:t>
            </a:r>
          </a:p>
        </p:txBody>
      </p:sp>
      <p:sp>
        <p:nvSpPr>
          <p:cNvPr id="104" name="Shape 104"/>
          <p:cNvSpPr/>
          <p:nvPr/>
        </p:nvSpPr>
        <p:spPr>
          <a:xfrm>
            <a:off x="1785917" y="3416858"/>
            <a:ext cx="5857918" cy="38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t>PHP는 자료형을 구분하지 않음.</a:t>
            </a:r>
          </a:p>
        </p:txBody>
      </p:sp>
      <p:pic>
        <p:nvPicPr>
          <p:cNvPr id="105" name="r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xit" presetSubtype="4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xit" presetSubtype="4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xit" presetSubtype="4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" animBg="1" advAuto="0"/>
      <p:bldP spid="97" grpId="7" animBg="1" advAuto="0"/>
      <p:bldP spid="98" grpId="2" animBg="1" advAuto="0"/>
      <p:bldP spid="98" grpId="8" animBg="1" advAuto="0"/>
      <p:bldP spid="99" grpId="3" animBg="1" advAuto="0"/>
      <p:bldP spid="99" grpId="5" animBg="1" advAuto="0"/>
      <p:bldP spid="100" grpId="4" animBg="1" advAuto="0"/>
      <p:bldP spid="100" grpId="6" animBg="1" advAuto="0"/>
      <p:bldP spid="101" grpId="9" animBg="1" advAuto="0"/>
      <p:bldP spid="101" grpId="11" animBg="1" advAuto="0"/>
      <p:bldP spid="102" grpId="10" animBg="1" advAuto="0"/>
      <p:bldP spid="102" grpId="12" animBg="1" advAuto="0"/>
      <p:bldP spid="103" grpId="13" animBg="1" advAuto="0"/>
      <p:bldP spid="104" grpId="1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변수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$변수명 = 값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변수를 미리 선언하지 않아도 된다.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자료형을 구분하지 않는다.  (ex ‘1’ = 1)</a:t>
            </a:r>
          </a:p>
          <a:p>
            <a:pPr lvl="0">
              <a:defRPr sz="1800"/>
            </a:pPr>
            <a:endParaRPr/>
          </a:p>
          <a:p>
            <a:pPr marL="189913" lvl="0" indent="-189913">
              <a:defRPr sz="1800"/>
            </a:pPr>
            <a:r>
              <a:t>변수명 맨 첫번째는 숫자가 올 수 없다. (ex </a:t>
            </a:r>
            <a:r>
              <a:rPr strike="sngStrike"/>
              <a:t>$1abc</a:t>
            </a:r>
            <a:r>
              <a:t>)</a:t>
            </a:r>
          </a:p>
        </p:txBody>
      </p:sp>
      <p:pic>
        <p:nvPicPr>
          <p:cNvPr id="109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7910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 build="p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626</Words>
  <Application>Microsoft Office PowerPoint</Application>
  <PresentationFormat>화면 슬라이드 쇼(4:3)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Default</vt:lpstr>
      <vt:lpstr>PowerPoint 프레젠테이션</vt:lpstr>
      <vt:lpstr>PowerPoint 프레젠테이션</vt:lpstr>
      <vt:lpstr>기본 구성</vt:lpstr>
      <vt:lpstr>Hello, World!</vt:lpstr>
      <vt:lpstr>문자열</vt:lpstr>
      <vt:lpstr>출력</vt:lpstr>
      <vt:lpstr>코딩을 해보자!</vt:lpstr>
      <vt:lpstr>변수 선언</vt:lpstr>
      <vt:lpstr>변수</vt:lpstr>
      <vt:lpstr>변수 생성</vt:lpstr>
      <vt:lpstr>변수 출력</vt:lpstr>
      <vt:lpstr>코딩을 해보자!</vt:lpstr>
      <vt:lpstr>문자열 합치기</vt:lpstr>
      <vt:lpstr>코딩을 해보자!</vt:lpstr>
      <vt:lpstr>줄 바꾸기</vt:lpstr>
      <vt:lpstr>코딩을 해보자!</vt:lpstr>
      <vt:lpstr>“”와 ‘’의 차이점</vt:lpstr>
      <vt:lpstr>연산</vt:lpstr>
      <vt:lpstr>코딩을 해보자!</vt:lpstr>
      <vt:lpstr>연산자의 우선순위</vt:lpstr>
      <vt:lpstr>문자열과의 연산</vt:lpstr>
      <vt:lpstr>문자열과의 연산</vt:lpstr>
      <vt:lpstr>코딩을 해보자!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6</cp:revision>
  <dcterms:modified xsi:type="dcterms:W3CDTF">2015-01-27T02:46:24Z</dcterms:modified>
</cp:coreProperties>
</file>