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304" r:id="rId2"/>
    <p:sldId id="303" r:id="rId3"/>
    <p:sldId id="316" r:id="rId4"/>
    <p:sldId id="305" r:id="rId5"/>
    <p:sldId id="283" r:id="rId6"/>
    <p:sldId id="299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315" r:id="rId17"/>
  </p:sldIdLst>
  <p:sldSz cx="9144000" cy="6858000" type="screen4x3"/>
  <p:notesSz cx="6858000" cy="9144000"/>
  <p:embeddedFontLst>
    <p:embeddedFont>
      <p:font typeface="나눔고딕 ExtraBold" panose="020D0904000000000000" pitchFamily="50" charset="-127"/>
      <p:bold r:id="rId19"/>
    </p:embeddedFont>
    <p:embeddedFont>
      <p:font typeface="함초롬돋움" panose="02030504000101010101" pitchFamily="18" charset="-127"/>
      <p:regular r:id="rId20"/>
      <p:bold r:id="rId21"/>
    </p:embeddedFont>
    <p:embeddedFont>
      <p:font typeface="Verdana" panose="020B0604030504040204" pitchFamily="34" charset="0"/>
      <p:regular r:id="rId22"/>
      <p:bold r:id="rId23"/>
      <p:italic r:id="rId24"/>
      <p:boldItalic r:id="rId25"/>
    </p:embeddedFont>
    <p:embeddedFont>
      <p:font typeface="나눔바른고딕" panose="020B0603020101020101" pitchFamily="50" charset="-127"/>
      <p:regular r:id="rId26"/>
      <p:bold r:id="rId27"/>
    </p:embeddedFont>
    <p:embeddedFont>
      <p:font typeface="맑은 고딕" panose="020B0503020000020004" pitchFamily="50" charset="-127"/>
      <p:regular r:id="rId28"/>
      <p:bold r:id="rId29"/>
    </p:embeddedFont>
    <p:embeddedFont>
      <p:font typeface="나눔고딕" panose="020D0604000000000000" pitchFamily="50" charset="-127"/>
      <p:regular r:id="rId30"/>
      <p:bold r:id="rId31"/>
    </p:embeddedFont>
    <p:embeddedFont>
      <p:font typeface="휴먼모음T" panose="02030504000101010101" pitchFamily="18" charset="-127"/>
      <p:regular r:id="rId3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6" autoAdjust="0"/>
    <p:restoredTop sz="94660"/>
  </p:normalViewPr>
  <p:slideViewPr>
    <p:cSldViewPr>
      <p:cViewPr varScale="1">
        <p:scale>
          <a:sx n="79" d="100"/>
          <a:sy n="79" d="100"/>
        </p:scale>
        <p:origin x="-1478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C4EEC-8B41-4BA0-B721-CB7E6BDC3DA9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A918AF-9BC7-4D7A-8410-71FA1698005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1292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3972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3972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t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2" descr="동그라미재단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81328"/>
            <a:ext cx="1169499" cy="38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asted-image.tif"/>
          <p:cNvPicPr/>
          <p:nvPr userDrawn="1"/>
        </p:nvPicPr>
        <p:blipFill>
          <a:blip r:embed="rId14">
            <a:extLst/>
          </a:blip>
          <a:stretch>
            <a:fillRect/>
          </a:stretch>
        </p:blipFill>
        <p:spPr>
          <a:xfrm>
            <a:off x="1473587" y="6381327"/>
            <a:ext cx="1857752" cy="384851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USER\Desktop\&#46041;&#44536;&#46972;&#48120;\PPT\&#49888;&#47928;&#48169;&#49569;&#44284;%20PPT\&#49888;&#47928;&#48169;&#49569;&#44284;%20UCC.wmv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USER\Desktop\&#46041;&#44536;&#46972;&#48120;\PPT\&#49888;&#47928;&#48169;&#49569;&#44284;%20PPT\&#49888;&#47928;&#48169;&#49569;&#44284;.avi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17" name="이등변 삼각형 16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8" name="이등변 삼각형 17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2825060"/>
            <a:ext cx="6840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 smtClean="0">
                <a:latin typeface="a아메리카노L" pitchFamily="18" charset="-127"/>
                <a:ea typeface="a아메리카노L" pitchFamily="18" charset="-127"/>
              </a:rPr>
              <a:t>신문방송과</a:t>
            </a:r>
            <a:endParaRPr lang="ko-KR" altLang="en-US" sz="6600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12" name="그림 11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4450222" y="4339730"/>
            <a:ext cx="72008" cy="2518270"/>
          </a:xfrm>
          <a:prstGeom prst="rect">
            <a:avLst/>
          </a:prstGeom>
          <a:solidFill>
            <a:srgbClr val="D1FA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4594238" y="4339730"/>
            <a:ext cx="72008" cy="2518270"/>
          </a:xfrm>
          <a:prstGeom prst="rect">
            <a:avLst/>
          </a:prstGeom>
          <a:solidFill>
            <a:srgbClr val="03D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4730776" y="4339730"/>
            <a:ext cx="72008" cy="2518270"/>
          </a:xfrm>
          <a:prstGeom prst="rect">
            <a:avLst/>
          </a:prstGeom>
          <a:solidFill>
            <a:srgbClr val="58B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269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40" name="이등변 삼각형 39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1" name="이등변 삼각형 40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4" name="그림 23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42" name="직사각형 41"/>
          <p:cNvSpPr/>
          <p:nvPr/>
        </p:nvSpPr>
        <p:spPr>
          <a:xfrm>
            <a:off x="323528" y="1628800"/>
            <a:ext cx="856895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효과적인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기사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작성 방법을 익힘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 fontAlgn="base"/>
            <a:r>
              <a:rPr lang="ko-KR" altLang="en-US" sz="24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→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기자가 되기 위한 첫 걸음마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8" name="제목 1"/>
          <p:cNvSpPr txBox="1">
            <a:spLocks/>
          </p:cNvSpPr>
          <p:nvPr/>
        </p:nvSpPr>
        <p:spPr>
          <a:xfrm>
            <a:off x="395536" y="4462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02_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기사 작성과 편집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4572000" y="1412776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44" name="직선 연결선 43"/>
          <p:cNvCxnSpPr>
            <a:stCxn id="31" idx="0"/>
          </p:cNvCxnSpPr>
          <p:nvPr/>
        </p:nvCxnSpPr>
        <p:spPr>
          <a:xfrm flipV="1">
            <a:off x="4644008" y="764704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직사각형 32"/>
          <p:cNvSpPr/>
          <p:nvPr/>
        </p:nvSpPr>
        <p:spPr>
          <a:xfrm>
            <a:off x="9396536" y="0"/>
            <a:ext cx="4084134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1400" dirty="0" smtClean="0"/>
              <a:t>기사는 많은 사람들이 </a:t>
            </a:r>
            <a:r>
              <a:rPr lang="ko-KR" altLang="en-US" sz="1400" dirty="0" err="1" smtClean="0"/>
              <a:t>팩트</a:t>
            </a:r>
            <a:r>
              <a:rPr lang="en-US" altLang="ko-KR" sz="1400" dirty="0" smtClean="0"/>
              <a:t>(fact)</a:t>
            </a:r>
            <a:r>
              <a:rPr lang="ko-KR" altLang="en-US" sz="1400" dirty="0" smtClean="0"/>
              <a:t>로 믿는 </a:t>
            </a:r>
            <a:endParaRPr lang="en-US" altLang="ko-KR" sz="1400" dirty="0" smtClean="0"/>
          </a:p>
          <a:p>
            <a:r>
              <a:rPr lang="ko-KR" altLang="en-US" sz="1400" dirty="0" smtClean="0"/>
              <a:t>강력한 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미디어인 만큼 효과적이고</a:t>
            </a:r>
            <a:endParaRPr lang="en-US" altLang="ko-KR" sz="1400" dirty="0" smtClean="0"/>
          </a:p>
          <a:p>
            <a:r>
              <a:rPr lang="ko-KR" altLang="en-US" sz="1400" dirty="0" smtClean="0"/>
              <a:t>올바른 기사 작성에 관한 지식을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쌓아야겠지 </a:t>
            </a:r>
            <a:endParaRPr lang="en-US" altLang="ko-KR" sz="14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23013">
            <a:off x="2633604" y="2699792"/>
            <a:ext cx="427672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MODU_CEO\Desktop\그림1.png"/>
          <p:cNvPicPr>
            <a:picLocks noChangeAspect="1" noChangeArrowheads="1"/>
          </p:cNvPicPr>
          <p:nvPr/>
        </p:nvPicPr>
        <p:blipFill>
          <a:blip r:embed="rId4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40" name="이등변 삼각형 39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1" name="이등변 삼각형 40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4" name="그림 23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42" name="직사각형 41"/>
          <p:cNvSpPr/>
          <p:nvPr/>
        </p:nvSpPr>
        <p:spPr>
          <a:xfrm>
            <a:off x="323528" y="1628800"/>
            <a:ext cx="856895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영상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제작에 쓰이는 프로그램 사용법을 익힘 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&amp;</a:t>
            </a:r>
          </a:p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자신이 원하는 영상을 촬영 및 편집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9324528" y="0"/>
            <a:ext cx="4084134" cy="26776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영상 제작 프로그램 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예</a:t>
            </a:r>
            <a:r>
              <a:rPr lang="en-US" altLang="ko-KR" sz="1400" dirty="0" smtClean="0"/>
              <a:t>) </a:t>
            </a:r>
            <a:r>
              <a:rPr lang="ko-KR" altLang="en-US" sz="1400" dirty="0" err="1" smtClean="0"/>
              <a:t>베가스</a:t>
            </a:r>
            <a:r>
              <a:rPr lang="en-US" altLang="ko-KR" sz="1400" dirty="0" smtClean="0"/>
              <a:t>, </a:t>
            </a:r>
            <a:r>
              <a:rPr lang="ko-KR" altLang="en-US" sz="1400" dirty="0" err="1" smtClean="0"/>
              <a:t>에프터</a:t>
            </a:r>
            <a:r>
              <a:rPr lang="ko-KR" altLang="en-US" sz="1400" dirty="0" smtClean="0"/>
              <a:t> </a:t>
            </a:r>
            <a:r>
              <a:rPr lang="ko-KR" altLang="en-US" sz="1400" dirty="0" err="1" smtClean="0"/>
              <a:t>이펙트</a:t>
            </a:r>
            <a:r>
              <a:rPr lang="en-US" altLang="ko-KR" sz="1400" dirty="0" smtClean="0"/>
              <a:t>…</a:t>
            </a:r>
          </a:p>
          <a:p>
            <a:pPr>
              <a:lnSpc>
                <a:spcPct val="150000"/>
              </a:lnSpc>
            </a:pP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학교 폭력 예방 </a:t>
            </a:r>
            <a:r>
              <a:rPr lang="en-US" altLang="ko-KR" sz="1400" dirty="0" smtClean="0"/>
              <a:t>UCC </a:t>
            </a:r>
            <a:r>
              <a:rPr lang="ko-KR" altLang="en-US" sz="1400" dirty="0" smtClean="0"/>
              <a:t>금상 수상작 </a:t>
            </a:r>
            <a:endParaRPr lang="en-US" altLang="ko-KR" sz="1400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1400" dirty="0" smtClean="0"/>
              <a:t>강원대학교 신문방송학과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en-US" altLang="ko-KR" sz="1400" dirty="0" smtClean="0"/>
              <a:t>(http://www.youtube.com/watch?v=biwuzspvvvs)</a:t>
            </a:r>
            <a:endParaRPr lang="ko-KR" altLang="en-US" sz="1400" dirty="0" smtClean="0"/>
          </a:p>
        </p:txBody>
      </p:sp>
      <p:sp>
        <p:nvSpPr>
          <p:cNvPr id="28" name="제목 1"/>
          <p:cNvSpPr txBox="1">
            <a:spLocks/>
          </p:cNvSpPr>
          <p:nvPr/>
        </p:nvSpPr>
        <p:spPr>
          <a:xfrm>
            <a:off x="395536" y="4462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03_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영상 제작과 실습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4572000" y="1412776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44" name="직선 연결선 43"/>
          <p:cNvCxnSpPr>
            <a:stCxn id="31" idx="0"/>
          </p:cNvCxnSpPr>
          <p:nvPr/>
        </p:nvCxnSpPr>
        <p:spPr>
          <a:xfrm flipV="1">
            <a:off x="4644008" y="764704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신문방송과 UCC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2411760" y="2636912"/>
            <a:ext cx="4416152" cy="3312114"/>
          </a:xfrm>
          <a:prstGeom prst="rect">
            <a:avLst/>
          </a:prstGeom>
        </p:spPr>
      </p:pic>
      <p:sp>
        <p:nvSpPr>
          <p:cNvPr id="20" name="이등변 삼각형 19"/>
          <p:cNvSpPr/>
          <p:nvPr/>
        </p:nvSpPr>
        <p:spPr>
          <a:xfrm>
            <a:off x="3851920" y="6093296"/>
            <a:ext cx="432048" cy="36004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 b="1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4211960" y="6019547"/>
            <a:ext cx="1008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Click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 fullScrn="1"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42" grpId="0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40" name="이등변 삼각형 39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1" name="이등변 삼각형 40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4" name="그림 23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42" name="직사각형 41"/>
          <p:cNvSpPr/>
          <p:nvPr/>
        </p:nvSpPr>
        <p:spPr>
          <a:xfrm>
            <a:off x="323528" y="1628800"/>
            <a:ext cx="8568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공식 석상에서 </a:t>
            </a:r>
            <a:r>
              <a:rPr lang="ko-KR" altLang="en-US" sz="24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프리젠테이션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할 때의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말하기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기술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8" name="제목 1"/>
          <p:cNvSpPr txBox="1">
            <a:spLocks/>
          </p:cNvSpPr>
          <p:nvPr/>
        </p:nvSpPr>
        <p:spPr>
          <a:xfrm>
            <a:off x="395536" y="4462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04_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스피치 커뮤니케이션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4572000" y="1412776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44" name="직선 연결선 43"/>
          <p:cNvCxnSpPr>
            <a:stCxn id="31" idx="0"/>
          </p:cNvCxnSpPr>
          <p:nvPr/>
        </p:nvCxnSpPr>
        <p:spPr>
          <a:xfrm flipV="1">
            <a:off x="4644008" y="764704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직사각형 32"/>
          <p:cNvSpPr/>
          <p:nvPr/>
        </p:nvSpPr>
        <p:spPr>
          <a:xfrm>
            <a:off x="9396536" y="0"/>
            <a:ext cx="4084134" cy="127727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endParaRPr lang="en-US" altLang="ko-KR" sz="1400" dirty="0" smtClean="0"/>
          </a:p>
          <a:p>
            <a:r>
              <a:rPr lang="en-US" altLang="ko-KR" sz="1400" dirty="0" smtClean="0"/>
              <a:t>21C</a:t>
            </a:r>
            <a:r>
              <a:rPr lang="ko-KR" altLang="en-US" sz="1400" dirty="0" smtClean="0"/>
              <a:t>에 스피치는 기본</a:t>
            </a:r>
            <a:r>
              <a:rPr lang="en-US" altLang="ko-KR" sz="1400" dirty="0" smtClean="0"/>
              <a:t>!</a:t>
            </a:r>
          </a:p>
          <a:p>
            <a:r>
              <a:rPr lang="ko-KR" altLang="en-US" sz="1400" dirty="0" smtClean="0"/>
              <a:t>자신의 의견을 제대로 표현할 줄</a:t>
            </a:r>
            <a:endParaRPr lang="en-US" altLang="ko-KR" sz="1400" dirty="0" smtClean="0"/>
          </a:p>
          <a:p>
            <a:r>
              <a:rPr lang="ko-KR" altLang="en-US" sz="1400" dirty="0" smtClean="0"/>
              <a:t>알아야 해</a:t>
            </a:r>
            <a:endParaRPr lang="en-US" altLang="ko-KR" sz="1400" dirty="0" smtClean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33312">
            <a:off x="2029542" y="2466826"/>
            <a:ext cx="5031720" cy="333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40" name="이등변 삼각형 39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1" name="이등변 삼각형 40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4" name="그림 23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42" name="직사각형 41"/>
          <p:cNvSpPr/>
          <p:nvPr/>
        </p:nvSpPr>
        <p:spPr>
          <a:xfrm>
            <a:off x="323528" y="1628800"/>
            <a:ext cx="856895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신문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잡지 등에 실리는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 fontAlgn="base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광고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에 사용되는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문구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를 쓰는 기술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8" name="제목 1"/>
          <p:cNvSpPr txBox="1">
            <a:spLocks/>
          </p:cNvSpPr>
          <p:nvPr/>
        </p:nvSpPr>
        <p:spPr>
          <a:xfrm>
            <a:off x="395536" y="4462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05_</a:t>
            </a:r>
            <a:r>
              <a:rPr lang="ko-KR" altLang="en-US" sz="3600" b="1" dirty="0" err="1" smtClean="0">
                <a:latin typeface="a아메리카노L" pitchFamily="18" charset="-127"/>
                <a:ea typeface="a아메리카노L" pitchFamily="18" charset="-127"/>
                <a:cs typeface="+mj-cs"/>
              </a:rPr>
              <a:t>카피라이팅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4572000" y="1412776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44" name="직선 연결선 43"/>
          <p:cNvCxnSpPr>
            <a:stCxn id="31" idx="0"/>
          </p:cNvCxnSpPr>
          <p:nvPr/>
        </p:nvCxnSpPr>
        <p:spPr>
          <a:xfrm flipV="1">
            <a:off x="4644008" y="764704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직사각형 32"/>
          <p:cNvSpPr/>
          <p:nvPr/>
        </p:nvSpPr>
        <p:spPr>
          <a:xfrm>
            <a:off x="9324528" y="0"/>
            <a:ext cx="4084134" cy="16004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1400" dirty="0" smtClean="0"/>
              <a:t>같은 상품을 두고 </a:t>
            </a:r>
            <a:r>
              <a:rPr lang="en-US" altLang="ko-KR" sz="1400" dirty="0" smtClean="0"/>
              <a:t>A </a:t>
            </a:r>
            <a:r>
              <a:rPr lang="ko-KR" altLang="en-US" sz="1400" dirty="0" smtClean="0"/>
              <a:t>문구를 본 사람들은 지갑을 열었고 </a:t>
            </a:r>
            <a:r>
              <a:rPr lang="en-US" altLang="ko-KR" sz="1400" dirty="0" smtClean="0"/>
              <a:t>B </a:t>
            </a:r>
            <a:r>
              <a:rPr lang="ko-KR" altLang="en-US" sz="1400" dirty="0" smtClean="0"/>
              <a:t>문구를 본 사람들은 그냥 지나쳤다면 그 이유는 무엇일까</a:t>
            </a:r>
            <a:r>
              <a:rPr lang="en-US" altLang="ko-KR" sz="1400" dirty="0" smtClean="0"/>
              <a:t>? </a:t>
            </a:r>
            <a:r>
              <a:rPr lang="ko-KR" altLang="en-US" sz="1400" dirty="0" smtClean="0"/>
              <a:t>사람의 마음을 얻는</a:t>
            </a:r>
            <a:endParaRPr lang="en-US" altLang="ko-KR" sz="1400" dirty="0" smtClean="0"/>
          </a:p>
          <a:p>
            <a:r>
              <a:rPr lang="ko-KR" altLang="en-US" sz="1400" dirty="0" smtClean="0"/>
              <a:t>광고 문구는</a:t>
            </a:r>
            <a:r>
              <a:rPr lang="en-US" altLang="ko-KR" sz="1400" dirty="0" smtClean="0"/>
              <a:t>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76582">
            <a:off x="2051719" y="3068960"/>
            <a:ext cx="4860273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42" name="이등변 삼각형 41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3" name="이등변 삼각형 42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4" name="그림 23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27" name="직사각형 26"/>
          <p:cNvSpPr/>
          <p:nvPr/>
        </p:nvSpPr>
        <p:spPr>
          <a:xfrm>
            <a:off x="9324528" y="0"/>
            <a:ext cx="4084134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주로 언론사에서 일을 하지만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그 밖에도 다양한 진출 분야가 있어</a:t>
            </a:r>
            <a:r>
              <a:rPr lang="en-US" altLang="ko-KR" sz="1400" dirty="0" smtClean="0"/>
              <a:t>.</a:t>
            </a:r>
          </a:p>
        </p:txBody>
      </p:sp>
      <p:sp>
        <p:nvSpPr>
          <p:cNvPr id="28" name="제목 1"/>
          <p:cNvSpPr txBox="1">
            <a:spLocks/>
          </p:cNvSpPr>
          <p:nvPr/>
        </p:nvSpPr>
        <p:spPr>
          <a:xfrm>
            <a:off x="395536" y="-2738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졸업 후 어떤 일을 할 수 있나요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?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6372200" y="5445224"/>
            <a:ext cx="2376264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연예 기획사</a:t>
            </a:r>
            <a:endParaRPr lang="ko-KR" altLang="en-US" sz="2400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340768"/>
            <a:ext cx="316835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직사각형 33"/>
          <p:cNvSpPr/>
          <p:nvPr/>
        </p:nvSpPr>
        <p:spPr>
          <a:xfrm>
            <a:off x="395536" y="5085184"/>
            <a:ext cx="3168352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언론사</a:t>
            </a:r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(PD, </a:t>
            </a:r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기자</a:t>
            </a:r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..)</a:t>
            </a:r>
            <a:endParaRPr lang="ko-KR" altLang="en-US" sz="2800" dirty="0">
              <a:ln>
                <a:solidFill>
                  <a:schemeClr val="tx2">
                    <a:alpha val="0"/>
                  </a:schemeClr>
                </a:solidFill>
              </a:ln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3635896" y="1340768"/>
            <a:ext cx="1728192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한국언론재단</a:t>
            </a: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635896" y="3789040"/>
            <a:ext cx="2664296" cy="208823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직사각형 46"/>
          <p:cNvSpPr/>
          <p:nvPr/>
        </p:nvSpPr>
        <p:spPr>
          <a:xfrm>
            <a:off x="3635896" y="3861047"/>
            <a:ext cx="2664296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광고 기획사</a:t>
            </a:r>
            <a:endParaRPr lang="ko-KR" altLang="en-US" sz="2400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7" cstate="print"/>
          <a:srcRect l="9077" r="6924"/>
          <a:stretch>
            <a:fillRect/>
          </a:stretch>
        </p:blipFill>
        <p:spPr bwMode="auto">
          <a:xfrm>
            <a:off x="3635896" y="1844824"/>
            <a:ext cx="172819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3789040"/>
            <a:ext cx="2376264" cy="1657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436096" y="1340768"/>
            <a:ext cx="3312368" cy="1944216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직사각형 44"/>
          <p:cNvSpPr/>
          <p:nvPr/>
        </p:nvSpPr>
        <p:spPr>
          <a:xfrm>
            <a:off x="5436096" y="3140968"/>
            <a:ext cx="3312368" cy="5760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감독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/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배우</a:t>
            </a:r>
            <a:endParaRPr lang="ko-KR" altLang="en-US" sz="2400" dirty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C:\Users\MODU_CEO\Desktop\그림1.png"/>
          <p:cNvPicPr>
            <a:picLocks noChangeAspect="1" noChangeArrowheads="1"/>
          </p:cNvPicPr>
          <p:nvPr/>
        </p:nvPicPr>
        <p:blipFill>
          <a:blip r:embed="rId4" cstate="print"/>
          <a:srcRect t="18470"/>
          <a:stretch>
            <a:fillRect/>
          </a:stretch>
        </p:blipFill>
        <p:spPr bwMode="auto">
          <a:xfrm>
            <a:off x="-11113" y="908720"/>
            <a:ext cx="9155113" cy="5328592"/>
          </a:xfrm>
          <a:prstGeom prst="rect">
            <a:avLst/>
          </a:prstGeom>
          <a:noFill/>
        </p:spPr>
      </p:pic>
      <p:sp>
        <p:nvSpPr>
          <p:cNvPr id="31" name="이등변 삼각형 30"/>
          <p:cNvSpPr/>
          <p:nvPr/>
        </p:nvSpPr>
        <p:spPr>
          <a:xfrm rot="5400000">
            <a:off x="-55808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32" name="이등변 삼각형 31"/>
          <p:cNvSpPr/>
          <p:nvPr/>
        </p:nvSpPr>
        <p:spPr>
          <a:xfrm rot="16200000">
            <a:off x="8529510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8" name="이등변 삼각형 27"/>
          <p:cNvSpPr/>
          <p:nvPr/>
        </p:nvSpPr>
        <p:spPr>
          <a:xfrm>
            <a:off x="1619672" y="5662989"/>
            <a:ext cx="432048" cy="36004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 b="1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9672" y="1023119"/>
            <a:ext cx="5990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rgbClr val="C00000"/>
                </a:solidFill>
                <a:latin typeface="나눔고딕 ExtraBold" pitchFamily="50" charset="-127"/>
                <a:ea typeface="나눔고딕 ExtraBold" pitchFamily="50" charset="-127"/>
                <a:cs typeface="Verdana" pitchFamily="34" charset="0"/>
              </a:rPr>
              <a:t>※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 ExtraBold" pitchFamily="50" charset="-127"/>
                <a:ea typeface="나눔고딕 ExtraBold" pitchFamily="50" charset="-127"/>
              </a:rPr>
              <a:t>영상 내용이 해당 학과의 전부는 아닙니다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ko-KR" altLang="en-US" sz="2400" b="1" dirty="0">
              <a:solidFill>
                <a:srgbClr val="C00000"/>
              </a:solidFill>
              <a:latin typeface="나눔고딕 ExtraBold" pitchFamily="50" charset="-127"/>
              <a:ea typeface="나눔고딕 ExtraBold" pitchFamily="50" charset="-127"/>
              <a:cs typeface="Verdana" pitchFamily="34" charset="0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6" name="그림 25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33" name="직사각형 32"/>
          <p:cNvSpPr/>
          <p:nvPr/>
        </p:nvSpPr>
        <p:spPr>
          <a:xfrm>
            <a:off x="1979712" y="5589240"/>
            <a:ext cx="1008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Click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4" name="제목 1"/>
          <p:cNvSpPr txBox="1">
            <a:spLocks/>
          </p:cNvSpPr>
          <p:nvPr/>
        </p:nvSpPr>
        <p:spPr>
          <a:xfrm>
            <a:off x="395536" y="-2738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(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인터뷰 영상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) 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현장 속으로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!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pic>
        <p:nvPicPr>
          <p:cNvPr id="16" name="신문방송과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611052" y="1575048"/>
            <a:ext cx="5913276" cy="3942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42" name="이등변 삼각형 41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3" name="이등변 삼각형 42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7504" y="1556792"/>
            <a:ext cx="7381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1. </a:t>
            </a:r>
            <a:r>
              <a:rPr lang="ko-KR" altLang="en-US" sz="32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신문방송과에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대해 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새롭게 알게 된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점</a:t>
            </a:r>
            <a:endParaRPr lang="en-US" altLang="ko-KR" sz="3200" dirty="0" smtClean="0">
              <a:latin typeface="나눔고딕" pitchFamily="50" charset="-127"/>
              <a:ea typeface="나눔고딕" pitchFamily="50" charset="-127"/>
              <a:cs typeface="Verdana" pitchFamily="34" charset="0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15" name="그림 14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7504" y="2484185"/>
            <a:ext cx="7381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2. </a:t>
            </a:r>
            <a:r>
              <a:rPr lang="ko-KR" altLang="en-US" sz="32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신문방송과에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대해 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더 알고 싶은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점</a:t>
            </a:r>
            <a:endParaRPr lang="en-US" altLang="ko-KR" sz="3200" dirty="0" smtClean="0">
              <a:latin typeface="나눔고딕" pitchFamily="50" charset="-127"/>
              <a:ea typeface="나눔고딕" pitchFamily="50" charset="-127"/>
              <a:cs typeface="Verdan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7504" y="3356992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3.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내가 </a:t>
            </a:r>
            <a:r>
              <a:rPr lang="ko-KR" altLang="en-US" sz="32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신문방송과에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적합한</a:t>
            </a:r>
            <a:r>
              <a:rPr lang="en-US" altLang="ko-KR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적합하지 않은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이유</a:t>
            </a:r>
            <a:endParaRPr lang="en-US" altLang="ko-KR" sz="3200" dirty="0" smtClean="0">
              <a:latin typeface="나눔고딕" pitchFamily="50" charset="-127"/>
              <a:ea typeface="나눔고딕" pitchFamily="50" charset="-127"/>
              <a:cs typeface="Verdana" pitchFamily="34" charset="0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4450222" y="4339730"/>
            <a:ext cx="72008" cy="2518270"/>
          </a:xfrm>
          <a:prstGeom prst="rect">
            <a:avLst/>
          </a:prstGeom>
          <a:solidFill>
            <a:srgbClr val="D1FA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4594238" y="4339730"/>
            <a:ext cx="72008" cy="2518270"/>
          </a:xfrm>
          <a:prstGeom prst="rect">
            <a:avLst/>
          </a:prstGeom>
          <a:solidFill>
            <a:srgbClr val="03D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4730776" y="4339730"/>
            <a:ext cx="72008" cy="2518270"/>
          </a:xfrm>
          <a:prstGeom prst="rect">
            <a:avLst/>
          </a:prstGeom>
          <a:solidFill>
            <a:srgbClr val="58B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제목 1"/>
          <p:cNvSpPr txBox="1">
            <a:spLocks/>
          </p:cNvSpPr>
          <p:nvPr/>
        </p:nvSpPr>
        <p:spPr>
          <a:xfrm>
            <a:off x="590872" y="58614"/>
            <a:ext cx="786956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수업을 마치며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…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29" name="이등변 삼각형 28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30" name="이등변 삼각형 29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14" name="그림 13" descr="Metroid_0025_Faceboo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0707" y="1916832"/>
            <a:ext cx="792088" cy="792088"/>
          </a:xfrm>
          <a:prstGeom prst="rect">
            <a:avLst/>
          </a:prstGeom>
        </p:spPr>
      </p:pic>
      <p:pic>
        <p:nvPicPr>
          <p:cNvPr id="15" name="그림 14" descr="Metroid_0031_Gtal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0707" y="3140968"/>
            <a:ext cx="792088" cy="792088"/>
          </a:xfrm>
          <a:prstGeom prst="rect">
            <a:avLst/>
          </a:prstGeom>
        </p:spPr>
      </p:pic>
      <p:pic>
        <p:nvPicPr>
          <p:cNvPr id="16" name="그림 15" descr="Metroid_0050_Hom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0707" y="4437112"/>
            <a:ext cx="792088" cy="792088"/>
          </a:xfrm>
          <a:prstGeom prst="rect">
            <a:avLst/>
          </a:prstGeom>
        </p:spPr>
      </p:pic>
      <p:pic>
        <p:nvPicPr>
          <p:cNvPr id="17" name="그림 16" descr="log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20" name="직사각형 19"/>
          <p:cNvSpPr/>
          <p:nvPr/>
        </p:nvSpPr>
        <p:spPr>
          <a:xfrm>
            <a:off x="1115616" y="188640"/>
            <a:ext cx="7020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 fontAlgn="base"/>
            <a:r>
              <a:rPr lang="ko-KR" altLang="en-US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본 문서의 저작권은 모두매거진에 있으며</a:t>
            </a:r>
            <a:r>
              <a:rPr lang="en-US" altLang="ko-KR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,</a:t>
            </a:r>
          </a:p>
          <a:p>
            <a:pPr marL="514350" indent="-514350" algn="ctr" fontAlgn="base"/>
            <a:r>
              <a:rPr lang="ko-KR" altLang="en-US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무단 도용 및 배포 시 처벌받을 수 있으니 반드시 유의 부탁 드립니다</a:t>
            </a:r>
            <a:r>
              <a:rPr lang="en-US" altLang="ko-KR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.</a:t>
            </a:r>
            <a:r>
              <a:rPr lang="ko-KR" altLang="en-US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 </a:t>
            </a:r>
            <a:endParaRPr lang="en-US" altLang="ko-KR" sz="1600" dirty="0" smtClean="0">
              <a:ln>
                <a:solidFill>
                  <a:schemeClr val="tx2">
                    <a:alpha val="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1673318" y="2060848"/>
            <a:ext cx="6787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http://facebook.com/modumagazine</a:t>
            </a:r>
            <a:endParaRPr lang="ko-KR" altLang="en-US" sz="2800" b="1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1676811" y="3284984"/>
            <a:ext cx="51459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카카오 스토리 </a:t>
            </a:r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ID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검색 </a:t>
            </a:r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: MODU</a:t>
            </a:r>
            <a:endParaRPr lang="ko-KR" altLang="en-US" sz="2800" b="1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676811" y="4653136"/>
            <a:ext cx="52986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http://modumagazine.co.kr/</a:t>
            </a:r>
            <a:endParaRPr lang="ko-KR" altLang="en-US" sz="2800" b="1" dirty="0">
              <a:latin typeface="a아메리카노L" pitchFamily="18" charset="-127"/>
              <a:ea typeface="a아메리카노L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3269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67544" y="4293096"/>
            <a:ext cx="81369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“모두 </a:t>
            </a:r>
            <a:r>
              <a:rPr lang="ko-KR" altLang="en-US" sz="12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커뮤니케이션즈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6" name="그림 5" descr="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75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36" name="이등변 삼각형 35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이등변 삼각형 36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908720"/>
            <a:ext cx="5207714" cy="51912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17439" y="1218807"/>
            <a:ext cx="1199366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S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사회형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60865" y="2114853"/>
            <a:ext cx="1199367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I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탐구형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6096" y="3861048"/>
            <a:ext cx="1261884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C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관습형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17439" y="4725144"/>
            <a:ext cx="1199366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E</a:t>
            </a:r>
          </a:p>
          <a:p>
            <a:pPr algn="ctr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기업형</a:t>
            </a:r>
            <a:endParaRPr lang="en-US" altLang="ko-KR" sz="2800" b="1" dirty="0" smtClean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39752" y="3843045"/>
            <a:ext cx="1199366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A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예술형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39752" y="2114853"/>
            <a:ext cx="1199366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R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실재형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32" name="그림 31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38" name="직사각형 37"/>
          <p:cNvSpPr/>
          <p:nvPr/>
        </p:nvSpPr>
        <p:spPr>
          <a:xfrm>
            <a:off x="3732164" y="2876743"/>
            <a:ext cx="148790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홀랜드</a:t>
            </a:r>
            <a:endParaRPr lang="en-US" altLang="ko-KR" sz="36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  <a:p>
            <a:pPr algn="ctr"/>
            <a:r>
              <a:rPr lang="en-US" altLang="ko-KR" sz="3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6</a:t>
            </a:r>
            <a:r>
              <a:rPr lang="ko-KR" altLang="en-US" sz="3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각형</a:t>
            </a:r>
            <a:endParaRPr lang="ko-KR" altLang="en-US" sz="36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1886" y="2204864"/>
            <a:ext cx="1431802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기계적성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신체활동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380312" y="2204864"/>
            <a:ext cx="1338828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사고력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학업성적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389178" y="3933056"/>
            <a:ext cx="1143262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성실성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구체성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356875" y="5631631"/>
            <a:ext cx="2095445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외향성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설득력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23528" y="4398203"/>
            <a:ext cx="1143262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독창성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심미성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508104" y="1124744"/>
            <a:ext cx="2095445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사회성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친화성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cxnSp>
        <p:nvCxnSpPr>
          <p:cNvPr id="47" name="구부러진 연결선 46"/>
          <p:cNvCxnSpPr>
            <a:endCxn id="45" idx="0"/>
          </p:cNvCxnSpPr>
          <p:nvPr/>
        </p:nvCxnSpPr>
        <p:spPr>
          <a:xfrm flipV="1">
            <a:off x="5220072" y="1124744"/>
            <a:ext cx="1335755" cy="144016"/>
          </a:xfrm>
          <a:prstGeom prst="curvedConnector4">
            <a:avLst>
              <a:gd name="adj1" fmla="val -8471"/>
              <a:gd name="adj2" fmla="val 258732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구부러진 연결선 46"/>
          <p:cNvCxnSpPr>
            <a:endCxn id="40" idx="0"/>
          </p:cNvCxnSpPr>
          <p:nvPr/>
        </p:nvCxnSpPr>
        <p:spPr>
          <a:xfrm rot="10800000" flipV="1">
            <a:off x="1047788" y="1772816"/>
            <a:ext cx="1363973" cy="432048"/>
          </a:xfrm>
          <a:prstGeom prst="curved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구부러진 연결선 46"/>
          <p:cNvCxnSpPr>
            <a:endCxn id="41" idx="0"/>
          </p:cNvCxnSpPr>
          <p:nvPr/>
        </p:nvCxnSpPr>
        <p:spPr>
          <a:xfrm>
            <a:off x="6660232" y="1916832"/>
            <a:ext cx="1389494" cy="288032"/>
          </a:xfrm>
          <a:prstGeom prst="curved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구부러진 연결선 46"/>
          <p:cNvCxnSpPr>
            <a:endCxn id="44" idx="0"/>
          </p:cNvCxnSpPr>
          <p:nvPr/>
        </p:nvCxnSpPr>
        <p:spPr>
          <a:xfrm rot="10800000" flipV="1">
            <a:off x="895160" y="3966155"/>
            <a:ext cx="1359541" cy="432048"/>
          </a:xfrm>
          <a:prstGeom prst="curved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구부러진 연결선 46"/>
          <p:cNvCxnSpPr>
            <a:endCxn id="42" idx="2"/>
          </p:cNvCxnSpPr>
          <p:nvPr/>
        </p:nvCxnSpPr>
        <p:spPr>
          <a:xfrm flipV="1">
            <a:off x="6660232" y="4764053"/>
            <a:ext cx="1300577" cy="249123"/>
          </a:xfrm>
          <a:prstGeom prst="curved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구부러진 연결선 46"/>
          <p:cNvCxnSpPr>
            <a:stCxn id="4" idx="2"/>
            <a:endCxn id="43" idx="2"/>
          </p:cNvCxnSpPr>
          <p:nvPr/>
        </p:nvCxnSpPr>
        <p:spPr>
          <a:xfrm rot="5400000" flipH="1" flipV="1">
            <a:off x="5454741" y="5150115"/>
            <a:ext cx="6676" cy="1893037"/>
          </a:xfrm>
          <a:prstGeom prst="curvedConnector3">
            <a:avLst>
              <a:gd name="adj1" fmla="val -3424206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직사각형 30"/>
          <p:cNvSpPr/>
          <p:nvPr/>
        </p:nvSpPr>
        <p:spPr>
          <a:xfrm>
            <a:off x="-4356992" y="0"/>
            <a:ext cx="4084134" cy="60170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b="1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HOLLAND </a:t>
            </a: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적성 검사</a:t>
            </a:r>
            <a:endParaRPr lang="en-US" altLang="ko-KR" sz="14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fontAlgn="base"/>
            <a:r>
              <a:rPr lang="ko-KR" altLang="en-US" sz="1400" dirty="0" smtClean="0"/>
              <a:t>이 검사는 미국의 저명한 진로 심리학자인 </a:t>
            </a:r>
          </a:p>
          <a:p>
            <a:pPr fontAlgn="base"/>
            <a:r>
              <a:rPr lang="en-US" altLang="ko-KR" sz="1400" dirty="0" smtClean="0"/>
              <a:t>John </a:t>
            </a:r>
            <a:r>
              <a:rPr lang="en-US" altLang="ko-KR" sz="1400" dirty="0" err="1" smtClean="0"/>
              <a:t>L.Holland</a:t>
            </a:r>
            <a:r>
              <a:rPr lang="ko-KR" altLang="en-US" sz="1400" dirty="0" smtClean="0"/>
              <a:t>의 이론에 근거하여 제작된 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검사로서  </a:t>
            </a:r>
            <a:r>
              <a:rPr lang="en-US" altLang="ko-KR" sz="1400" dirty="0" smtClean="0"/>
              <a:t>6</a:t>
            </a:r>
            <a:r>
              <a:rPr lang="ko-KR" altLang="en-US" sz="1400" dirty="0" smtClean="0"/>
              <a:t>가지 유형으로 </a:t>
            </a:r>
            <a:r>
              <a:rPr lang="ko-KR" altLang="en-US" sz="1400" dirty="0" err="1" smtClean="0"/>
              <a:t>직업군을</a:t>
            </a:r>
            <a:r>
              <a:rPr lang="ko-KR" altLang="en-US" sz="1400" dirty="0" smtClean="0"/>
              <a:t> 분류한 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뒤 직업적인 특성과 각 직업 종사자들의 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성격⋅흥미를 연구하여 정립되었다</a:t>
            </a:r>
            <a:r>
              <a:rPr lang="en-US" altLang="ko-KR" sz="1400" dirty="0" smtClean="0"/>
              <a:t>.</a:t>
            </a:r>
            <a:endParaRPr lang="ko-KR" altLang="en-US" sz="1400" dirty="0" smtClean="0"/>
          </a:p>
          <a:p>
            <a:pPr fontAlgn="base"/>
            <a:r>
              <a:rPr lang="ko-KR" altLang="en-US" sz="1400" dirty="0" smtClean="0"/>
              <a:t>일반적으로 검사를 통해 점수가 높게 나온 진로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흥미</a:t>
            </a:r>
            <a:r>
              <a:rPr lang="en-US" altLang="ko-KR" sz="1400" dirty="0" smtClean="0"/>
              <a:t>)</a:t>
            </a:r>
            <a:r>
              <a:rPr lang="ko-KR" altLang="en-US" sz="1400" dirty="0" smtClean="0"/>
              <a:t>유형에 따라 일치하는 유형의 전공학과와 추천 </a:t>
            </a:r>
            <a:r>
              <a:rPr lang="ko-KR" altLang="en-US" sz="1400" dirty="0" err="1" smtClean="0"/>
              <a:t>직업군이</a:t>
            </a:r>
            <a:r>
              <a:rPr lang="ko-KR" altLang="en-US" sz="1400" dirty="0" smtClean="0"/>
              <a:t> 선정되는 방식이다</a:t>
            </a:r>
            <a:r>
              <a:rPr lang="en-US" altLang="ko-KR" sz="1400" dirty="0" smtClean="0"/>
              <a:t>.</a:t>
            </a:r>
          </a:p>
          <a:p>
            <a:pPr fontAlgn="base"/>
            <a:endParaRPr lang="en-US" altLang="ko-KR" sz="1400" dirty="0" smtClean="0"/>
          </a:p>
          <a:p>
            <a:pPr fontAlgn="base"/>
            <a:r>
              <a:rPr lang="ko-KR" altLang="en-US" sz="1400" b="1" dirty="0" smtClean="0"/>
              <a:t>유의점</a:t>
            </a:r>
          </a:p>
          <a:p>
            <a:pPr fontAlgn="base"/>
            <a:r>
              <a:rPr lang="ko-KR" altLang="en-US" sz="1400" dirty="0" err="1" smtClean="0"/>
              <a:t>홀랜드</a:t>
            </a:r>
            <a:r>
              <a:rPr lang="ko-KR" altLang="en-US" sz="1400" dirty="0" smtClean="0"/>
              <a:t> 육각형이 절대적인 지표는 아니며</a:t>
            </a:r>
            <a:r>
              <a:rPr lang="en-US" altLang="ko-KR" sz="1400" dirty="0" smtClean="0"/>
              <a:t>, </a:t>
            </a:r>
            <a:endParaRPr lang="ko-KR" altLang="en-US" sz="1400" dirty="0" smtClean="0"/>
          </a:p>
          <a:p>
            <a:pPr fontAlgn="base"/>
            <a:r>
              <a:rPr lang="ko-KR" altLang="en-US" sz="1400" dirty="0" smtClean="0"/>
              <a:t>단지 대표적인 </a:t>
            </a:r>
            <a:r>
              <a:rPr lang="en-US" altLang="ko-KR" sz="1400" dirty="0" smtClean="0"/>
              <a:t>6</a:t>
            </a:r>
            <a:r>
              <a:rPr lang="ko-KR" altLang="en-US" sz="1400" dirty="0" smtClean="0"/>
              <a:t>가지 유형으로 사람들을 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분류해 볼 수 있고</a:t>
            </a:r>
            <a:r>
              <a:rPr lang="en-US" altLang="ko-KR" sz="1400" dirty="0" smtClean="0"/>
              <a:t>, </a:t>
            </a:r>
            <a:endParaRPr lang="ko-KR" altLang="en-US" sz="1400" dirty="0" smtClean="0"/>
          </a:p>
          <a:p>
            <a:pPr fontAlgn="base"/>
            <a:r>
              <a:rPr lang="ko-KR" altLang="en-US" sz="1400" u="sng" dirty="0" smtClean="0">
                <a:solidFill>
                  <a:srgbClr val="C00000"/>
                </a:solidFill>
              </a:rPr>
              <a:t>그 중에서 해당 학과에 잘 적응할 수 있는 </a:t>
            </a:r>
            <a:endParaRPr lang="en-US" altLang="ko-KR" sz="1400" u="sng" dirty="0" smtClean="0">
              <a:solidFill>
                <a:srgbClr val="C00000"/>
              </a:solidFill>
            </a:endParaRPr>
          </a:p>
          <a:p>
            <a:pPr fontAlgn="base"/>
            <a:r>
              <a:rPr lang="ko-KR" altLang="en-US" sz="1400" u="sng" dirty="0" smtClean="0">
                <a:solidFill>
                  <a:srgbClr val="C00000"/>
                </a:solidFill>
              </a:rPr>
              <a:t>가능성을 가진 유형을 </a:t>
            </a:r>
            <a:r>
              <a:rPr lang="ko-KR" altLang="en-US" sz="1400" u="sng" dirty="0" err="1" smtClean="0">
                <a:solidFill>
                  <a:srgbClr val="C00000"/>
                </a:solidFill>
              </a:rPr>
              <a:t>체크표시한</a:t>
            </a:r>
            <a:r>
              <a:rPr lang="ko-KR" altLang="en-US" sz="1400" u="sng" dirty="0" smtClean="0">
                <a:solidFill>
                  <a:srgbClr val="C00000"/>
                </a:solidFill>
              </a:rPr>
              <a:t> 것임</a:t>
            </a:r>
          </a:p>
          <a:p>
            <a:pPr fontAlgn="base"/>
            <a:endParaRPr lang="en-US" altLang="ko-KR" sz="1400" dirty="0" smtClean="0"/>
          </a:p>
          <a:p>
            <a:pPr fontAlgn="base"/>
            <a:r>
              <a:rPr lang="ko-KR" altLang="en-US" sz="1400" b="1" dirty="0" smtClean="0"/>
              <a:t>참고</a:t>
            </a:r>
          </a:p>
          <a:p>
            <a:pPr fontAlgn="base"/>
            <a:r>
              <a:rPr lang="ko-KR" altLang="en-US" sz="1400" b="1" dirty="0" err="1" smtClean="0"/>
              <a:t>홀랜드</a:t>
            </a:r>
            <a:r>
              <a:rPr lang="ko-KR" altLang="en-US" sz="1400" b="1" dirty="0" smtClean="0"/>
              <a:t> 적성검사</a:t>
            </a:r>
          </a:p>
          <a:p>
            <a:pPr marL="342900" indent="-342900" fontAlgn="base"/>
            <a:r>
              <a:rPr lang="en-US" altLang="ko-KR" sz="1400" dirty="0" smtClean="0"/>
              <a:t>1. </a:t>
            </a:r>
            <a:r>
              <a:rPr lang="ko-KR" altLang="en-US" sz="1400" dirty="0" smtClean="0"/>
              <a:t>진로 발달 검사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초등학생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흥미검사</a:t>
            </a:r>
            <a:endParaRPr lang="en-US" altLang="ko-KR" sz="1400" dirty="0" smtClean="0"/>
          </a:p>
          <a:p>
            <a:pPr marL="342900" indent="-342900" fontAlgn="base"/>
            <a:r>
              <a:rPr lang="en-US" altLang="ko-KR" sz="1400" dirty="0" smtClean="0"/>
              <a:t>-</a:t>
            </a:r>
            <a:r>
              <a:rPr lang="ko-KR" altLang="en-US" sz="1400" dirty="0" smtClean="0"/>
              <a:t>어느 부분에 흥미가 많고 발전 가능성이 있는지</a:t>
            </a:r>
            <a:r>
              <a:rPr lang="en-US" altLang="ko-KR" sz="1400" dirty="0" smtClean="0"/>
              <a:t>)</a:t>
            </a:r>
            <a:endParaRPr lang="ko-KR" altLang="en-US" sz="1400" dirty="0" smtClean="0"/>
          </a:p>
          <a:p>
            <a:pPr fontAlgn="base"/>
            <a:r>
              <a:rPr lang="en-US" altLang="ko-KR" sz="1400" dirty="0" smtClean="0"/>
              <a:t>2. </a:t>
            </a:r>
            <a:r>
              <a:rPr lang="ko-KR" altLang="en-US" sz="1400" dirty="0" smtClean="0"/>
              <a:t>진로 탐색 검사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중</a:t>
            </a:r>
            <a:r>
              <a:rPr lang="en-US" altLang="ko-KR" sz="1400" dirty="0" smtClean="0"/>
              <a:t>/</a:t>
            </a:r>
            <a:r>
              <a:rPr lang="ko-KR" altLang="en-US" sz="1400" dirty="0" smtClean="0"/>
              <a:t>고등학생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흥미검사</a:t>
            </a:r>
            <a:r>
              <a:rPr lang="en-US" altLang="ko-KR" sz="1400" dirty="0" smtClean="0"/>
              <a:t>)</a:t>
            </a:r>
            <a:endParaRPr lang="ko-KR" altLang="en-US" sz="1400" dirty="0" smtClean="0"/>
          </a:p>
          <a:p>
            <a:pPr fontAlgn="base"/>
            <a:r>
              <a:rPr lang="en-US" altLang="ko-KR" sz="1400" dirty="0" smtClean="0"/>
              <a:t>3. </a:t>
            </a:r>
            <a:r>
              <a:rPr lang="ko-KR" altLang="en-US" sz="1400" dirty="0" smtClean="0"/>
              <a:t>진로적성검사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고</a:t>
            </a:r>
            <a:r>
              <a:rPr lang="en-US" altLang="ko-KR" sz="1400" dirty="0" smtClean="0"/>
              <a:t>2 </a:t>
            </a:r>
            <a:r>
              <a:rPr lang="ko-KR" altLang="en-US" sz="1400" dirty="0" smtClean="0"/>
              <a:t>이상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능력 검사</a:t>
            </a:r>
            <a:endParaRPr lang="en-US" altLang="ko-KR" sz="1400" dirty="0" smtClean="0"/>
          </a:p>
          <a:p>
            <a:pPr fontAlgn="base"/>
            <a:r>
              <a:rPr lang="en-US" altLang="ko-KR" sz="1400" dirty="0" smtClean="0"/>
              <a:t>-</a:t>
            </a:r>
            <a:r>
              <a:rPr lang="ko-KR" altLang="en-US" sz="1400" dirty="0" smtClean="0"/>
              <a:t>무엇을 잘 할 수 있는지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잘 하고 있는지</a:t>
            </a:r>
            <a:r>
              <a:rPr lang="en-US" altLang="ko-KR" sz="1400" dirty="0" smtClean="0"/>
              <a:t>)</a:t>
            </a:r>
            <a:endParaRPr lang="ko-KR" altLang="en-US" sz="1400" dirty="0" smtClean="0"/>
          </a:p>
        </p:txBody>
      </p:sp>
      <p:sp>
        <p:nvSpPr>
          <p:cNvPr id="39" name="직사각형 38"/>
          <p:cNvSpPr/>
          <p:nvPr/>
        </p:nvSpPr>
        <p:spPr>
          <a:xfrm>
            <a:off x="9396536" y="0"/>
            <a:ext cx="4084134" cy="28931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b="1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신문방송과는 기업형</a:t>
            </a: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b="1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예술형과</a:t>
            </a: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잘 맞는다</a:t>
            </a: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!</a:t>
            </a:r>
          </a:p>
          <a:p>
            <a:pPr>
              <a:lnSpc>
                <a:spcPct val="150000"/>
              </a:lnSpc>
            </a:pPr>
            <a:endParaRPr lang="en-US" altLang="ko-KR" sz="14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fontAlgn="base"/>
            <a:r>
              <a:rPr lang="ko-KR" altLang="en-US" sz="1400" dirty="0" smtClean="0"/>
              <a:t>기업형 </a:t>
            </a:r>
            <a:r>
              <a:rPr lang="en-US" altLang="ko-KR" sz="1400" dirty="0" smtClean="0"/>
              <a:t>: </a:t>
            </a:r>
            <a:r>
              <a:rPr lang="ko-KR" altLang="en-US" sz="1400" dirty="0" smtClean="0"/>
              <a:t>언어적성이 높은 유형으로 지배력</a:t>
            </a:r>
            <a:r>
              <a:rPr lang="en-US" altLang="ko-KR" sz="1400" dirty="0" smtClean="0"/>
              <a:t>, </a:t>
            </a:r>
          </a:p>
          <a:p>
            <a:pPr fontAlgn="base"/>
            <a:r>
              <a:rPr lang="ko-KR" altLang="en-US" sz="1400" dirty="0" smtClean="0"/>
              <a:t>통솔력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지도력이 있으며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말을 잘하고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주장적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설득적이며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경쟁적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야심적이다</a:t>
            </a:r>
            <a:endParaRPr lang="en-US" altLang="ko-KR" sz="1400" dirty="0" smtClean="0"/>
          </a:p>
          <a:p>
            <a:pPr fontAlgn="base"/>
            <a:endParaRPr lang="en-US" altLang="ko-KR" sz="1400" dirty="0" smtClean="0"/>
          </a:p>
          <a:p>
            <a:pPr fontAlgn="base"/>
            <a:r>
              <a:rPr lang="ko-KR" altLang="en-US" sz="1400" dirty="0" err="1" smtClean="0"/>
              <a:t>예술형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: </a:t>
            </a:r>
            <a:r>
              <a:rPr lang="ko-KR" altLang="en-US" sz="1400" dirty="0" smtClean="0"/>
              <a:t>창의적 적성이 높은 유형이다</a:t>
            </a:r>
            <a:r>
              <a:rPr lang="en-US" altLang="ko-KR" sz="1400" dirty="0" smtClean="0"/>
              <a:t>.</a:t>
            </a:r>
            <a:r>
              <a:rPr lang="ko-KR" altLang="en-US" sz="1400" dirty="0" smtClean="0"/>
              <a:t> 상상력</a:t>
            </a:r>
            <a:r>
              <a:rPr lang="en-US" altLang="ko-KR" sz="1400" dirty="0" smtClean="0"/>
              <a:t>,</a:t>
            </a:r>
          </a:p>
          <a:p>
            <a:pPr fontAlgn="base"/>
            <a:r>
              <a:rPr lang="ko-KR" altLang="en-US" sz="1400" dirty="0" smtClean="0"/>
              <a:t>감수성이 풍부하며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자유분방하고 독창적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개방적이며 개성이 강하다</a:t>
            </a:r>
            <a:r>
              <a:rPr lang="en-US" altLang="ko-KR" sz="1400" dirty="0" smtClean="0"/>
              <a:t>. </a:t>
            </a:r>
            <a:r>
              <a:rPr lang="ko-KR" altLang="en-US" sz="1400" dirty="0" smtClean="0"/>
              <a:t>자유와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개성을 추구한다</a:t>
            </a:r>
            <a:r>
              <a:rPr lang="en-US" altLang="ko-KR" sz="1400" dirty="0" smtClean="0"/>
              <a:t>.</a:t>
            </a:r>
            <a:endParaRPr lang="ko-KR" altLang="en-US" sz="1400" dirty="0" smtClean="0"/>
          </a:p>
        </p:txBody>
      </p:sp>
      <p:pic>
        <p:nvPicPr>
          <p:cNvPr id="46" name="그림 45" descr="체크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35696" y="3429000"/>
            <a:ext cx="1337763" cy="1039254"/>
          </a:xfrm>
          <a:prstGeom prst="rect">
            <a:avLst/>
          </a:prstGeom>
        </p:spPr>
      </p:pic>
      <p:pic>
        <p:nvPicPr>
          <p:cNvPr id="48" name="그림 47" descr="체크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35896" y="4077072"/>
            <a:ext cx="1337763" cy="10392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-11113" y="908720"/>
            <a:ext cx="9155113" cy="5256584"/>
          </a:xfrm>
          <a:prstGeom prst="rect">
            <a:avLst/>
          </a:prstGeom>
          <a:noFill/>
        </p:spPr>
      </p:pic>
      <p:sp>
        <p:nvSpPr>
          <p:cNvPr id="71" name="이등변 삼각형 70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이등변 삼각형 71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8" name="그룹 57"/>
          <p:cNvGrpSpPr/>
          <p:nvPr/>
        </p:nvGrpSpPr>
        <p:grpSpPr>
          <a:xfrm>
            <a:off x="323528" y="1150565"/>
            <a:ext cx="1800200" cy="1942135"/>
            <a:chOff x="323528" y="1150565"/>
            <a:chExt cx="1800200" cy="1942135"/>
          </a:xfrm>
        </p:grpSpPr>
        <p:grpSp>
          <p:nvGrpSpPr>
            <p:cNvPr id="22" name="그룹 21"/>
            <p:cNvGrpSpPr/>
            <p:nvPr/>
          </p:nvGrpSpPr>
          <p:grpSpPr>
            <a:xfrm>
              <a:off x="323528" y="1150565"/>
              <a:ext cx="1800200" cy="1942135"/>
              <a:chOff x="1763029" y="380244"/>
              <a:chExt cx="2671790" cy="2882444"/>
            </a:xfrm>
          </p:grpSpPr>
          <p:pic>
            <p:nvPicPr>
              <p:cNvPr id="15" name="그림 14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 rot="900000">
                <a:off x="1763029" y="489864"/>
                <a:ext cx="2671790" cy="2772824"/>
              </a:xfrm>
              <a:prstGeom prst="rect">
                <a:avLst/>
              </a:prstGeom>
            </p:spPr>
          </p:pic>
          <p:sp>
            <p:nvSpPr>
              <p:cNvPr id="19" name="자유형 18"/>
              <p:cNvSpPr/>
              <p:nvPr/>
            </p:nvSpPr>
            <p:spPr>
              <a:xfrm rot="20258925">
                <a:off x="1897166" y="380244"/>
                <a:ext cx="979327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 rot="799241">
              <a:off x="383121" y="1772816"/>
              <a:ext cx="1632178" cy="707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4000" b="1" dirty="0" smtClean="0">
                  <a:latin typeface="나눔고딕 ExtraBold" pitchFamily="50" charset="-127"/>
                  <a:ea typeface="나눔고딕 ExtraBold" pitchFamily="50" charset="-127"/>
                </a:rPr>
                <a:t>호기심</a:t>
              </a:r>
              <a:endParaRPr lang="ko-KR" altLang="en-US" sz="40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56" name="그룹 55"/>
          <p:cNvGrpSpPr/>
          <p:nvPr/>
        </p:nvGrpSpPr>
        <p:grpSpPr>
          <a:xfrm>
            <a:off x="6732240" y="2276872"/>
            <a:ext cx="2184528" cy="2217230"/>
            <a:chOff x="1285823" y="3668246"/>
            <a:chExt cx="2184528" cy="2217230"/>
          </a:xfrm>
        </p:grpSpPr>
        <p:grpSp>
          <p:nvGrpSpPr>
            <p:cNvPr id="33" name="그룹 32"/>
            <p:cNvGrpSpPr/>
            <p:nvPr/>
          </p:nvGrpSpPr>
          <p:grpSpPr>
            <a:xfrm rot="21021659">
              <a:off x="1285823" y="3668246"/>
              <a:ext cx="2184528" cy="2217230"/>
              <a:chOff x="4749978" y="3531435"/>
              <a:chExt cx="2758182" cy="2850740"/>
            </a:xfrm>
          </p:grpSpPr>
          <p:pic>
            <p:nvPicPr>
              <p:cNvPr id="34" name="그림 33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 rot="495890">
                <a:off x="4787178" y="3610175"/>
                <a:ext cx="2720982" cy="2772000"/>
              </a:xfrm>
              <a:prstGeom prst="rect">
                <a:avLst/>
              </a:prstGeom>
            </p:spPr>
          </p:pic>
          <p:sp>
            <p:nvSpPr>
              <p:cNvPr id="35" name="자유형 34"/>
              <p:cNvSpPr/>
              <p:nvPr/>
            </p:nvSpPr>
            <p:spPr>
              <a:xfrm rot="19800000">
                <a:off x="4749978" y="3531435"/>
                <a:ext cx="1029969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1402465" y="4394720"/>
              <a:ext cx="1920719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4800" b="1" dirty="0" smtClean="0">
                  <a:latin typeface="나눔고딕 ExtraBold" pitchFamily="50" charset="-127"/>
                  <a:ea typeface="나눔고딕 ExtraBold" pitchFamily="50" charset="-127"/>
                </a:rPr>
                <a:t>미디어</a:t>
              </a:r>
              <a:endParaRPr lang="ko-KR" altLang="en-US" sz="48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59" name="그룹 58"/>
          <p:cNvGrpSpPr/>
          <p:nvPr/>
        </p:nvGrpSpPr>
        <p:grpSpPr>
          <a:xfrm>
            <a:off x="5292080" y="1268760"/>
            <a:ext cx="1832246" cy="1800200"/>
            <a:chOff x="6108108" y="1412776"/>
            <a:chExt cx="1832246" cy="1800200"/>
          </a:xfrm>
        </p:grpSpPr>
        <p:grpSp>
          <p:nvGrpSpPr>
            <p:cNvPr id="23" name="그룹 22"/>
            <p:cNvGrpSpPr/>
            <p:nvPr/>
          </p:nvGrpSpPr>
          <p:grpSpPr>
            <a:xfrm>
              <a:off x="6108108" y="1412776"/>
              <a:ext cx="1832246" cy="1800200"/>
              <a:chOff x="4894977" y="431829"/>
              <a:chExt cx="2801728" cy="2752726"/>
            </a:xfrm>
          </p:grpSpPr>
          <p:pic>
            <p:nvPicPr>
              <p:cNvPr id="16" name="그림 15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21448016" flipH="1">
                <a:off x="4894977" y="434182"/>
                <a:ext cx="2677403" cy="2750373"/>
              </a:xfrm>
              <a:prstGeom prst="rect">
                <a:avLst/>
              </a:prstGeom>
            </p:spPr>
          </p:pic>
          <p:sp>
            <p:nvSpPr>
              <p:cNvPr id="20" name="자유형 19"/>
              <p:cNvSpPr/>
              <p:nvPr/>
            </p:nvSpPr>
            <p:spPr>
              <a:xfrm rot="1800000">
                <a:off x="6764545" y="431829"/>
                <a:ext cx="932160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6132220" y="2014100"/>
              <a:ext cx="1729961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3200" b="1" dirty="0" smtClean="0">
                  <a:latin typeface="나눔고딕 ExtraBold" pitchFamily="50" charset="-127"/>
                  <a:ea typeface="나눔고딕 ExtraBold" pitchFamily="50" charset="-127"/>
                </a:rPr>
                <a:t>아이디어</a:t>
              </a:r>
              <a:endParaRPr lang="en-US" altLang="ko-KR" sz="3200" b="1" dirty="0" smtClean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60" name="그룹 59"/>
          <p:cNvGrpSpPr/>
          <p:nvPr/>
        </p:nvGrpSpPr>
        <p:grpSpPr>
          <a:xfrm>
            <a:off x="4860032" y="4005064"/>
            <a:ext cx="1712952" cy="1896028"/>
            <a:chOff x="5681805" y="4080722"/>
            <a:chExt cx="1712952" cy="1896028"/>
          </a:xfrm>
        </p:grpSpPr>
        <p:grpSp>
          <p:nvGrpSpPr>
            <p:cNvPr id="44" name="그룹 43"/>
            <p:cNvGrpSpPr/>
            <p:nvPr/>
          </p:nvGrpSpPr>
          <p:grpSpPr>
            <a:xfrm rot="1686190">
              <a:off x="5681805" y="4080722"/>
              <a:ext cx="1712952" cy="1896028"/>
              <a:chOff x="1694917" y="3560221"/>
              <a:chExt cx="2648523" cy="2931590"/>
            </a:xfrm>
          </p:grpSpPr>
          <p:pic>
            <p:nvPicPr>
              <p:cNvPr id="46" name="그림 45"/>
              <p:cNvPicPr>
                <a:picLocks noChangeAspect="1"/>
              </p:cNvPicPr>
              <p:nvPr/>
            </p:nvPicPr>
            <p:blipFill rotWithShape="1">
              <a:blip r:embed="rId7" cstate="print"/>
              <a:srcRect l="1" r="662"/>
              <a:stretch/>
            </p:blipFill>
            <p:spPr>
              <a:xfrm rot="20700000" flipH="1">
                <a:off x="1694917" y="3724600"/>
                <a:ext cx="2648523" cy="2767211"/>
              </a:xfrm>
              <a:prstGeom prst="rect">
                <a:avLst/>
              </a:prstGeom>
            </p:spPr>
          </p:pic>
          <p:sp>
            <p:nvSpPr>
              <p:cNvPr id="47" name="자유형 46"/>
              <p:cNvSpPr/>
              <p:nvPr/>
            </p:nvSpPr>
            <p:spPr>
              <a:xfrm rot="900000">
                <a:off x="3220834" y="3560221"/>
                <a:ext cx="1051842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 rot="952144">
              <a:off x="5701896" y="4723152"/>
              <a:ext cx="1632178" cy="707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4000" b="1" dirty="0" smtClean="0">
                  <a:latin typeface="나눔고딕 ExtraBold" pitchFamily="50" charset="-127"/>
                  <a:ea typeface="나눔고딕 ExtraBold" pitchFamily="50" charset="-127"/>
                </a:rPr>
                <a:t>창의력</a:t>
              </a:r>
              <a:endParaRPr lang="ko-KR" altLang="en-US" sz="40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31" name="타원 30"/>
          <p:cNvSpPr/>
          <p:nvPr/>
        </p:nvSpPr>
        <p:spPr>
          <a:xfrm>
            <a:off x="3851920" y="2780928"/>
            <a:ext cx="1440160" cy="14401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grpSp>
        <p:nvGrpSpPr>
          <p:cNvPr id="61" name="그룹 60"/>
          <p:cNvGrpSpPr/>
          <p:nvPr/>
        </p:nvGrpSpPr>
        <p:grpSpPr>
          <a:xfrm>
            <a:off x="2339752" y="4365104"/>
            <a:ext cx="1656184" cy="1786764"/>
            <a:chOff x="8315908" y="3068960"/>
            <a:chExt cx="1656184" cy="1786764"/>
          </a:xfrm>
        </p:grpSpPr>
        <p:grpSp>
          <p:nvGrpSpPr>
            <p:cNvPr id="32" name="그룹 31"/>
            <p:cNvGrpSpPr/>
            <p:nvPr/>
          </p:nvGrpSpPr>
          <p:grpSpPr>
            <a:xfrm>
              <a:off x="8315908" y="3068960"/>
              <a:ext cx="1656184" cy="1786764"/>
              <a:chOff x="1763029" y="380244"/>
              <a:chExt cx="2671790" cy="2882444"/>
            </a:xfrm>
          </p:grpSpPr>
          <p:pic>
            <p:nvPicPr>
              <p:cNvPr id="39" name="그림 38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 rot="900000">
                <a:off x="1763029" y="489864"/>
                <a:ext cx="2671790" cy="2772824"/>
              </a:xfrm>
              <a:prstGeom prst="rect">
                <a:avLst/>
              </a:prstGeom>
            </p:spPr>
          </p:pic>
          <p:sp>
            <p:nvSpPr>
              <p:cNvPr id="40" name="자유형 39"/>
              <p:cNvSpPr/>
              <p:nvPr/>
            </p:nvSpPr>
            <p:spPr>
              <a:xfrm rot="20258925">
                <a:off x="1897166" y="380244"/>
                <a:ext cx="979327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8459928" y="3573015"/>
              <a:ext cx="1342034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4800" b="1" dirty="0" smtClean="0">
                  <a:latin typeface="나눔고딕 ExtraBold" pitchFamily="50" charset="-127"/>
                  <a:ea typeface="나눔고딕 ExtraBold" pitchFamily="50" charset="-127"/>
                </a:rPr>
                <a:t>분석</a:t>
              </a:r>
              <a:endParaRPr lang="ko-KR" altLang="en-US" sz="48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57" name="그룹 56"/>
          <p:cNvGrpSpPr/>
          <p:nvPr/>
        </p:nvGrpSpPr>
        <p:grpSpPr>
          <a:xfrm>
            <a:off x="1979712" y="2204864"/>
            <a:ext cx="1620350" cy="1644606"/>
            <a:chOff x="2538008" y="1248791"/>
            <a:chExt cx="1620350" cy="1644606"/>
          </a:xfrm>
        </p:grpSpPr>
        <p:grpSp>
          <p:nvGrpSpPr>
            <p:cNvPr id="42" name="그룹 41"/>
            <p:cNvGrpSpPr/>
            <p:nvPr/>
          </p:nvGrpSpPr>
          <p:grpSpPr>
            <a:xfrm rot="21021659">
              <a:off x="2538008" y="1248791"/>
              <a:ext cx="1620350" cy="1644606"/>
              <a:chOff x="4749978" y="3531435"/>
              <a:chExt cx="2758182" cy="2850740"/>
            </a:xfrm>
          </p:grpSpPr>
          <p:pic>
            <p:nvPicPr>
              <p:cNvPr id="43" name="그림 4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 rot="495890">
                <a:off x="4787178" y="3610175"/>
                <a:ext cx="2720982" cy="2772000"/>
              </a:xfrm>
              <a:prstGeom prst="rect">
                <a:avLst/>
              </a:prstGeom>
            </p:spPr>
          </p:pic>
          <p:sp>
            <p:nvSpPr>
              <p:cNvPr id="45" name="자유형 44"/>
              <p:cNvSpPr/>
              <p:nvPr/>
            </p:nvSpPr>
            <p:spPr>
              <a:xfrm rot="19800000">
                <a:off x="4749978" y="3531435"/>
                <a:ext cx="1029969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2627785" y="1612250"/>
              <a:ext cx="1486304" cy="9233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5400" b="1" dirty="0" smtClean="0">
                  <a:latin typeface="나눔고딕 ExtraBold" pitchFamily="50" charset="-127"/>
                  <a:ea typeface="나눔고딕 ExtraBold" pitchFamily="50" charset="-127"/>
                </a:rPr>
                <a:t>변화</a:t>
              </a:r>
              <a:endParaRPr lang="ko-KR" altLang="en-US" sz="54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62" name="그룹 61"/>
          <p:cNvGrpSpPr/>
          <p:nvPr/>
        </p:nvGrpSpPr>
        <p:grpSpPr>
          <a:xfrm>
            <a:off x="323528" y="3573016"/>
            <a:ext cx="1712952" cy="1896028"/>
            <a:chOff x="3477434" y="4224738"/>
            <a:chExt cx="1712952" cy="1896028"/>
          </a:xfrm>
        </p:grpSpPr>
        <p:grpSp>
          <p:nvGrpSpPr>
            <p:cNvPr id="49" name="그룹 48"/>
            <p:cNvGrpSpPr/>
            <p:nvPr/>
          </p:nvGrpSpPr>
          <p:grpSpPr>
            <a:xfrm rot="1686190">
              <a:off x="3477434" y="4224738"/>
              <a:ext cx="1712952" cy="1896028"/>
              <a:chOff x="1694917" y="3560221"/>
              <a:chExt cx="2648523" cy="2931590"/>
            </a:xfrm>
          </p:grpSpPr>
          <p:pic>
            <p:nvPicPr>
              <p:cNvPr id="50" name="그림 49"/>
              <p:cNvPicPr>
                <a:picLocks noChangeAspect="1"/>
              </p:cNvPicPr>
              <p:nvPr/>
            </p:nvPicPr>
            <p:blipFill rotWithShape="1">
              <a:blip r:embed="rId7" cstate="print"/>
              <a:srcRect l="1" r="662"/>
              <a:stretch/>
            </p:blipFill>
            <p:spPr>
              <a:xfrm rot="20700000" flipH="1">
                <a:off x="1694917" y="3724600"/>
                <a:ext cx="2648523" cy="2767211"/>
              </a:xfrm>
              <a:prstGeom prst="rect">
                <a:avLst/>
              </a:prstGeom>
            </p:spPr>
          </p:pic>
          <p:sp>
            <p:nvSpPr>
              <p:cNvPr id="54" name="자유형 53"/>
              <p:cNvSpPr/>
              <p:nvPr/>
            </p:nvSpPr>
            <p:spPr>
              <a:xfrm rot="900000">
                <a:off x="3220834" y="3560221"/>
                <a:ext cx="1051842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 rot="952144">
              <a:off x="3497526" y="4867168"/>
              <a:ext cx="1632178" cy="707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4000" b="1" dirty="0" err="1" smtClean="0">
                  <a:latin typeface="나눔고딕 ExtraBold" pitchFamily="50" charset="-127"/>
                  <a:ea typeface="나눔고딕 ExtraBold" pitchFamily="50" charset="-127"/>
                </a:rPr>
                <a:t>콘텐츠</a:t>
              </a:r>
              <a:endParaRPr lang="ko-KR" altLang="en-US" sz="40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63" name="직사각형 62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64" name="그림 63" descr="logo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69" name="직사각형 68"/>
          <p:cNvSpPr/>
          <p:nvPr/>
        </p:nvSpPr>
        <p:spPr>
          <a:xfrm>
            <a:off x="3948697" y="2978949"/>
            <a:ext cx="119936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신문</a:t>
            </a:r>
            <a:endParaRPr lang="en-US" altLang="ko-KR" sz="2800" b="1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방송과</a:t>
            </a:r>
            <a:endParaRPr lang="ko-KR" altLang="en-US" sz="2800" dirty="0"/>
          </a:p>
        </p:txBody>
      </p:sp>
      <p:grpSp>
        <p:nvGrpSpPr>
          <p:cNvPr id="73" name="그룹 72"/>
          <p:cNvGrpSpPr/>
          <p:nvPr/>
        </p:nvGrpSpPr>
        <p:grpSpPr>
          <a:xfrm rot="20599412">
            <a:off x="6735983" y="4374119"/>
            <a:ext cx="1832246" cy="1800200"/>
            <a:chOff x="6108108" y="1412776"/>
            <a:chExt cx="1832246" cy="1800200"/>
          </a:xfrm>
        </p:grpSpPr>
        <p:grpSp>
          <p:nvGrpSpPr>
            <p:cNvPr id="74" name="그룹 73"/>
            <p:cNvGrpSpPr/>
            <p:nvPr/>
          </p:nvGrpSpPr>
          <p:grpSpPr>
            <a:xfrm>
              <a:off x="6108108" y="1412776"/>
              <a:ext cx="1832246" cy="1800200"/>
              <a:chOff x="4894977" y="431829"/>
              <a:chExt cx="2801728" cy="2752726"/>
            </a:xfrm>
          </p:grpSpPr>
          <p:pic>
            <p:nvPicPr>
              <p:cNvPr id="76" name="그림 75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21448016" flipH="1">
                <a:off x="4894977" y="434182"/>
                <a:ext cx="2677403" cy="2750373"/>
              </a:xfrm>
              <a:prstGeom prst="rect">
                <a:avLst/>
              </a:prstGeom>
            </p:spPr>
          </p:pic>
          <p:sp>
            <p:nvSpPr>
              <p:cNvPr id="77" name="자유형 76"/>
              <p:cNvSpPr/>
              <p:nvPr/>
            </p:nvSpPr>
            <p:spPr>
              <a:xfrm rot="1800000">
                <a:off x="6764545" y="431829"/>
                <a:ext cx="932160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75" name="TextBox 74"/>
            <p:cNvSpPr txBox="1"/>
            <p:nvPr/>
          </p:nvSpPr>
          <p:spPr>
            <a:xfrm>
              <a:off x="6181112" y="1952546"/>
              <a:ext cx="1632178" cy="707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4000" b="1" dirty="0" smtClean="0">
                  <a:latin typeface="나눔고딕 ExtraBold" pitchFamily="50" charset="-127"/>
                  <a:ea typeface="나눔고딕 ExtraBold" pitchFamily="50" charset="-127"/>
                </a:rPr>
                <a:t>표현력</a:t>
              </a:r>
              <a:endParaRPr lang="en-US" altLang="ko-KR" sz="4000" b="1" dirty="0" smtClean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2771800" y="116632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흥미</a:t>
            </a:r>
            <a:r>
              <a:rPr lang="en-US" altLang="ko-KR" sz="36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&amp;</a:t>
            </a:r>
            <a:r>
              <a:rPr lang="ko-KR" altLang="en-US" sz="36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적성 키워드</a:t>
            </a:r>
            <a:endParaRPr lang="en-US" altLang="ko-KR" sz="3600" b="1" dirty="0" smtClean="0">
              <a:latin typeface="a아메리카노L" pitchFamily="18" charset="-127"/>
              <a:ea typeface="a아메리카노L" pitchFamily="18" charset="-127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-11113" y="908720"/>
            <a:ext cx="9155113" cy="5256584"/>
          </a:xfrm>
          <a:prstGeom prst="rect">
            <a:avLst/>
          </a:prstGeom>
          <a:noFill/>
        </p:spPr>
      </p:pic>
      <p:sp>
        <p:nvSpPr>
          <p:cNvPr id="34" name="이등변 삼각형 33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1" name="그림 20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41" name="이등변 삼각형 40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/>
          <p:cNvSpPr/>
          <p:nvPr/>
        </p:nvSpPr>
        <p:spPr>
          <a:xfrm>
            <a:off x="1043608" y="1105580"/>
            <a:ext cx="7128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한 가지를 택해서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광고</a:t>
            </a:r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(TV/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신문</a:t>
            </a:r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를 기획</a:t>
            </a:r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해보자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9324528" y="0"/>
            <a:ext cx="4084134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b="1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1400" b="1" dirty="0" smtClean="0"/>
              <a:t>광고</a:t>
            </a:r>
            <a:r>
              <a:rPr lang="en-US" altLang="ko-KR" sz="1400" b="1" dirty="0" smtClean="0"/>
              <a:t>VS</a:t>
            </a:r>
            <a:r>
              <a:rPr lang="ko-KR" altLang="en-US" sz="1400" b="1" dirty="0" smtClean="0"/>
              <a:t>홍보</a:t>
            </a:r>
            <a:endParaRPr lang="en-US" altLang="ko-KR" sz="1400" b="1" dirty="0" smtClean="0"/>
          </a:p>
          <a:p>
            <a:r>
              <a:rPr lang="ko-KR" altLang="en-US" sz="1400" dirty="0" smtClean="0"/>
              <a:t>광고 </a:t>
            </a:r>
            <a:r>
              <a:rPr lang="en-US" altLang="ko-KR" sz="1400" dirty="0" smtClean="0"/>
              <a:t>:</a:t>
            </a:r>
            <a:r>
              <a:rPr lang="ko-KR" altLang="en-US" sz="1400" dirty="0" smtClean="0"/>
              <a:t> ‘돈’을 내서 판매를 촉진하는 행위</a:t>
            </a:r>
            <a:endParaRPr lang="en-US" altLang="ko-KR" sz="1400" dirty="0" smtClean="0"/>
          </a:p>
          <a:p>
            <a:r>
              <a:rPr lang="ko-KR" altLang="en-US" sz="1400" dirty="0" smtClean="0"/>
              <a:t>홍보 </a:t>
            </a:r>
            <a:r>
              <a:rPr lang="en-US" altLang="ko-KR" sz="1400" dirty="0" smtClean="0"/>
              <a:t>: </a:t>
            </a:r>
            <a:r>
              <a:rPr lang="ko-KR" altLang="en-US" sz="1400" dirty="0" smtClean="0"/>
              <a:t>돈을 내지 않고 상품을 알리는 것</a:t>
            </a:r>
            <a:endParaRPr lang="ko-KR" altLang="en-US" sz="1400" dirty="0"/>
          </a:p>
        </p:txBody>
      </p:sp>
      <p:sp>
        <p:nvSpPr>
          <p:cNvPr id="30" name="제목 1"/>
          <p:cNvSpPr txBox="1">
            <a:spLocks/>
          </p:cNvSpPr>
          <p:nvPr/>
        </p:nvSpPr>
        <p:spPr>
          <a:xfrm>
            <a:off x="3255168" y="0"/>
            <a:ext cx="28290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해보기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2987824" y="4133398"/>
            <a:ext cx="31683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예</a:t>
            </a:r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) </a:t>
            </a:r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스마트 폰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fontAlgn="base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어떤 모델</a:t>
            </a:r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?</a:t>
            </a:r>
          </a:p>
          <a:p>
            <a:pPr fontAlgn="base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어떤 특징을 강조</a:t>
            </a:r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?</a:t>
            </a:r>
          </a:p>
          <a:p>
            <a:pPr fontAlgn="base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어떤 문구를 활용</a:t>
            </a:r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?</a:t>
            </a:r>
          </a:p>
        </p:txBody>
      </p:sp>
      <p:sp>
        <p:nvSpPr>
          <p:cNvPr id="37" name="직사각형 36"/>
          <p:cNvSpPr/>
          <p:nvPr/>
        </p:nvSpPr>
        <p:spPr>
          <a:xfrm>
            <a:off x="1043608" y="1844824"/>
            <a:ext cx="504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옷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7020272" y="1825660"/>
            <a:ext cx="1224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화장품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3707904" y="1844824"/>
            <a:ext cx="16561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o-KR" altLang="en-US" sz="2800" b="1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스마트폰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48" name="그림 47" descr="스마트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2636684"/>
            <a:ext cx="2520280" cy="1258143"/>
          </a:xfrm>
          <a:prstGeom prst="rect">
            <a:avLst/>
          </a:prstGeom>
        </p:spPr>
      </p:pic>
      <p:pic>
        <p:nvPicPr>
          <p:cNvPr id="49" name="그림 48" descr="옷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2348880"/>
            <a:ext cx="1800200" cy="1810258"/>
          </a:xfrm>
          <a:prstGeom prst="rect">
            <a:avLst/>
          </a:prstGeom>
        </p:spPr>
      </p:pic>
      <p:pic>
        <p:nvPicPr>
          <p:cNvPr id="50" name="그림 49" descr="화장품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16216" y="2420888"/>
            <a:ext cx="2088232" cy="1529630"/>
          </a:xfrm>
          <a:prstGeom prst="rect">
            <a:avLst/>
          </a:prstGeom>
        </p:spPr>
      </p:pic>
      <p:grpSp>
        <p:nvGrpSpPr>
          <p:cNvPr id="22" name="그룹 29"/>
          <p:cNvGrpSpPr/>
          <p:nvPr/>
        </p:nvGrpSpPr>
        <p:grpSpPr>
          <a:xfrm>
            <a:off x="0" y="2564904"/>
            <a:ext cx="9144000" cy="2450012"/>
            <a:chOff x="0" y="2116460"/>
            <a:chExt cx="9144000" cy="2450012"/>
          </a:xfrm>
        </p:grpSpPr>
        <p:sp>
          <p:nvSpPr>
            <p:cNvPr id="23" name="직사각형 22"/>
            <p:cNvSpPr/>
            <p:nvPr/>
          </p:nvSpPr>
          <p:spPr>
            <a:xfrm>
              <a:off x="0" y="2116460"/>
              <a:ext cx="9144000" cy="2450012"/>
            </a:xfrm>
            <a:prstGeom prst="rect">
              <a:avLst/>
            </a:prstGeom>
            <a:solidFill>
              <a:srgbClr val="92D050">
                <a:alpha val="8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88032" y="3414345"/>
              <a:ext cx="88204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600" dirty="0" smtClean="0">
                  <a:latin typeface="a아메리카노B" pitchFamily="18" charset="-127"/>
                  <a:ea typeface="a아메리카노B" pitchFamily="18" charset="-127"/>
                </a:rPr>
                <a:t>Q.</a:t>
              </a:r>
              <a:r>
                <a:rPr lang="ko-KR" altLang="en-US" sz="3600" dirty="0" smtClean="0">
                  <a:latin typeface="a아메리카노B" pitchFamily="18" charset="-127"/>
                  <a:ea typeface="a아메리카노B" pitchFamily="18" charset="-127"/>
                </a:rPr>
                <a:t>미디어의 </a:t>
              </a:r>
              <a:r>
                <a:rPr lang="ko-KR" altLang="en-US" sz="3600" dirty="0" smtClean="0">
                  <a:solidFill>
                    <a:srgbClr val="C00000"/>
                  </a:solidFill>
                  <a:latin typeface="a아메리카노B" pitchFamily="18" charset="-127"/>
                  <a:ea typeface="a아메리카노B" pitchFamily="18" charset="-127"/>
                </a:rPr>
                <a:t>주요 역할</a:t>
              </a:r>
              <a:r>
                <a:rPr lang="ko-KR" altLang="en-US" sz="3600" dirty="0" smtClean="0">
                  <a:latin typeface="a아메리카노B" pitchFamily="18" charset="-127"/>
                  <a:ea typeface="a아메리카노B" pitchFamily="18" charset="-127"/>
                </a:rPr>
                <a:t>은 무엇일까</a:t>
              </a:r>
              <a:r>
                <a:rPr lang="en-US" altLang="ko-KR" sz="3600" dirty="0" smtClean="0">
                  <a:latin typeface="a아메리카노B" pitchFamily="18" charset="-127"/>
                  <a:ea typeface="a아메리카노B" pitchFamily="18" charset="-127"/>
                </a:rPr>
                <a:t>?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0" y="2476500"/>
              <a:ext cx="2520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600" smtClean="0">
                  <a:latin typeface="a아메리카노B" pitchFamily="18" charset="-127"/>
                  <a:ea typeface="a아메리카노B" pitchFamily="18" charset="-127"/>
                </a:rPr>
                <a:t>생각해보기</a:t>
              </a:r>
              <a:endParaRPr lang="ko-KR" altLang="en-US" sz="3600" dirty="0">
                <a:latin typeface="a아메리카노B" pitchFamily="18" charset="-127"/>
                <a:ea typeface="a아메리카노B" pitchFamily="18" charset="-127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-11113" y="908720"/>
            <a:ext cx="9155113" cy="5256584"/>
          </a:xfrm>
          <a:prstGeom prst="rect">
            <a:avLst/>
          </a:prstGeom>
          <a:noFill/>
        </p:spPr>
      </p:pic>
      <p:sp>
        <p:nvSpPr>
          <p:cNvPr id="26" name="이등변 삼각형 25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이등변 삼각형 26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18" name="그림 17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21" name="제목 1"/>
          <p:cNvSpPr txBox="1">
            <a:spLocks/>
          </p:cNvSpPr>
          <p:nvPr/>
        </p:nvSpPr>
        <p:spPr>
          <a:xfrm>
            <a:off x="2483768" y="72008"/>
            <a:ext cx="432048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000" b="1" noProof="0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신문방송</a:t>
            </a: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학과는</a:t>
            </a:r>
            <a:r>
              <a:rPr kumimoji="0" lang="en-US" altLang="ko-K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?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pic>
        <p:nvPicPr>
          <p:cNvPr id="22" name="그림 21" descr="tv.png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</a:blip>
          <a:stretch>
            <a:fillRect/>
          </a:stretch>
        </p:blipFill>
        <p:spPr>
          <a:xfrm>
            <a:off x="1835696" y="1628800"/>
            <a:ext cx="5544616" cy="400313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51520" y="4429561"/>
            <a:ext cx="2592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latin typeface="Noto Sans CJK KR Medium" pitchFamily="34" charset="-127"/>
                <a:ea typeface="Noto Sans CJK KR Medium" pitchFamily="34" charset="-127"/>
              </a:rPr>
              <a:t>미디어 문화</a:t>
            </a:r>
            <a:r>
              <a:rPr lang="en-US" altLang="ko-KR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latin typeface="Noto Sans CJK KR Medium" pitchFamily="34" charset="-127"/>
                <a:ea typeface="Noto Sans CJK KR Medium" pitchFamily="34" charset="-127"/>
              </a:rPr>
              <a:t>, </a:t>
            </a:r>
            <a:r>
              <a:rPr lang="ko-KR" altLang="en-US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latin typeface="Noto Sans CJK KR Medium" pitchFamily="34" charset="-127"/>
                <a:ea typeface="Noto Sans CJK KR Medium" pitchFamily="34" charset="-127"/>
              </a:rPr>
              <a:t>대중 매체</a:t>
            </a:r>
            <a:endParaRPr lang="en-US" altLang="ko-KR" sz="2000" dirty="0" smtClean="0">
              <a:latin typeface="Noto Sans CJK KR Medium" pitchFamily="34" charset="-127"/>
              <a:ea typeface="Noto Sans CJK KR Medium" pitchFamily="34" charset="-127"/>
            </a:endParaRPr>
          </a:p>
          <a:p>
            <a:pPr algn="ctr"/>
            <a:r>
              <a:rPr lang="ko-KR" altLang="en-US" sz="2000" dirty="0" smtClean="0">
                <a:latin typeface="Noto Sans CJK KR Medium" pitchFamily="34" charset="-127"/>
                <a:ea typeface="Noto Sans CJK KR Medium" pitchFamily="34" charset="-127"/>
              </a:rPr>
              <a:t>발전에 기여하는</a:t>
            </a:r>
            <a:endParaRPr lang="en-US" altLang="ko-KR" sz="2000" dirty="0" smtClean="0">
              <a:latin typeface="Noto Sans CJK KR Medium" pitchFamily="34" charset="-127"/>
              <a:ea typeface="Noto Sans CJK KR Medium" pitchFamily="34" charset="-127"/>
            </a:endParaRPr>
          </a:p>
          <a:p>
            <a:pPr algn="ctr"/>
            <a:r>
              <a:rPr lang="ko-KR" altLang="en-US" sz="2000" dirty="0" smtClean="0">
                <a:latin typeface="Noto Sans CJK KR Medium" pitchFamily="34" charset="-127"/>
                <a:ea typeface="Noto Sans CJK KR Medium" pitchFamily="34" charset="-127"/>
              </a:rPr>
              <a:t>전문인력 양성</a:t>
            </a:r>
            <a:endParaRPr lang="ko-KR" altLang="en-US" sz="2000" dirty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34" name="제목 1"/>
          <p:cNvSpPr txBox="1">
            <a:spLocks/>
          </p:cNvSpPr>
          <p:nvPr/>
        </p:nvSpPr>
        <p:spPr>
          <a:xfrm>
            <a:off x="2411760" y="1906348"/>
            <a:ext cx="4320480" cy="2952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신문</a:t>
            </a:r>
            <a:r>
              <a:rPr kumimoji="0" lang="en-US" altLang="ko-K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, </a:t>
            </a:r>
            <a:r>
              <a:rPr kumimoji="0" lang="ko-KR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방송</a:t>
            </a:r>
            <a:r>
              <a:rPr kumimoji="0" lang="en-US" altLang="ko-K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, </a:t>
            </a:r>
            <a:r>
              <a:rPr kumimoji="0" lang="ko-KR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영상 </a:t>
            </a:r>
            <a:r>
              <a:rPr lang="ko-KR" altLang="en-US" sz="3600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등</a:t>
            </a:r>
            <a:r>
              <a:rPr kumimoji="0" lang="ko-KR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 기존 미디어를 </a:t>
            </a:r>
            <a:endParaRPr kumimoji="0" lang="en-US" altLang="ko-K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이론 및 실습을 통해</a:t>
            </a:r>
            <a:endParaRPr kumimoji="0" lang="en-US" altLang="ko-K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탐구하는 학문</a:t>
            </a:r>
            <a:endParaRPr kumimoji="0" lang="en-US" altLang="ko-K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cxnSp>
        <p:nvCxnSpPr>
          <p:cNvPr id="35" name="직선 연결선 34"/>
          <p:cNvCxnSpPr/>
          <p:nvPr/>
        </p:nvCxnSpPr>
        <p:spPr>
          <a:xfrm>
            <a:off x="2627784" y="3925505"/>
            <a:ext cx="2376264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/>
          <p:cNvCxnSpPr/>
          <p:nvPr/>
        </p:nvCxnSpPr>
        <p:spPr>
          <a:xfrm>
            <a:off x="3059832" y="3933056"/>
            <a:ext cx="0" cy="108012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/>
          <p:cNvCxnSpPr/>
          <p:nvPr/>
        </p:nvCxnSpPr>
        <p:spPr>
          <a:xfrm flipH="1" flipV="1">
            <a:off x="2555776" y="5013176"/>
            <a:ext cx="504056" cy="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/>
          <p:cNvCxnSpPr/>
          <p:nvPr/>
        </p:nvCxnSpPr>
        <p:spPr>
          <a:xfrm>
            <a:off x="3347864" y="3356992"/>
            <a:ext cx="208823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타원 40"/>
          <p:cNvSpPr/>
          <p:nvPr/>
        </p:nvSpPr>
        <p:spPr>
          <a:xfrm>
            <a:off x="2463288" y="4972984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-11113" y="908720"/>
            <a:ext cx="9155113" cy="5256584"/>
          </a:xfrm>
          <a:prstGeom prst="rect">
            <a:avLst/>
          </a:prstGeom>
          <a:noFill/>
        </p:spPr>
      </p:pic>
      <p:sp>
        <p:nvSpPr>
          <p:cNvPr id="33" name="이등변 삼각형 32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이등변 삼각형 33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17" name="그림 16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21" name="제목 1"/>
          <p:cNvSpPr txBox="1">
            <a:spLocks/>
          </p:cNvSpPr>
          <p:nvPr/>
        </p:nvSpPr>
        <p:spPr>
          <a:xfrm>
            <a:off x="611560" y="4462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그럼 무엇을 공부하나요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?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1222546"/>
            <a:ext cx="1728192" cy="2268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1196752"/>
            <a:ext cx="1728192" cy="2258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584" y="3627278"/>
            <a:ext cx="1656184" cy="2203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3928" y="3588684"/>
            <a:ext cx="1728192" cy="2314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2240" y="3526802"/>
            <a:ext cx="1728192" cy="228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40" name="이등변 삼각형 39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1" name="이등변 삼각형 40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4" name="그림 23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42" name="직사각형 41"/>
          <p:cNvSpPr/>
          <p:nvPr/>
        </p:nvSpPr>
        <p:spPr>
          <a:xfrm>
            <a:off x="323528" y="1628800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매스커뮤니케이션의 본질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사회적 기능과 효과에 관한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기초이론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</a:p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미디어 전망 등을 소개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4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현대사회</a:t>
            </a:r>
            <a:r>
              <a:rPr lang="en-US" altLang="ko-KR" sz="24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-</a:t>
            </a:r>
            <a:r>
              <a:rPr lang="ko-KR" altLang="en-US" sz="24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매스커뮤니케이션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관계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9324528" y="0"/>
            <a:ext cx="4084134" cy="31085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*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매스컴 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1400" dirty="0" smtClean="0"/>
              <a:t>대량 전달의 뜻으로 매스 커뮤니케이션</a:t>
            </a:r>
            <a:r>
              <a:rPr lang="en-US" altLang="ko-KR" sz="1400" dirty="0" smtClean="0"/>
              <a:t>(mass communication)</a:t>
            </a:r>
            <a:r>
              <a:rPr lang="ko-KR" altLang="en-US" sz="1400" dirty="0" smtClean="0"/>
              <a:t>의 준말</a:t>
            </a:r>
            <a:r>
              <a:rPr lang="en-US" altLang="ko-KR" sz="1400" dirty="0" smtClean="0"/>
              <a:t>. </a:t>
            </a:r>
            <a:r>
              <a:rPr lang="ko-KR" altLang="en-US" sz="1400" dirty="0" smtClean="0"/>
              <a:t>대중을 일정한 행동으로 몰기 위해 매스 미디어를 통해 사회 현상과 대인 관계에 대한 마음가짐을 전달하고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그 사회적 태도나 이데올로기를 은연중에 소기의 방향으로 바꾸어 가는 활동</a:t>
            </a:r>
            <a:endParaRPr lang="en-US" altLang="ko-KR" sz="1400" dirty="0" smtClean="0"/>
          </a:p>
          <a:p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뉴스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신문 등을 읽고 많은 사람들은 정보를 얻고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기뻐하거나 분노하며 어떤 사람들은 다른 사람들을 선동하기도 해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이러한 매스컴에 대한 학문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!</a:t>
            </a:r>
          </a:p>
          <a:p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궁금하지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?</a:t>
            </a:r>
          </a:p>
        </p:txBody>
      </p:sp>
      <p:sp>
        <p:nvSpPr>
          <p:cNvPr id="28" name="제목 1"/>
          <p:cNvSpPr txBox="1">
            <a:spLocks/>
          </p:cNvSpPr>
          <p:nvPr/>
        </p:nvSpPr>
        <p:spPr>
          <a:xfrm>
            <a:off x="395536" y="4462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01_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매스컴원론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4572000" y="1412776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44" name="직선 연결선 43"/>
          <p:cNvCxnSpPr>
            <a:stCxn id="31" idx="0"/>
          </p:cNvCxnSpPr>
          <p:nvPr/>
        </p:nvCxnSpPr>
        <p:spPr>
          <a:xfrm flipV="1">
            <a:off x="4644008" y="764704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1180">
            <a:off x="1895946" y="2960677"/>
            <a:ext cx="5287406" cy="3022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1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 sz="3600" dirty="0" smtClean="0">
            <a:ln>
              <a:solidFill>
                <a:schemeClr val="tx2">
                  <a:alpha val="0"/>
                </a:schemeClr>
              </a:solidFill>
            </a:ln>
            <a:solidFill>
              <a:schemeClr val="bg1"/>
            </a:solidFill>
            <a:latin typeface="나눔고딕 ExtraBold" pitchFamily="50" charset="-127"/>
            <a:ea typeface="나눔고딕 ExtraBold" pitchFamily="50" charset="-12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28983</TotalTime>
  <Words>861</Words>
  <Application>Microsoft Office PowerPoint</Application>
  <PresentationFormat>화면 슬라이드 쇼(4:3)</PresentationFormat>
  <Paragraphs>194</Paragraphs>
  <Slides>16</Slides>
  <Notes>15</Notes>
  <HiddenSlides>0</HiddenSlides>
  <MMClips>2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30" baseType="lpstr">
      <vt:lpstr>굴림</vt:lpstr>
      <vt:lpstr>Arial</vt:lpstr>
      <vt:lpstr>나눔고딕 ExtraBold</vt:lpstr>
      <vt:lpstr>08서울남산체 EB</vt:lpstr>
      <vt:lpstr>함초롬돋움</vt:lpstr>
      <vt:lpstr>Noto Sans CJK KR Medium</vt:lpstr>
      <vt:lpstr>Verdana</vt:lpstr>
      <vt:lpstr>나눔바른고딕</vt:lpstr>
      <vt:lpstr>a아메리카노L</vt:lpstr>
      <vt:lpstr>맑은 고딕</vt:lpstr>
      <vt:lpstr>a아메리카노B</vt:lpstr>
      <vt:lpstr>나눔고딕</vt:lpstr>
      <vt:lpstr>휴먼모음T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MODU_CEO</dc:creator>
  <cp:lastModifiedBy>user</cp:lastModifiedBy>
  <cp:revision>91</cp:revision>
  <dcterms:created xsi:type="dcterms:W3CDTF">2014-07-16T08:27:59Z</dcterms:created>
  <dcterms:modified xsi:type="dcterms:W3CDTF">2015-01-22T04:39:16Z</dcterms:modified>
</cp:coreProperties>
</file>