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480" r:id="rId2"/>
    <p:sldId id="583" r:id="rId3"/>
    <p:sldId id="533" r:id="rId4"/>
    <p:sldId id="528" r:id="rId5"/>
    <p:sldId id="534" r:id="rId6"/>
    <p:sldId id="535" r:id="rId7"/>
    <p:sldId id="536" r:id="rId8"/>
    <p:sldId id="537" r:id="rId9"/>
    <p:sldId id="529" r:id="rId10"/>
    <p:sldId id="530" r:id="rId11"/>
    <p:sldId id="584" r:id="rId12"/>
    <p:sldId id="531" r:id="rId13"/>
    <p:sldId id="532" r:id="rId14"/>
    <p:sldId id="548" r:id="rId15"/>
    <p:sldId id="540" r:id="rId16"/>
    <p:sldId id="587" r:id="rId17"/>
    <p:sldId id="542" r:id="rId18"/>
    <p:sldId id="543" r:id="rId19"/>
    <p:sldId id="544" r:id="rId20"/>
    <p:sldId id="547" r:id="rId21"/>
    <p:sldId id="614" r:id="rId22"/>
    <p:sldId id="588" r:id="rId23"/>
    <p:sldId id="589" r:id="rId24"/>
    <p:sldId id="590" r:id="rId25"/>
    <p:sldId id="591" r:id="rId26"/>
    <p:sldId id="592" r:id="rId27"/>
    <p:sldId id="593" r:id="rId28"/>
    <p:sldId id="594" r:id="rId29"/>
    <p:sldId id="595" r:id="rId30"/>
    <p:sldId id="596" r:id="rId31"/>
    <p:sldId id="615" r:id="rId32"/>
    <p:sldId id="599" r:id="rId33"/>
    <p:sldId id="600" r:id="rId34"/>
    <p:sldId id="601" r:id="rId35"/>
    <p:sldId id="602" r:id="rId36"/>
    <p:sldId id="603" r:id="rId37"/>
    <p:sldId id="604" r:id="rId38"/>
    <p:sldId id="605" r:id="rId39"/>
    <p:sldId id="606" r:id="rId40"/>
    <p:sldId id="607" r:id="rId41"/>
    <p:sldId id="608" r:id="rId42"/>
    <p:sldId id="609" r:id="rId43"/>
    <p:sldId id="610" r:id="rId44"/>
    <p:sldId id="613" r:id="rId45"/>
    <p:sldId id="617" r:id="rId46"/>
    <p:sldId id="625" r:id="rId47"/>
    <p:sldId id="621" r:id="rId48"/>
    <p:sldId id="622" r:id="rId49"/>
    <p:sldId id="623" r:id="rId50"/>
    <p:sldId id="618" r:id="rId51"/>
    <p:sldId id="624" r:id="rId52"/>
    <p:sldId id="598" r:id="rId53"/>
    <p:sldId id="586" r:id="rId54"/>
    <p:sldId id="577" r:id="rId55"/>
    <p:sldId id="578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9" autoAdjust="0"/>
    <p:restoredTop sz="85481" autoAdjust="0"/>
  </p:normalViewPr>
  <p:slideViewPr>
    <p:cSldViewPr snapToGrid="0" snapToObjects="1">
      <p:cViewPr varScale="1">
        <p:scale>
          <a:sx n="68" d="100"/>
          <a:sy n="68" d="100"/>
        </p:scale>
        <p:origin x="-17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DEC700-90E7-8442-92A9-C90E5381E95E}" type="doc">
      <dgm:prSet loTypeId="urn:microsoft.com/office/officeart/2005/8/layout/cycle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D7E02D-A116-374A-A429-42C2CFE8BEDA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2000" b="0" dirty="0" smtClean="0">
              <a:latin typeface="1훈새마을운동 Regular"/>
              <a:ea typeface="1훈새마을운동 Regular"/>
              <a:cs typeface="1훈새마을운동 Regular"/>
            </a:rPr>
            <a:t>3. </a:t>
          </a:r>
          <a:r>
            <a:rPr lang="ko-KR" altLang="en-US" sz="2000" b="0" dirty="0" smtClean="0">
              <a:latin typeface="1훈새마을운동 Regular"/>
              <a:ea typeface="1훈새마을운동 Regular"/>
              <a:cs typeface="1훈새마을운동 Regular"/>
            </a:rPr>
            <a:t>필요자원</a:t>
          </a:r>
        </a:p>
        <a:p>
          <a:pPr algn="ctr"/>
          <a:r>
            <a:rPr lang="ko-KR" altLang="en-US" sz="2000" b="0" dirty="0" smtClean="0">
              <a:latin typeface="1훈새마을운동 Regular"/>
              <a:ea typeface="1훈새마을운동 Regular"/>
              <a:cs typeface="1훈새마을운동 Regular"/>
            </a:rPr>
            <a:t>확보</a:t>
          </a:r>
          <a:endParaRPr lang="en-US" sz="2000" b="0" dirty="0">
            <a:latin typeface="1훈새마을운동 Regular"/>
            <a:ea typeface="1훈새마을운동 Regular"/>
            <a:cs typeface="1훈새마을운동 Regular"/>
          </a:endParaRPr>
        </a:p>
      </dgm:t>
    </dgm:pt>
    <dgm:pt modelId="{F434B6A3-1AE5-C643-8E83-88435FA94381}" type="parTrans" cxnId="{B80FD785-7A00-2441-8F6F-63D83E794FA4}">
      <dgm:prSet/>
      <dgm:spPr/>
      <dgm:t>
        <a:bodyPr/>
        <a:lstStyle/>
        <a:p>
          <a:endParaRPr lang="en-US" sz="20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7A9CBA89-F95E-774B-942B-75755D2BBB81}" type="sibTrans" cxnId="{B80FD785-7A00-2441-8F6F-63D83E794FA4}">
      <dgm:prSet/>
      <dgm:spPr/>
      <dgm:t>
        <a:bodyPr/>
        <a:lstStyle/>
        <a:p>
          <a:endParaRPr lang="en-US" sz="20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69967495-9746-374E-BC6C-14548144CC78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2000" b="0" dirty="0" smtClean="0">
              <a:latin typeface="1훈새마을운동 Regular"/>
              <a:ea typeface="1훈새마을운동 Regular"/>
              <a:cs typeface="1훈새마을운동 Regular"/>
            </a:rPr>
            <a:t>4. </a:t>
          </a:r>
          <a:r>
            <a:rPr lang="ko-KR" altLang="en-US" sz="2000" b="0" dirty="0" smtClean="0">
              <a:latin typeface="1훈새마을운동 Regular"/>
              <a:ea typeface="1훈새마을운동 Regular"/>
              <a:cs typeface="1훈새마을운동 Regular"/>
            </a:rPr>
            <a:t>기획</a:t>
          </a:r>
          <a:endParaRPr lang="en-US" sz="2000" b="0" dirty="0">
            <a:latin typeface="1훈새마을운동 Regular"/>
            <a:ea typeface="1훈새마을운동 Regular"/>
            <a:cs typeface="1훈새마을운동 Regular"/>
          </a:endParaRPr>
        </a:p>
      </dgm:t>
    </dgm:pt>
    <dgm:pt modelId="{F7580D32-56C4-DB41-B353-3271E4B2CB9E}" type="parTrans" cxnId="{00864251-E91C-404A-8CAD-E25A2D7B2E6C}">
      <dgm:prSet/>
      <dgm:spPr/>
      <dgm:t>
        <a:bodyPr/>
        <a:lstStyle/>
        <a:p>
          <a:endParaRPr lang="en-US" sz="20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7D41A571-9FBB-C745-B515-E3730DD82608}" type="sibTrans" cxnId="{00864251-E91C-404A-8CAD-E25A2D7B2E6C}">
      <dgm:prSet/>
      <dgm:spPr/>
      <dgm:t>
        <a:bodyPr/>
        <a:lstStyle/>
        <a:p>
          <a:endParaRPr lang="en-US" sz="20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E7FCD364-9845-2649-9495-22AF2F6ABDCA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2000" b="0" dirty="0" smtClean="0">
              <a:latin typeface="1훈새마을운동 Regular"/>
              <a:ea typeface="1훈새마을운동 Regular"/>
              <a:cs typeface="1훈새마을운동 Regular"/>
            </a:rPr>
            <a:t>5. </a:t>
          </a:r>
          <a:r>
            <a:rPr lang="ko-KR" altLang="en-US" sz="2000" b="0" dirty="0" smtClean="0">
              <a:latin typeface="1훈새마을운동 Regular"/>
              <a:ea typeface="1훈새마을운동 Regular"/>
              <a:cs typeface="1훈새마을운동 Regular"/>
            </a:rPr>
            <a:t>실행</a:t>
          </a:r>
          <a:endParaRPr lang="en-US" sz="2000" b="0" dirty="0">
            <a:latin typeface="1훈새마을운동 Regular"/>
            <a:ea typeface="1훈새마을운동 Regular"/>
            <a:cs typeface="1훈새마을운동 Regular"/>
          </a:endParaRPr>
        </a:p>
      </dgm:t>
    </dgm:pt>
    <dgm:pt modelId="{2C1F4B08-38D6-A542-95AE-C3CD41361726}" type="parTrans" cxnId="{D3581853-985E-AA4F-825B-F16DE55F794D}">
      <dgm:prSet/>
      <dgm:spPr/>
      <dgm:t>
        <a:bodyPr/>
        <a:lstStyle/>
        <a:p>
          <a:endParaRPr lang="en-US" sz="20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8A29C012-1F9E-5F41-BC5D-A59FE6A1511D}" type="sibTrans" cxnId="{D3581853-985E-AA4F-825B-F16DE55F794D}">
      <dgm:prSet/>
      <dgm:spPr/>
      <dgm:t>
        <a:bodyPr/>
        <a:lstStyle/>
        <a:p>
          <a:endParaRPr lang="en-US" sz="20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0098C00E-683A-5C44-84C3-D06C1998986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2000" b="0" dirty="0" smtClean="0">
              <a:latin typeface="1훈새마을운동 Regular"/>
              <a:ea typeface="1훈새마을운동 Regular"/>
              <a:cs typeface="1훈새마을운동 Regular"/>
            </a:rPr>
            <a:t>6. </a:t>
          </a:r>
          <a:r>
            <a:rPr lang="ko-KR" altLang="en-US" sz="2000" b="0" dirty="0" smtClean="0">
              <a:latin typeface="1훈새마을운동 Regular"/>
              <a:ea typeface="1훈새마을운동 Regular"/>
              <a:cs typeface="1훈새마을운동 Regular"/>
            </a:rPr>
            <a:t>지속</a:t>
          </a:r>
          <a:r>
            <a:rPr lang="en-US" altLang="ko-KR" sz="2000" b="0" dirty="0" smtClean="0">
              <a:latin typeface="1훈새마을운동 Regular"/>
              <a:ea typeface="1훈새마을운동 Regular"/>
              <a:cs typeface="1훈새마을운동 Regular"/>
            </a:rPr>
            <a:t> </a:t>
          </a:r>
          <a:r>
            <a:rPr lang="ko-KR" altLang="en-US" sz="2000" b="0" dirty="0" smtClean="0">
              <a:latin typeface="1훈새마을운동 Regular"/>
              <a:ea typeface="1훈새마을운동 Regular"/>
              <a:cs typeface="1훈새마을운동 Regular"/>
            </a:rPr>
            <a:t>및 유지</a:t>
          </a:r>
          <a:endParaRPr lang="en-US" sz="2000" b="0" dirty="0">
            <a:latin typeface="1훈새마을운동 Regular"/>
            <a:ea typeface="1훈새마을운동 Regular"/>
            <a:cs typeface="1훈새마을운동 Regular"/>
          </a:endParaRPr>
        </a:p>
      </dgm:t>
    </dgm:pt>
    <dgm:pt modelId="{5CF4632C-B0BB-A346-B5A9-CD7F95E95BBF}" type="parTrans" cxnId="{BB4E79EA-84E1-D941-99EC-95071014D360}">
      <dgm:prSet/>
      <dgm:spPr/>
      <dgm:t>
        <a:bodyPr/>
        <a:lstStyle/>
        <a:p>
          <a:endParaRPr lang="en-US" sz="20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85CF8E97-69A3-1445-8A92-7F4CBC857BA4}" type="sibTrans" cxnId="{BB4E79EA-84E1-D941-99EC-95071014D360}">
      <dgm:prSet/>
      <dgm:spPr/>
      <dgm:t>
        <a:bodyPr/>
        <a:lstStyle/>
        <a:p>
          <a:endParaRPr lang="en-US" sz="20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6A72E4EA-10D4-1343-BD6C-E26AC40CA349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2000" b="0" dirty="0" smtClean="0">
              <a:latin typeface="1훈새마을운동 Regular"/>
              <a:ea typeface="1훈새마을운동 Regular"/>
              <a:cs typeface="1훈새마을운동 Regular"/>
            </a:rPr>
            <a:t>1</a:t>
          </a:r>
          <a:r>
            <a:rPr lang="en-US" altLang="ko-KR" sz="2000" b="0" dirty="0" smtClean="0">
              <a:latin typeface="1훈새마을운동 Regular"/>
              <a:ea typeface="1훈새마을운동 Regular"/>
              <a:cs typeface="1훈새마을운동 Regular"/>
            </a:rPr>
            <a:t>.</a:t>
          </a:r>
          <a:r>
            <a:rPr lang="ko-KR" altLang="en-US" sz="2000" b="0" dirty="0" smtClean="0">
              <a:latin typeface="1훈새마을운동 Regular"/>
              <a:ea typeface="1훈새마을운동 Regular"/>
              <a:cs typeface="1훈새마을운동 Regular"/>
            </a:rPr>
            <a:t> 기회포착</a:t>
          </a:r>
          <a:endParaRPr lang="en-US" sz="2000" b="0" dirty="0">
            <a:latin typeface="1훈새마을운동 Regular"/>
            <a:ea typeface="1훈새마을운동 Regular"/>
            <a:cs typeface="1훈새마을운동 Regular"/>
          </a:endParaRPr>
        </a:p>
      </dgm:t>
    </dgm:pt>
    <dgm:pt modelId="{C657E023-E99C-D149-BD95-E12BE9911CA5}" type="parTrans" cxnId="{B8D66478-4386-3440-8109-379CD3BE2C10}">
      <dgm:prSet/>
      <dgm:spPr/>
      <dgm:t>
        <a:bodyPr/>
        <a:lstStyle/>
        <a:p>
          <a:endParaRPr lang="en-US" sz="20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CF74AA05-7FFB-AD48-BD85-FF990B2BADE9}" type="sibTrans" cxnId="{B8D66478-4386-3440-8109-379CD3BE2C1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20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13FC54B0-2B38-B64D-BC89-3D85C09D833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2000" b="0" dirty="0" smtClean="0">
              <a:latin typeface="1훈새마을운동 Regular"/>
              <a:ea typeface="1훈새마을운동 Regular"/>
              <a:cs typeface="1훈새마을운동 Regular"/>
            </a:rPr>
            <a:t>2. </a:t>
          </a:r>
          <a:r>
            <a:rPr lang="ko-KR" altLang="en-US" sz="2000" b="0" dirty="0" smtClean="0">
              <a:latin typeface="1훈새마을운동 Regular"/>
              <a:ea typeface="1훈새마을운동 Regular"/>
              <a:cs typeface="1훈새마을운동 Regular"/>
            </a:rPr>
            <a:t>필요자원</a:t>
          </a:r>
        </a:p>
        <a:p>
          <a:pPr algn="ctr"/>
          <a:r>
            <a:rPr lang="ko-KR" altLang="en-US" sz="2000" b="0" dirty="0" smtClean="0">
              <a:latin typeface="1훈새마을운동 Regular"/>
              <a:ea typeface="1훈새마을운동 Regular"/>
              <a:cs typeface="1훈새마을운동 Regular"/>
            </a:rPr>
            <a:t>연구</a:t>
          </a:r>
          <a:endParaRPr lang="en-US" sz="2000" b="0" dirty="0">
            <a:latin typeface="1훈새마을운동 Regular"/>
            <a:ea typeface="1훈새마을운동 Regular"/>
            <a:cs typeface="1훈새마을운동 Regular"/>
          </a:endParaRPr>
        </a:p>
      </dgm:t>
    </dgm:pt>
    <dgm:pt modelId="{7B27CF11-DF62-2844-848A-B5136900ED08}" type="parTrans" cxnId="{0A4E32BE-81A0-AF44-B41A-31CA629C9FCF}">
      <dgm:prSet/>
      <dgm:spPr/>
      <dgm:t>
        <a:bodyPr/>
        <a:lstStyle/>
        <a:p>
          <a:endParaRPr lang="en-US" sz="20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CFB0A74D-2F6F-9E49-80EC-87DBBE9194AD}" type="sibTrans" cxnId="{0A4E32BE-81A0-AF44-B41A-31CA629C9FCF}">
      <dgm:prSet/>
      <dgm:spPr/>
      <dgm:t>
        <a:bodyPr/>
        <a:lstStyle/>
        <a:p>
          <a:endParaRPr lang="en-US" sz="20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17A3B31F-8A84-CE4B-A3C5-262F69211F06}" type="pres">
      <dgm:prSet presAssocID="{57DEC700-90E7-8442-92A9-C90E5381E95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01B05F-3599-A74B-9F95-65A884FF3D85}" type="pres">
      <dgm:prSet presAssocID="{57DEC700-90E7-8442-92A9-C90E5381E95E}" presName="cycle" presStyleCnt="0"/>
      <dgm:spPr/>
    </dgm:pt>
    <dgm:pt modelId="{19BD0CA7-A30D-2D44-A3C5-822A90D90429}" type="pres">
      <dgm:prSet presAssocID="{6A72E4EA-10D4-1343-BD6C-E26AC40CA349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F0052D-DD8B-EE41-AEA8-1B73E5972A8B}" type="pres">
      <dgm:prSet presAssocID="{CF74AA05-7FFB-AD48-BD85-FF990B2BADE9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643757E3-86FB-F84D-B21F-8280878A97CE}" type="pres">
      <dgm:prSet presAssocID="{13FC54B0-2B38-B64D-BC89-3D85C09D8333}" presName="nodeFollowingNodes" presStyleLbl="node1" presStyleIdx="1" presStyleCnt="6" custScaleX="1128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A95C94-56D5-1B49-BCB1-CEC381F62164}" type="pres">
      <dgm:prSet presAssocID="{61D7E02D-A116-374A-A429-42C2CFE8BEDA}" presName="nodeFollowingNodes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4E50FB-B3DB-1342-BCE6-A750497CB5E7}" type="pres">
      <dgm:prSet presAssocID="{69967495-9746-374E-BC6C-14548144CC78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BAB51B-203F-8F49-A653-3258AB73A48C}" type="pres">
      <dgm:prSet presAssocID="{E7FCD364-9845-2649-9495-22AF2F6ABDCA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145D97-68BB-0242-8EDB-340097B38075}" type="pres">
      <dgm:prSet presAssocID="{0098C00E-683A-5C44-84C3-D06C1998986F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19DE44-4565-F44B-A7BD-F9970B669243}" type="presOf" srcId="{57DEC700-90E7-8442-92A9-C90E5381E95E}" destId="{17A3B31F-8A84-CE4B-A3C5-262F69211F06}" srcOrd="0" destOrd="0" presId="urn:microsoft.com/office/officeart/2005/8/layout/cycle3"/>
    <dgm:cxn modelId="{B80FD785-7A00-2441-8F6F-63D83E794FA4}" srcId="{57DEC700-90E7-8442-92A9-C90E5381E95E}" destId="{61D7E02D-A116-374A-A429-42C2CFE8BEDA}" srcOrd="2" destOrd="0" parTransId="{F434B6A3-1AE5-C643-8E83-88435FA94381}" sibTransId="{7A9CBA89-F95E-774B-942B-75755D2BBB81}"/>
    <dgm:cxn modelId="{BB4E79EA-84E1-D941-99EC-95071014D360}" srcId="{57DEC700-90E7-8442-92A9-C90E5381E95E}" destId="{0098C00E-683A-5C44-84C3-D06C1998986F}" srcOrd="5" destOrd="0" parTransId="{5CF4632C-B0BB-A346-B5A9-CD7F95E95BBF}" sibTransId="{85CF8E97-69A3-1445-8A92-7F4CBC857BA4}"/>
    <dgm:cxn modelId="{00864251-E91C-404A-8CAD-E25A2D7B2E6C}" srcId="{57DEC700-90E7-8442-92A9-C90E5381E95E}" destId="{69967495-9746-374E-BC6C-14548144CC78}" srcOrd="3" destOrd="0" parTransId="{F7580D32-56C4-DB41-B353-3271E4B2CB9E}" sibTransId="{7D41A571-9FBB-C745-B515-E3730DD82608}"/>
    <dgm:cxn modelId="{1E7D2805-7F7F-144B-9F28-B055C0ECE1CE}" type="presOf" srcId="{0098C00E-683A-5C44-84C3-D06C1998986F}" destId="{F1145D97-68BB-0242-8EDB-340097B38075}" srcOrd="0" destOrd="0" presId="urn:microsoft.com/office/officeart/2005/8/layout/cycle3"/>
    <dgm:cxn modelId="{AECD6AC7-C5CF-0945-B2B9-D78A159F7477}" type="presOf" srcId="{69967495-9746-374E-BC6C-14548144CC78}" destId="{B84E50FB-B3DB-1342-BCE6-A750497CB5E7}" srcOrd="0" destOrd="0" presId="urn:microsoft.com/office/officeart/2005/8/layout/cycle3"/>
    <dgm:cxn modelId="{8889C55D-752E-DD41-8885-99C55E2470CD}" type="presOf" srcId="{13FC54B0-2B38-B64D-BC89-3D85C09D8333}" destId="{643757E3-86FB-F84D-B21F-8280878A97CE}" srcOrd="0" destOrd="0" presId="urn:microsoft.com/office/officeart/2005/8/layout/cycle3"/>
    <dgm:cxn modelId="{0A4E32BE-81A0-AF44-B41A-31CA629C9FCF}" srcId="{57DEC700-90E7-8442-92A9-C90E5381E95E}" destId="{13FC54B0-2B38-B64D-BC89-3D85C09D8333}" srcOrd="1" destOrd="0" parTransId="{7B27CF11-DF62-2844-848A-B5136900ED08}" sibTransId="{CFB0A74D-2F6F-9E49-80EC-87DBBE9194AD}"/>
    <dgm:cxn modelId="{7917F93E-B2F4-8D4B-B0D1-561767F298E8}" type="presOf" srcId="{6A72E4EA-10D4-1343-BD6C-E26AC40CA349}" destId="{19BD0CA7-A30D-2D44-A3C5-822A90D90429}" srcOrd="0" destOrd="0" presId="urn:microsoft.com/office/officeart/2005/8/layout/cycle3"/>
    <dgm:cxn modelId="{D3463246-4BA6-9849-BAA2-9C40AB961D98}" type="presOf" srcId="{CF74AA05-7FFB-AD48-BD85-FF990B2BADE9}" destId="{18F0052D-DD8B-EE41-AEA8-1B73E5972A8B}" srcOrd="0" destOrd="0" presId="urn:microsoft.com/office/officeart/2005/8/layout/cycle3"/>
    <dgm:cxn modelId="{D3581853-985E-AA4F-825B-F16DE55F794D}" srcId="{57DEC700-90E7-8442-92A9-C90E5381E95E}" destId="{E7FCD364-9845-2649-9495-22AF2F6ABDCA}" srcOrd="4" destOrd="0" parTransId="{2C1F4B08-38D6-A542-95AE-C3CD41361726}" sibTransId="{8A29C012-1F9E-5F41-BC5D-A59FE6A1511D}"/>
    <dgm:cxn modelId="{1D22CB3E-23E6-1A4C-869E-D5D0CD4018D8}" type="presOf" srcId="{E7FCD364-9845-2649-9495-22AF2F6ABDCA}" destId="{C0BAB51B-203F-8F49-A653-3258AB73A48C}" srcOrd="0" destOrd="0" presId="urn:microsoft.com/office/officeart/2005/8/layout/cycle3"/>
    <dgm:cxn modelId="{B8D66478-4386-3440-8109-379CD3BE2C10}" srcId="{57DEC700-90E7-8442-92A9-C90E5381E95E}" destId="{6A72E4EA-10D4-1343-BD6C-E26AC40CA349}" srcOrd="0" destOrd="0" parTransId="{C657E023-E99C-D149-BD95-E12BE9911CA5}" sibTransId="{CF74AA05-7FFB-AD48-BD85-FF990B2BADE9}"/>
    <dgm:cxn modelId="{08EC7221-8243-C04E-A421-02D2BAEF7803}" type="presOf" srcId="{61D7E02D-A116-374A-A429-42C2CFE8BEDA}" destId="{85A95C94-56D5-1B49-BCB1-CEC381F62164}" srcOrd="0" destOrd="0" presId="urn:microsoft.com/office/officeart/2005/8/layout/cycle3"/>
    <dgm:cxn modelId="{D7A99A96-10AC-534C-9144-5C8D05314225}" type="presParOf" srcId="{17A3B31F-8A84-CE4B-A3C5-262F69211F06}" destId="{0701B05F-3599-A74B-9F95-65A884FF3D85}" srcOrd="0" destOrd="0" presId="urn:microsoft.com/office/officeart/2005/8/layout/cycle3"/>
    <dgm:cxn modelId="{3DCCA756-F53A-C54B-92BC-474A2BDE4E00}" type="presParOf" srcId="{0701B05F-3599-A74B-9F95-65A884FF3D85}" destId="{19BD0CA7-A30D-2D44-A3C5-822A90D90429}" srcOrd="0" destOrd="0" presId="urn:microsoft.com/office/officeart/2005/8/layout/cycle3"/>
    <dgm:cxn modelId="{C5DA8A35-C57A-C249-B132-8FB4EFA9506B}" type="presParOf" srcId="{0701B05F-3599-A74B-9F95-65A884FF3D85}" destId="{18F0052D-DD8B-EE41-AEA8-1B73E5972A8B}" srcOrd="1" destOrd="0" presId="urn:microsoft.com/office/officeart/2005/8/layout/cycle3"/>
    <dgm:cxn modelId="{A4FD39EE-95F6-0B40-BD88-9F5C6C54AF4D}" type="presParOf" srcId="{0701B05F-3599-A74B-9F95-65A884FF3D85}" destId="{643757E3-86FB-F84D-B21F-8280878A97CE}" srcOrd="2" destOrd="0" presId="urn:microsoft.com/office/officeart/2005/8/layout/cycle3"/>
    <dgm:cxn modelId="{113B6958-B39A-9545-87CD-FE0B7A6BD24E}" type="presParOf" srcId="{0701B05F-3599-A74B-9F95-65A884FF3D85}" destId="{85A95C94-56D5-1B49-BCB1-CEC381F62164}" srcOrd="3" destOrd="0" presId="urn:microsoft.com/office/officeart/2005/8/layout/cycle3"/>
    <dgm:cxn modelId="{6CA7C471-7FC9-9640-B45C-B6A53D10E6D9}" type="presParOf" srcId="{0701B05F-3599-A74B-9F95-65A884FF3D85}" destId="{B84E50FB-B3DB-1342-BCE6-A750497CB5E7}" srcOrd="4" destOrd="0" presId="urn:microsoft.com/office/officeart/2005/8/layout/cycle3"/>
    <dgm:cxn modelId="{F6412787-17E5-C947-8B67-016D06A1C547}" type="presParOf" srcId="{0701B05F-3599-A74B-9F95-65A884FF3D85}" destId="{C0BAB51B-203F-8F49-A653-3258AB73A48C}" srcOrd="5" destOrd="0" presId="urn:microsoft.com/office/officeart/2005/8/layout/cycle3"/>
    <dgm:cxn modelId="{19AD7EA6-F36B-144E-9D15-26BB0FC24070}" type="presParOf" srcId="{0701B05F-3599-A74B-9F95-65A884FF3D85}" destId="{F1145D97-68BB-0242-8EDB-340097B38075}" srcOrd="6" destOrd="0" presId="urn:microsoft.com/office/officeart/2005/8/layout/cycle3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DEC700-90E7-8442-92A9-C90E5381E95E}" type="doc">
      <dgm:prSet loTypeId="urn:microsoft.com/office/officeart/2005/8/layout/cycle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D7E02D-A116-374A-A429-42C2CFE8BEDA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1500" b="0" dirty="0" smtClean="0">
              <a:latin typeface="1훈새마을운동 Regular"/>
              <a:ea typeface="1훈새마을운동 Regular"/>
              <a:cs typeface="1훈새마을운동 Regular"/>
            </a:rPr>
            <a:t>3</a:t>
          </a:r>
          <a:r>
            <a:rPr lang="en-US" sz="1500" b="0" smtClean="0">
              <a:latin typeface="1훈새마을운동 Regular"/>
              <a:ea typeface="1훈새마을운동 Regular"/>
              <a:cs typeface="1훈새마을운동 Regular"/>
            </a:rPr>
            <a:t>. </a:t>
          </a:r>
          <a:r>
            <a:rPr lang="ko-KR" altLang="en-US" sz="1500" b="0" smtClean="0">
              <a:latin typeface="1훈새마을운동 Regular"/>
              <a:ea typeface="1훈새마을운동 Regular"/>
              <a:cs typeface="1훈새마을운동 Regular"/>
            </a:rPr>
            <a:t>자원 확보</a:t>
          </a:r>
          <a:endParaRPr lang="en-US" sz="1500" b="0" dirty="0">
            <a:latin typeface="1훈새마을운동 Regular"/>
            <a:ea typeface="1훈새마을운동 Regular"/>
            <a:cs typeface="1훈새마을운동 Regular"/>
          </a:endParaRPr>
        </a:p>
      </dgm:t>
    </dgm:pt>
    <dgm:pt modelId="{F434B6A3-1AE5-C643-8E83-88435FA94381}" type="parTrans" cxnId="{B80FD785-7A00-2441-8F6F-63D83E794FA4}">
      <dgm:prSet/>
      <dgm:spPr/>
      <dgm:t>
        <a:bodyPr/>
        <a:lstStyle/>
        <a:p>
          <a:endParaRPr lang="en-US" sz="15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7A9CBA89-F95E-774B-942B-75755D2BBB81}" type="sibTrans" cxnId="{B80FD785-7A00-2441-8F6F-63D83E794FA4}">
      <dgm:prSet/>
      <dgm:spPr/>
      <dgm:t>
        <a:bodyPr/>
        <a:lstStyle/>
        <a:p>
          <a:endParaRPr lang="en-US" sz="15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69967495-9746-374E-BC6C-14548144CC78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1500" b="0" dirty="0" smtClean="0">
              <a:latin typeface="1훈새마을운동 Regular"/>
              <a:ea typeface="1훈새마을운동 Regular"/>
              <a:cs typeface="1훈새마을운동 Regular"/>
            </a:rPr>
            <a:t>4</a:t>
          </a:r>
          <a:r>
            <a:rPr lang="en-US" sz="1500" b="0" smtClean="0">
              <a:latin typeface="1훈새마을운동 Regular"/>
              <a:ea typeface="1훈새마을운동 Regular"/>
              <a:cs typeface="1훈새마을운동 Regular"/>
            </a:rPr>
            <a:t>. </a:t>
          </a:r>
          <a:r>
            <a:rPr lang="ko-KR" altLang="en-US" sz="1500" b="0" smtClean="0">
              <a:latin typeface="1훈새마을운동 Regular"/>
              <a:ea typeface="1훈새마을운동 Regular"/>
              <a:cs typeface="1훈새마을운동 Regular"/>
            </a:rPr>
            <a:t>기획</a:t>
          </a:r>
          <a:endParaRPr lang="en-US" sz="1500" b="0" dirty="0">
            <a:latin typeface="1훈새마을운동 Regular"/>
            <a:ea typeface="1훈새마을운동 Regular"/>
            <a:cs typeface="1훈새마을운동 Regular"/>
          </a:endParaRPr>
        </a:p>
      </dgm:t>
    </dgm:pt>
    <dgm:pt modelId="{F7580D32-56C4-DB41-B353-3271E4B2CB9E}" type="parTrans" cxnId="{00864251-E91C-404A-8CAD-E25A2D7B2E6C}">
      <dgm:prSet/>
      <dgm:spPr/>
      <dgm:t>
        <a:bodyPr/>
        <a:lstStyle/>
        <a:p>
          <a:endParaRPr lang="en-US" sz="15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7D41A571-9FBB-C745-B515-E3730DD82608}" type="sibTrans" cxnId="{00864251-E91C-404A-8CAD-E25A2D7B2E6C}">
      <dgm:prSet/>
      <dgm:spPr/>
      <dgm:t>
        <a:bodyPr/>
        <a:lstStyle/>
        <a:p>
          <a:endParaRPr lang="en-US" sz="15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E7FCD364-9845-2649-9495-22AF2F6ABDCA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1500" b="0" dirty="0" smtClean="0">
              <a:latin typeface="1훈새마을운동 Regular"/>
              <a:ea typeface="1훈새마을운동 Regular"/>
              <a:cs typeface="1훈새마을운동 Regular"/>
            </a:rPr>
            <a:t>5. </a:t>
          </a:r>
          <a:r>
            <a:rPr lang="ko-KR" altLang="en-US" sz="1500" b="0" dirty="0" smtClean="0">
              <a:latin typeface="1훈새마을운동 Regular"/>
              <a:ea typeface="1훈새마을운동 Regular"/>
              <a:cs typeface="1훈새마을운동 Regular"/>
            </a:rPr>
            <a:t>실행</a:t>
          </a:r>
          <a:endParaRPr lang="en-US" sz="1500" b="0" dirty="0">
            <a:latin typeface="1훈새마을운동 Regular"/>
            <a:ea typeface="1훈새마을운동 Regular"/>
            <a:cs typeface="1훈새마을운동 Regular"/>
          </a:endParaRPr>
        </a:p>
      </dgm:t>
    </dgm:pt>
    <dgm:pt modelId="{2C1F4B08-38D6-A542-95AE-C3CD41361726}" type="parTrans" cxnId="{D3581853-985E-AA4F-825B-F16DE55F794D}">
      <dgm:prSet/>
      <dgm:spPr/>
      <dgm:t>
        <a:bodyPr/>
        <a:lstStyle/>
        <a:p>
          <a:endParaRPr lang="en-US" sz="15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8A29C012-1F9E-5F41-BC5D-A59FE6A1511D}" type="sibTrans" cxnId="{D3581853-985E-AA4F-825B-F16DE55F794D}">
      <dgm:prSet/>
      <dgm:spPr/>
      <dgm:t>
        <a:bodyPr/>
        <a:lstStyle/>
        <a:p>
          <a:endParaRPr lang="en-US" sz="15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0098C00E-683A-5C44-84C3-D06C1998986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1500" b="0" dirty="0" smtClean="0">
              <a:latin typeface="1훈새마을운동 Regular"/>
              <a:ea typeface="1훈새마을운동 Regular"/>
              <a:cs typeface="1훈새마을운동 Regular"/>
            </a:rPr>
            <a:t>6. </a:t>
          </a:r>
          <a:r>
            <a:rPr lang="ko-KR" altLang="en-US" sz="1500" b="0" dirty="0" smtClean="0">
              <a:latin typeface="1훈새마을운동 Regular"/>
              <a:ea typeface="1훈새마을운동 Regular"/>
              <a:cs typeface="1훈새마을운동 Regular"/>
            </a:rPr>
            <a:t>지속</a:t>
          </a:r>
          <a:r>
            <a:rPr lang="en-US" altLang="ko-KR" sz="1500" b="0" dirty="0" smtClean="0">
              <a:latin typeface="1훈새마을운동 Regular"/>
              <a:ea typeface="1훈새마을운동 Regular"/>
              <a:cs typeface="1훈새마을운동 Regular"/>
            </a:rPr>
            <a:t> </a:t>
          </a:r>
          <a:r>
            <a:rPr lang="ko-KR" altLang="en-US" sz="1500" b="0" dirty="0" smtClean="0">
              <a:latin typeface="1훈새마을운동 Regular"/>
              <a:ea typeface="1훈새마을운동 Regular"/>
              <a:cs typeface="1훈새마을운동 Regular"/>
            </a:rPr>
            <a:t>및 유지</a:t>
          </a:r>
          <a:endParaRPr lang="en-US" sz="1500" b="0" dirty="0">
            <a:latin typeface="1훈새마을운동 Regular"/>
            <a:ea typeface="1훈새마을운동 Regular"/>
            <a:cs typeface="1훈새마을운동 Regular"/>
          </a:endParaRPr>
        </a:p>
      </dgm:t>
    </dgm:pt>
    <dgm:pt modelId="{5CF4632C-B0BB-A346-B5A9-CD7F95E95BBF}" type="parTrans" cxnId="{BB4E79EA-84E1-D941-99EC-95071014D360}">
      <dgm:prSet/>
      <dgm:spPr/>
      <dgm:t>
        <a:bodyPr/>
        <a:lstStyle/>
        <a:p>
          <a:endParaRPr lang="en-US" sz="15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85CF8E97-69A3-1445-8A92-7F4CBC857BA4}" type="sibTrans" cxnId="{BB4E79EA-84E1-D941-99EC-95071014D360}">
      <dgm:prSet/>
      <dgm:spPr/>
      <dgm:t>
        <a:bodyPr/>
        <a:lstStyle/>
        <a:p>
          <a:endParaRPr lang="en-US" sz="15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6A72E4EA-10D4-1343-BD6C-E26AC40CA349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1500" b="0" dirty="0" smtClean="0">
              <a:latin typeface="1훈새마을운동 Regular"/>
              <a:ea typeface="1훈새마을운동 Regular"/>
              <a:cs typeface="1훈새마을운동 Regular"/>
            </a:rPr>
            <a:t>1</a:t>
          </a:r>
          <a:r>
            <a:rPr lang="en-US" altLang="ko-KR" sz="1500" b="0" smtClean="0">
              <a:latin typeface="1훈새마을운동 Regular"/>
              <a:ea typeface="1훈새마을운동 Regular"/>
              <a:cs typeface="1훈새마을운동 Regular"/>
            </a:rPr>
            <a:t>.</a:t>
          </a:r>
          <a:r>
            <a:rPr lang="ko-KR" altLang="en-US" sz="1500" b="0" smtClean="0">
              <a:latin typeface="1훈새마을운동 Regular"/>
              <a:ea typeface="1훈새마을운동 Regular"/>
              <a:cs typeface="1훈새마을운동 Regular"/>
            </a:rPr>
            <a:t> 기회포착</a:t>
          </a:r>
          <a:endParaRPr lang="en-US" sz="1500" b="0" dirty="0">
            <a:latin typeface="1훈새마을운동 Regular"/>
            <a:ea typeface="1훈새마을운동 Regular"/>
            <a:cs typeface="1훈새마을운동 Regular"/>
          </a:endParaRPr>
        </a:p>
      </dgm:t>
    </dgm:pt>
    <dgm:pt modelId="{C657E023-E99C-D149-BD95-E12BE9911CA5}" type="parTrans" cxnId="{B8D66478-4386-3440-8109-379CD3BE2C10}">
      <dgm:prSet/>
      <dgm:spPr/>
      <dgm:t>
        <a:bodyPr/>
        <a:lstStyle/>
        <a:p>
          <a:endParaRPr lang="en-US" sz="15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CF74AA05-7FFB-AD48-BD85-FF990B2BADE9}" type="sibTrans" cxnId="{B8D66478-4386-3440-8109-379CD3BE2C1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15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13FC54B0-2B38-B64D-BC89-3D85C09D833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1500" b="0" dirty="0" smtClean="0">
              <a:latin typeface="1훈새마을운동 Regular"/>
              <a:ea typeface="1훈새마을운동 Regular"/>
              <a:cs typeface="1훈새마을운동 Regular"/>
            </a:rPr>
            <a:t>2</a:t>
          </a:r>
          <a:r>
            <a:rPr lang="en-US" sz="1500" b="0" smtClean="0">
              <a:latin typeface="1훈새마을운동 Regular"/>
              <a:ea typeface="1훈새마을운동 Regular"/>
              <a:cs typeface="1훈새마을운동 Regular"/>
            </a:rPr>
            <a:t>. </a:t>
          </a:r>
          <a:r>
            <a:rPr lang="ko-KR" altLang="en-US" sz="1500" b="0" smtClean="0">
              <a:latin typeface="1훈새마을운동 Regular"/>
              <a:ea typeface="1훈새마을운동 Regular"/>
              <a:cs typeface="1훈새마을운동 Regular"/>
            </a:rPr>
            <a:t>필요 자원 연구</a:t>
          </a:r>
          <a:endParaRPr lang="en-US" sz="1500" b="0" dirty="0">
            <a:latin typeface="1훈새마을운동 Regular"/>
            <a:ea typeface="1훈새마을운동 Regular"/>
            <a:cs typeface="1훈새마을운동 Regular"/>
          </a:endParaRPr>
        </a:p>
      </dgm:t>
    </dgm:pt>
    <dgm:pt modelId="{7B27CF11-DF62-2844-848A-B5136900ED08}" type="parTrans" cxnId="{0A4E32BE-81A0-AF44-B41A-31CA629C9FCF}">
      <dgm:prSet/>
      <dgm:spPr/>
      <dgm:t>
        <a:bodyPr/>
        <a:lstStyle/>
        <a:p>
          <a:endParaRPr lang="en-US" sz="15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CFB0A74D-2F6F-9E49-80EC-87DBBE9194AD}" type="sibTrans" cxnId="{0A4E32BE-81A0-AF44-B41A-31CA629C9FCF}">
      <dgm:prSet/>
      <dgm:spPr/>
      <dgm:t>
        <a:bodyPr/>
        <a:lstStyle/>
        <a:p>
          <a:endParaRPr lang="en-US" sz="1500" b="0">
            <a:solidFill>
              <a:srgbClr val="000000"/>
            </a:solidFill>
            <a:latin typeface="1훈새마을운동 Regular"/>
            <a:ea typeface="1훈새마을운동 Regular"/>
            <a:cs typeface="1훈새마을운동 Regular"/>
          </a:endParaRPr>
        </a:p>
      </dgm:t>
    </dgm:pt>
    <dgm:pt modelId="{17A3B31F-8A84-CE4B-A3C5-262F69211F06}" type="pres">
      <dgm:prSet presAssocID="{57DEC700-90E7-8442-92A9-C90E5381E95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01B05F-3599-A74B-9F95-65A884FF3D85}" type="pres">
      <dgm:prSet presAssocID="{57DEC700-90E7-8442-92A9-C90E5381E95E}" presName="cycle" presStyleCnt="0"/>
      <dgm:spPr/>
    </dgm:pt>
    <dgm:pt modelId="{19BD0CA7-A30D-2D44-A3C5-822A90D90429}" type="pres">
      <dgm:prSet presAssocID="{6A72E4EA-10D4-1343-BD6C-E26AC40CA349}" presName="nodeFirstNode" presStyleLbl="node1" presStyleIdx="0" presStyleCnt="6" custScaleX="1292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F0052D-DD8B-EE41-AEA8-1B73E5972A8B}" type="pres">
      <dgm:prSet presAssocID="{CF74AA05-7FFB-AD48-BD85-FF990B2BADE9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643757E3-86FB-F84D-B21F-8280878A97CE}" type="pres">
      <dgm:prSet presAssocID="{13FC54B0-2B38-B64D-BC89-3D85C09D8333}" presName="nodeFollowingNodes" presStyleLbl="node1" presStyleIdx="1" presStyleCnt="6" custScaleX="127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A95C94-56D5-1B49-BCB1-CEC381F62164}" type="pres">
      <dgm:prSet presAssocID="{61D7E02D-A116-374A-A429-42C2CFE8BEDA}" presName="nodeFollowingNodes" presStyleLbl="node1" presStyleIdx="2" presStyleCnt="6" custScaleX="1318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4E50FB-B3DB-1342-BCE6-A750497CB5E7}" type="pres">
      <dgm:prSet presAssocID="{69967495-9746-374E-BC6C-14548144CC78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BAB51B-203F-8F49-A653-3258AB73A48C}" type="pres">
      <dgm:prSet presAssocID="{E7FCD364-9845-2649-9495-22AF2F6ABDCA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145D97-68BB-0242-8EDB-340097B38075}" type="pres">
      <dgm:prSet presAssocID="{0098C00E-683A-5C44-84C3-D06C1998986F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0FD785-7A00-2441-8F6F-63D83E794FA4}" srcId="{57DEC700-90E7-8442-92A9-C90E5381E95E}" destId="{61D7E02D-A116-374A-A429-42C2CFE8BEDA}" srcOrd="2" destOrd="0" parTransId="{F434B6A3-1AE5-C643-8E83-88435FA94381}" sibTransId="{7A9CBA89-F95E-774B-942B-75755D2BBB81}"/>
    <dgm:cxn modelId="{BB4E79EA-84E1-D941-99EC-95071014D360}" srcId="{57DEC700-90E7-8442-92A9-C90E5381E95E}" destId="{0098C00E-683A-5C44-84C3-D06C1998986F}" srcOrd="5" destOrd="0" parTransId="{5CF4632C-B0BB-A346-B5A9-CD7F95E95BBF}" sibTransId="{85CF8E97-69A3-1445-8A92-7F4CBC857BA4}"/>
    <dgm:cxn modelId="{00864251-E91C-404A-8CAD-E25A2D7B2E6C}" srcId="{57DEC700-90E7-8442-92A9-C90E5381E95E}" destId="{69967495-9746-374E-BC6C-14548144CC78}" srcOrd="3" destOrd="0" parTransId="{F7580D32-56C4-DB41-B353-3271E4B2CB9E}" sibTransId="{7D41A571-9FBB-C745-B515-E3730DD82608}"/>
    <dgm:cxn modelId="{4205F8F8-A71A-2848-BFD9-66705CC0410A}" type="presOf" srcId="{57DEC700-90E7-8442-92A9-C90E5381E95E}" destId="{17A3B31F-8A84-CE4B-A3C5-262F69211F06}" srcOrd="0" destOrd="0" presId="urn:microsoft.com/office/officeart/2005/8/layout/cycle3"/>
    <dgm:cxn modelId="{3B8EB03B-4AA3-B34D-BFCD-4742572E8E3B}" type="presOf" srcId="{69967495-9746-374E-BC6C-14548144CC78}" destId="{B84E50FB-B3DB-1342-BCE6-A750497CB5E7}" srcOrd="0" destOrd="0" presId="urn:microsoft.com/office/officeart/2005/8/layout/cycle3"/>
    <dgm:cxn modelId="{0A4E32BE-81A0-AF44-B41A-31CA629C9FCF}" srcId="{57DEC700-90E7-8442-92A9-C90E5381E95E}" destId="{13FC54B0-2B38-B64D-BC89-3D85C09D8333}" srcOrd="1" destOrd="0" parTransId="{7B27CF11-DF62-2844-848A-B5136900ED08}" sibTransId="{CFB0A74D-2F6F-9E49-80EC-87DBBE9194AD}"/>
    <dgm:cxn modelId="{3B486619-5BB1-B54D-8BAA-8155B97947F9}" type="presOf" srcId="{CF74AA05-7FFB-AD48-BD85-FF990B2BADE9}" destId="{18F0052D-DD8B-EE41-AEA8-1B73E5972A8B}" srcOrd="0" destOrd="0" presId="urn:microsoft.com/office/officeart/2005/8/layout/cycle3"/>
    <dgm:cxn modelId="{81B9A8DE-B0BD-294C-92D9-AAC182BA0D83}" type="presOf" srcId="{61D7E02D-A116-374A-A429-42C2CFE8BEDA}" destId="{85A95C94-56D5-1B49-BCB1-CEC381F62164}" srcOrd="0" destOrd="0" presId="urn:microsoft.com/office/officeart/2005/8/layout/cycle3"/>
    <dgm:cxn modelId="{4BA096F1-FB9B-3B41-89AE-F250D984A565}" type="presOf" srcId="{0098C00E-683A-5C44-84C3-D06C1998986F}" destId="{F1145D97-68BB-0242-8EDB-340097B38075}" srcOrd="0" destOrd="0" presId="urn:microsoft.com/office/officeart/2005/8/layout/cycle3"/>
    <dgm:cxn modelId="{64129CA4-AC4A-D44A-9A84-23014BF521DB}" type="presOf" srcId="{E7FCD364-9845-2649-9495-22AF2F6ABDCA}" destId="{C0BAB51B-203F-8F49-A653-3258AB73A48C}" srcOrd="0" destOrd="0" presId="urn:microsoft.com/office/officeart/2005/8/layout/cycle3"/>
    <dgm:cxn modelId="{D3581853-985E-AA4F-825B-F16DE55F794D}" srcId="{57DEC700-90E7-8442-92A9-C90E5381E95E}" destId="{E7FCD364-9845-2649-9495-22AF2F6ABDCA}" srcOrd="4" destOrd="0" parTransId="{2C1F4B08-38D6-A542-95AE-C3CD41361726}" sibTransId="{8A29C012-1F9E-5F41-BC5D-A59FE6A1511D}"/>
    <dgm:cxn modelId="{B8D66478-4386-3440-8109-379CD3BE2C10}" srcId="{57DEC700-90E7-8442-92A9-C90E5381E95E}" destId="{6A72E4EA-10D4-1343-BD6C-E26AC40CA349}" srcOrd="0" destOrd="0" parTransId="{C657E023-E99C-D149-BD95-E12BE9911CA5}" sibTransId="{CF74AA05-7FFB-AD48-BD85-FF990B2BADE9}"/>
    <dgm:cxn modelId="{CC3C47C5-624A-2842-9F3D-8B4E50E63DFB}" type="presOf" srcId="{6A72E4EA-10D4-1343-BD6C-E26AC40CA349}" destId="{19BD0CA7-A30D-2D44-A3C5-822A90D90429}" srcOrd="0" destOrd="0" presId="urn:microsoft.com/office/officeart/2005/8/layout/cycle3"/>
    <dgm:cxn modelId="{5B764B93-375D-6341-A5FC-F9127AC5B78B}" type="presOf" srcId="{13FC54B0-2B38-B64D-BC89-3D85C09D8333}" destId="{643757E3-86FB-F84D-B21F-8280878A97CE}" srcOrd="0" destOrd="0" presId="urn:microsoft.com/office/officeart/2005/8/layout/cycle3"/>
    <dgm:cxn modelId="{64AA578F-3780-AD4B-A79D-B6E4DBFBD9DB}" type="presParOf" srcId="{17A3B31F-8A84-CE4B-A3C5-262F69211F06}" destId="{0701B05F-3599-A74B-9F95-65A884FF3D85}" srcOrd="0" destOrd="0" presId="urn:microsoft.com/office/officeart/2005/8/layout/cycle3"/>
    <dgm:cxn modelId="{B3BAE689-8354-C245-8F89-F0200F19AC1F}" type="presParOf" srcId="{0701B05F-3599-A74B-9F95-65A884FF3D85}" destId="{19BD0CA7-A30D-2D44-A3C5-822A90D90429}" srcOrd="0" destOrd="0" presId="urn:microsoft.com/office/officeart/2005/8/layout/cycle3"/>
    <dgm:cxn modelId="{F0718BCF-8C2D-0342-ADF8-EE9579E0E697}" type="presParOf" srcId="{0701B05F-3599-A74B-9F95-65A884FF3D85}" destId="{18F0052D-DD8B-EE41-AEA8-1B73E5972A8B}" srcOrd="1" destOrd="0" presId="urn:microsoft.com/office/officeart/2005/8/layout/cycle3"/>
    <dgm:cxn modelId="{1CE1300D-D8F9-4748-95D1-A75F30E82F76}" type="presParOf" srcId="{0701B05F-3599-A74B-9F95-65A884FF3D85}" destId="{643757E3-86FB-F84D-B21F-8280878A97CE}" srcOrd="2" destOrd="0" presId="urn:microsoft.com/office/officeart/2005/8/layout/cycle3"/>
    <dgm:cxn modelId="{2467677C-3463-6F4D-8B20-7AE36319B2CB}" type="presParOf" srcId="{0701B05F-3599-A74B-9F95-65A884FF3D85}" destId="{85A95C94-56D5-1B49-BCB1-CEC381F62164}" srcOrd="3" destOrd="0" presId="urn:microsoft.com/office/officeart/2005/8/layout/cycle3"/>
    <dgm:cxn modelId="{0EDE6775-6044-5A4D-B333-F7FEDD28CFC5}" type="presParOf" srcId="{0701B05F-3599-A74B-9F95-65A884FF3D85}" destId="{B84E50FB-B3DB-1342-BCE6-A750497CB5E7}" srcOrd="4" destOrd="0" presId="urn:microsoft.com/office/officeart/2005/8/layout/cycle3"/>
    <dgm:cxn modelId="{4F99B35A-05B7-254B-A2D6-A5F3222A5F7C}" type="presParOf" srcId="{0701B05F-3599-A74B-9F95-65A884FF3D85}" destId="{C0BAB51B-203F-8F49-A653-3258AB73A48C}" srcOrd="5" destOrd="0" presId="urn:microsoft.com/office/officeart/2005/8/layout/cycle3"/>
    <dgm:cxn modelId="{D232FBCE-1B7B-EC49-8A9F-E836C976C897}" type="presParOf" srcId="{0701B05F-3599-A74B-9F95-65A884FF3D85}" destId="{F1145D97-68BB-0242-8EDB-340097B38075}" srcOrd="6" destOrd="0" presId="urn:microsoft.com/office/officeart/2005/8/layout/cycle3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F0052D-DD8B-EE41-AEA8-1B73E5972A8B}">
      <dsp:nvSpPr>
        <dsp:cNvPr id="0" name=""/>
        <dsp:cNvSpPr/>
      </dsp:nvSpPr>
      <dsp:spPr>
        <a:xfrm>
          <a:off x="1209251" y="-4463"/>
          <a:ext cx="4963578" cy="4963578"/>
        </a:xfrm>
        <a:prstGeom prst="circularArrow">
          <a:avLst>
            <a:gd name="adj1" fmla="val 5274"/>
            <a:gd name="adj2" fmla="val 312630"/>
            <a:gd name="adj3" fmla="val 14238942"/>
            <a:gd name="adj4" fmla="val 17120695"/>
            <a:gd name="adj5" fmla="val 5477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19BD0CA7-A30D-2D44-A3C5-822A90D90429}">
      <dsp:nvSpPr>
        <dsp:cNvPr id="0" name=""/>
        <dsp:cNvSpPr/>
      </dsp:nvSpPr>
      <dsp:spPr>
        <a:xfrm>
          <a:off x="2753265" y="1766"/>
          <a:ext cx="1875550" cy="937775"/>
        </a:xfrm>
        <a:prstGeom prst="round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latin typeface="1훈새마을운동 Regular"/>
              <a:ea typeface="1훈새마을운동 Regular"/>
              <a:cs typeface="1훈새마을운동 Regular"/>
            </a:rPr>
            <a:t>1</a:t>
          </a:r>
          <a:r>
            <a:rPr lang="en-US" altLang="ko-KR" sz="2000" b="0" kern="1200" dirty="0" smtClean="0">
              <a:latin typeface="1훈새마을운동 Regular"/>
              <a:ea typeface="1훈새마을운동 Regular"/>
              <a:cs typeface="1훈새마을운동 Regular"/>
            </a:rPr>
            <a:t>.</a:t>
          </a:r>
          <a:r>
            <a:rPr lang="ko-KR" altLang="en-US" sz="2000" b="0" kern="1200" dirty="0" smtClean="0">
              <a:latin typeface="1훈새마을운동 Regular"/>
              <a:ea typeface="1훈새마을운동 Regular"/>
              <a:cs typeface="1훈새마을운동 Regular"/>
            </a:rPr>
            <a:t> 기회포착</a:t>
          </a:r>
          <a:endParaRPr lang="en-US" sz="2000" b="0" kern="1200" dirty="0">
            <a:latin typeface="1훈새마을운동 Regular"/>
            <a:ea typeface="1훈새마을운동 Regular"/>
            <a:cs typeface="1훈새마을운동 Regular"/>
          </a:endParaRPr>
        </a:p>
      </dsp:txBody>
      <dsp:txXfrm>
        <a:off x="2799043" y="47544"/>
        <a:ext cx="1783994" cy="846219"/>
      </dsp:txXfrm>
    </dsp:sp>
    <dsp:sp modelId="{643757E3-86FB-F84D-B21F-8280878A97CE}">
      <dsp:nvSpPr>
        <dsp:cNvPr id="0" name=""/>
        <dsp:cNvSpPr/>
      </dsp:nvSpPr>
      <dsp:spPr>
        <a:xfrm>
          <a:off x="4376994" y="1008577"/>
          <a:ext cx="2115789" cy="937775"/>
        </a:xfrm>
        <a:prstGeom prst="round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latin typeface="1훈새마을운동 Regular"/>
              <a:ea typeface="1훈새마을운동 Regular"/>
              <a:cs typeface="1훈새마을운동 Regular"/>
            </a:rPr>
            <a:t>2. </a:t>
          </a:r>
          <a:r>
            <a:rPr lang="ko-KR" altLang="en-US" sz="2000" b="0" kern="1200" dirty="0" smtClean="0">
              <a:latin typeface="1훈새마을운동 Regular"/>
              <a:ea typeface="1훈새마을운동 Regular"/>
              <a:cs typeface="1훈새마을운동 Regular"/>
            </a:rPr>
            <a:t>필요자원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0" kern="1200" dirty="0" smtClean="0">
              <a:latin typeface="1훈새마을운동 Regular"/>
              <a:ea typeface="1훈새마을운동 Regular"/>
              <a:cs typeface="1훈새마을운동 Regular"/>
            </a:rPr>
            <a:t>연구</a:t>
          </a:r>
          <a:endParaRPr lang="en-US" sz="2000" b="0" kern="1200" dirty="0">
            <a:latin typeface="1훈새마을운동 Regular"/>
            <a:ea typeface="1훈새마을운동 Regular"/>
            <a:cs typeface="1훈새마을운동 Regular"/>
          </a:endParaRPr>
        </a:p>
      </dsp:txBody>
      <dsp:txXfrm>
        <a:off x="4422772" y="1054355"/>
        <a:ext cx="2024233" cy="846219"/>
      </dsp:txXfrm>
    </dsp:sp>
    <dsp:sp modelId="{85A95C94-56D5-1B49-BCB1-CEC381F62164}">
      <dsp:nvSpPr>
        <dsp:cNvPr id="0" name=""/>
        <dsp:cNvSpPr/>
      </dsp:nvSpPr>
      <dsp:spPr>
        <a:xfrm>
          <a:off x="4497113" y="3022199"/>
          <a:ext cx="1875550" cy="937775"/>
        </a:xfrm>
        <a:prstGeom prst="round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latin typeface="1훈새마을운동 Regular"/>
              <a:ea typeface="1훈새마을운동 Regular"/>
              <a:cs typeface="1훈새마을운동 Regular"/>
            </a:rPr>
            <a:t>3. </a:t>
          </a:r>
          <a:r>
            <a:rPr lang="ko-KR" altLang="en-US" sz="2000" b="0" kern="1200" dirty="0" smtClean="0">
              <a:latin typeface="1훈새마을운동 Regular"/>
              <a:ea typeface="1훈새마을운동 Regular"/>
              <a:cs typeface="1훈새마을운동 Regular"/>
            </a:rPr>
            <a:t>필요자원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0" kern="1200" dirty="0" smtClean="0">
              <a:latin typeface="1훈새마을운동 Regular"/>
              <a:ea typeface="1훈새마을운동 Regular"/>
              <a:cs typeface="1훈새마을운동 Regular"/>
            </a:rPr>
            <a:t>확보</a:t>
          </a:r>
          <a:endParaRPr lang="en-US" sz="2000" b="0" kern="1200" dirty="0">
            <a:latin typeface="1훈새마을운동 Regular"/>
            <a:ea typeface="1훈새마을운동 Regular"/>
            <a:cs typeface="1훈새마을운동 Regular"/>
          </a:endParaRPr>
        </a:p>
      </dsp:txBody>
      <dsp:txXfrm>
        <a:off x="4542891" y="3067977"/>
        <a:ext cx="1783994" cy="846219"/>
      </dsp:txXfrm>
    </dsp:sp>
    <dsp:sp modelId="{B84E50FB-B3DB-1342-BCE6-A750497CB5E7}">
      <dsp:nvSpPr>
        <dsp:cNvPr id="0" name=""/>
        <dsp:cNvSpPr/>
      </dsp:nvSpPr>
      <dsp:spPr>
        <a:xfrm>
          <a:off x="2753265" y="4029010"/>
          <a:ext cx="1875550" cy="937775"/>
        </a:xfrm>
        <a:prstGeom prst="round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latin typeface="1훈새마을운동 Regular"/>
              <a:ea typeface="1훈새마을운동 Regular"/>
              <a:cs typeface="1훈새마을운동 Regular"/>
            </a:rPr>
            <a:t>4. </a:t>
          </a:r>
          <a:r>
            <a:rPr lang="ko-KR" altLang="en-US" sz="2000" b="0" kern="1200" dirty="0" smtClean="0">
              <a:latin typeface="1훈새마을운동 Regular"/>
              <a:ea typeface="1훈새마을운동 Regular"/>
              <a:cs typeface="1훈새마을운동 Regular"/>
            </a:rPr>
            <a:t>기획</a:t>
          </a:r>
          <a:endParaRPr lang="en-US" sz="2000" b="0" kern="1200" dirty="0">
            <a:latin typeface="1훈새마을운동 Regular"/>
            <a:ea typeface="1훈새마을운동 Regular"/>
            <a:cs typeface="1훈새마을운동 Regular"/>
          </a:endParaRPr>
        </a:p>
      </dsp:txBody>
      <dsp:txXfrm>
        <a:off x="2799043" y="4074788"/>
        <a:ext cx="1783994" cy="846219"/>
      </dsp:txXfrm>
    </dsp:sp>
    <dsp:sp modelId="{C0BAB51B-203F-8F49-A653-3258AB73A48C}">
      <dsp:nvSpPr>
        <dsp:cNvPr id="0" name=""/>
        <dsp:cNvSpPr/>
      </dsp:nvSpPr>
      <dsp:spPr>
        <a:xfrm>
          <a:off x="1009417" y="3022199"/>
          <a:ext cx="1875550" cy="937775"/>
        </a:xfrm>
        <a:prstGeom prst="round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latin typeface="1훈새마을운동 Regular"/>
              <a:ea typeface="1훈새마을운동 Regular"/>
              <a:cs typeface="1훈새마을운동 Regular"/>
            </a:rPr>
            <a:t>5. </a:t>
          </a:r>
          <a:r>
            <a:rPr lang="ko-KR" altLang="en-US" sz="2000" b="0" kern="1200" dirty="0" smtClean="0">
              <a:latin typeface="1훈새마을운동 Regular"/>
              <a:ea typeface="1훈새마을운동 Regular"/>
              <a:cs typeface="1훈새마을운동 Regular"/>
            </a:rPr>
            <a:t>실행</a:t>
          </a:r>
          <a:endParaRPr lang="en-US" sz="2000" b="0" kern="1200" dirty="0">
            <a:latin typeface="1훈새마을운동 Regular"/>
            <a:ea typeface="1훈새마을운동 Regular"/>
            <a:cs typeface="1훈새마을운동 Regular"/>
          </a:endParaRPr>
        </a:p>
      </dsp:txBody>
      <dsp:txXfrm>
        <a:off x="1055195" y="3067977"/>
        <a:ext cx="1783994" cy="846219"/>
      </dsp:txXfrm>
    </dsp:sp>
    <dsp:sp modelId="{F1145D97-68BB-0242-8EDB-340097B38075}">
      <dsp:nvSpPr>
        <dsp:cNvPr id="0" name=""/>
        <dsp:cNvSpPr/>
      </dsp:nvSpPr>
      <dsp:spPr>
        <a:xfrm>
          <a:off x="1009417" y="1008577"/>
          <a:ext cx="1875550" cy="937775"/>
        </a:xfrm>
        <a:prstGeom prst="round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latin typeface="1훈새마을운동 Regular"/>
              <a:ea typeface="1훈새마을운동 Regular"/>
              <a:cs typeface="1훈새마을운동 Regular"/>
            </a:rPr>
            <a:t>6. </a:t>
          </a:r>
          <a:r>
            <a:rPr lang="ko-KR" altLang="en-US" sz="2000" b="0" kern="1200" dirty="0" smtClean="0">
              <a:latin typeface="1훈새마을운동 Regular"/>
              <a:ea typeface="1훈새마을운동 Regular"/>
              <a:cs typeface="1훈새마을운동 Regular"/>
            </a:rPr>
            <a:t>지속</a:t>
          </a:r>
          <a:r>
            <a:rPr lang="en-US" altLang="ko-KR" sz="2000" b="0" kern="1200" dirty="0" smtClean="0">
              <a:latin typeface="1훈새마을운동 Regular"/>
              <a:ea typeface="1훈새마을운동 Regular"/>
              <a:cs typeface="1훈새마을운동 Regular"/>
            </a:rPr>
            <a:t> </a:t>
          </a:r>
          <a:r>
            <a:rPr lang="ko-KR" altLang="en-US" sz="2000" b="0" kern="1200" dirty="0" smtClean="0">
              <a:latin typeface="1훈새마을운동 Regular"/>
              <a:ea typeface="1훈새마을운동 Regular"/>
              <a:cs typeface="1훈새마을운동 Regular"/>
            </a:rPr>
            <a:t>및 유지</a:t>
          </a:r>
          <a:endParaRPr lang="en-US" sz="2000" b="0" kern="1200" dirty="0">
            <a:latin typeface="1훈새마을운동 Regular"/>
            <a:ea typeface="1훈새마을운동 Regular"/>
            <a:cs typeface="1훈새마을운동 Regular"/>
          </a:endParaRPr>
        </a:p>
      </dsp:txBody>
      <dsp:txXfrm>
        <a:off x="1055195" y="1054355"/>
        <a:ext cx="1783994" cy="8462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F0052D-DD8B-EE41-AEA8-1B73E5972A8B}">
      <dsp:nvSpPr>
        <dsp:cNvPr id="0" name=""/>
        <dsp:cNvSpPr/>
      </dsp:nvSpPr>
      <dsp:spPr>
        <a:xfrm>
          <a:off x="-12410" y="-60229"/>
          <a:ext cx="2822510" cy="2822510"/>
        </a:xfrm>
        <a:prstGeom prst="circularArrow">
          <a:avLst>
            <a:gd name="adj1" fmla="val 5274"/>
            <a:gd name="adj2" fmla="val 312630"/>
            <a:gd name="adj3" fmla="val 13932507"/>
            <a:gd name="adj4" fmla="val 17302219"/>
            <a:gd name="adj5" fmla="val 5477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19BD0CA7-A30D-2D44-A3C5-822A90D90429}">
      <dsp:nvSpPr>
        <dsp:cNvPr id="0" name=""/>
        <dsp:cNvSpPr/>
      </dsp:nvSpPr>
      <dsp:spPr>
        <a:xfrm>
          <a:off x="774052" y="15622"/>
          <a:ext cx="1249583" cy="483506"/>
        </a:xfrm>
        <a:prstGeom prst="round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dirty="0" smtClean="0">
              <a:latin typeface="1훈새마을운동 Regular"/>
              <a:ea typeface="1훈새마을운동 Regular"/>
              <a:cs typeface="1훈새마을운동 Regular"/>
            </a:rPr>
            <a:t>1</a:t>
          </a:r>
          <a:r>
            <a:rPr lang="en-US" altLang="ko-KR" sz="1500" b="0" kern="1200" smtClean="0">
              <a:latin typeface="1훈새마을운동 Regular"/>
              <a:ea typeface="1훈새마을운동 Regular"/>
              <a:cs typeface="1훈새마을운동 Regular"/>
            </a:rPr>
            <a:t>.</a:t>
          </a:r>
          <a:r>
            <a:rPr lang="ko-KR" altLang="en-US" sz="1500" b="0" kern="1200" smtClean="0">
              <a:latin typeface="1훈새마을운동 Regular"/>
              <a:ea typeface="1훈새마을운동 Regular"/>
              <a:cs typeface="1훈새마을운동 Regular"/>
            </a:rPr>
            <a:t> 기회포착</a:t>
          </a:r>
          <a:endParaRPr lang="en-US" sz="1500" b="0" kern="1200" dirty="0">
            <a:latin typeface="1훈새마을운동 Regular"/>
            <a:ea typeface="1훈새마을운동 Regular"/>
            <a:cs typeface="1훈새마을운동 Regular"/>
          </a:endParaRPr>
        </a:p>
      </dsp:txBody>
      <dsp:txXfrm>
        <a:off x="797655" y="39225"/>
        <a:ext cx="1202377" cy="436300"/>
      </dsp:txXfrm>
    </dsp:sp>
    <dsp:sp modelId="{643757E3-86FB-F84D-B21F-8280878A97CE}">
      <dsp:nvSpPr>
        <dsp:cNvPr id="0" name=""/>
        <dsp:cNvSpPr/>
      </dsp:nvSpPr>
      <dsp:spPr>
        <a:xfrm>
          <a:off x="1775593" y="588139"/>
          <a:ext cx="1229759" cy="483506"/>
        </a:xfrm>
        <a:prstGeom prst="round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dirty="0" smtClean="0">
              <a:latin typeface="1훈새마을운동 Regular"/>
              <a:ea typeface="1훈새마을운동 Regular"/>
              <a:cs typeface="1훈새마을운동 Regular"/>
            </a:rPr>
            <a:t>2</a:t>
          </a:r>
          <a:r>
            <a:rPr lang="en-US" sz="1500" b="0" kern="1200" smtClean="0">
              <a:latin typeface="1훈새마을운동 Regular"/>
              <a:ea typeface="1훈새마을운동 Regular"/>
              <a:cs typeface="1훈새마을운동 Regular"/>
            </a:rPr>
            <a:t>. </a:t>
          </a:r>
          <a:r>
            <a:rPr lang="ko-KR" altLang="en-US" sz="1500" b="0" kern="1200" smtClean="0">
              <a:latin typeface="1훈새마을운동 Regular"/>
              <a:ea typeface="1훈새마을운동 Regular"/>
              <a:cs typeface="1훈새마을운동 Regular"/>
            </a:rPr>
            <a:t>필요 자원 연구</a:t>
          </a:r>
          <a:endParaRPr lang="en-US" sz="1500" b="0" kern="1200" dirty="0">
            <a:latin typeface="1훈새마을운동 Regular"/>
            <a:ea typeface="1훈새마을운동 Regular"/>
            <a:cs typeface="1훈새마을운동 Regular"/>
          </a:endParaRPr>
        </a:p>
      </dsp:txBody>
      <dsp:txXfrm>
        <a:off x="1799196" y="611742"/>
        <a:ext cx="1182553" cy="436300"/>
      </dsp:txXfrm>
    </dsp:sp>
    <dsp:sp modelId="{85A95C94-56D5-1B49-BCB1-CEC381F62164}">
      <dsp:nvSpPr>
        <dsp:cNvPr id="0" name=""/>
        <dsp:cNvSpPr/>
      </dsp:nvSpPr>
      <dsp:spPr>
        <a:xfrm>
          <a:off x="1753178" y="1733174"/>
          <a:ext cx="1274590" cy="483506"/>
        </a:xfrm>
        <a:prstGeom prst="round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dirty="0" smtClean="0">
              <a:latin typeface="1훈새마을운동 Regular"/>
              <a:ea typeface="1훈새마을운동 Regular"/>
              <a:cs typeface="1훈새마을운동 Regular"/>
            </a:rPr>
            <a:t>3</a:t>
          </a:r>
          <a:r>
            <a:rPr lang="en-US" sz="1500" b="0" kern="1200" smtClean="0">
              <a:latin typeface="1훈새마을운동 Regular"/>
              <a:ea typeface="1훈새마을운동 Regular"/>
              <a:cs typeface="1훈새마을운동 Regular"/>
            </a:rPr>
            <a:t>. </a:t>
          </a:r>
          <a:r>
            <a:rPr lang="ko-KR" altLang="en-US" sz="1500" b="0" kern="1200" smtClean="0">
              <a:latin typeface="1훈새마을운동 Regular"/>
              <a:ea typeface="1훈새마을운동 Regular"/>
              <a:cs typeface="1훈새마을운동 Regular"/>
            </a:rPr>
            <a:t>자원 확보</a:t>
          </a:r>
          <a:endParaRPr lang="en-US" sz="1500" b="0" kern="1200" dirty="0">
            <a:latin typeface="1훈새마을운동 Regular"/>
            <a:ea typeface="1훈새마을운동 Regular"/>
            <a:cs typeface="1훈새마을운동 Regular"/>
          </a:endParaRPr>
        </a:p>
      </dsp:txBody>
      <dsp:txXfrm>
        <a:off x="1776781" y="1756777"/>
        <a:ext cx="1227384" cy="436300"/>
      </dsp:txXfrm>
    </dsp:sp>
    <dsp:sp modelId="{B84E50FB-B3DB-1342-BCE6-A750497CB5E7}">
      <dsp:nvSpPr>
        <dsp:cNvPr id="0" name=""/>
        <dsp:cNvSpPr/>
      </dsp:nvSpPr>
      <dsp:spPr>
        <a:xfrm>
          <a:off x="915338" y="2305691"/>
          <a:ext cx="967012" cy="483506"/>
        </a:xfrm>
        <a:prstGeom prst="round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dirty="0" smtClean="0">
              <a:latin typeface="1훈새마을운동 Regular"/>
              <a:ea typeface="1훈새마을운동 Regular"/>
              <a:cs typeface="1훈새마을운동 Regular"/>
            </a:rPr>
            <a:t>4</a:t>
          </a:r>
          <a:r>
            <a:rPr lang="en-US" sz="1500" b="0" kern="1200" smtClean="0">
              <a:latin typeface="1훈새마을운동 Regular"/>
              <a:ea typeface="1훈새마을운동 Regular"/>
              <a:cs typeface="1훈새마을운동 Regular"/>
            </a:rPr>
            <a:t>. </a:t>
          </a:r>
          <a:r>
            <a:rPr lang="ko-KR" altLang="en-US" sz="1500" b="0" kern="1200" smtClean="0">
              <a:latin typeface="1훈새마을운동 Regular"/>
              <a:ea typeface="1훈새마을운동 Regular"/>
              <a:cs typeface="1훈새마을운동 Regular"/>
            </a:rPr>
            <a:t>기획</a:t>
          </a:r>
          <a:endParaRPr lang="en-US" sz="1500" b="0" kern="1200" dirty="0">
            <a:latin typeface="1훈새마을운동 Regular"/>
            <a:ea typeface="1훈새마을운동 Regular"/>
            <a:cs typeface="1훈새마을운동 Regular"/>
          </a:endParaRPr>
        </a:p>
      </dsp:txBody>
      <dsp:txXfrm>
        <a:off x="938941" y="2329294"/>
        <a:ext cx="919806" cy="436300"/>
      </dsp:txXfrm>
    </dsp:sp>
    <dsp:sp modelId="{C0BAB51B-203F-8F49-A653-3258AB73A48C}">
      <dsp:nvSpPr>
        <dsp:cNvPr id="0" name=""/>
        <dsp:cNvSpPr/>
      </dsp:nvSpPr>
      <dsp:spPr>
        <a:xfrm>
          <a:off x="-76290" y="1733174"/>
          <a:ext cx="967012" cy="483506"/>
        </a:xfrm>
        <a:prstGeom prst="round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dirty="0" smtClean="0">
              <a:latin typeface="1훈새마을운동 Regular"/>
              <a:ea typeface="1훈새마을운동 Regular"/>
              <a:cs typeface="1훈새마을운동 Regular"/>
            </a:rPr>
            <a:t>5. </a:t>
          </a:r>
          <a:r>
            <a:rPr lang="ko-KR" altLang="en-US" sz="1500" b="0" kern="1200" dirty="0" smtClean="0">
              <a:latin typeface="1훈새마을운동 Regular"/>
              <a:ea typeface="1훈새마을운동 Regular"/>
              <a:cs typeface="1훈새마을운동 Regular"/>
            </a:rPr>
            <a:t>실행</a:t>
          </a:r>
          <a:endParaRPr lang="en-US" sz="1500" b="0" kern="1200" dirty="0">
            <a:latin typeface="1훈새마을운동 Regular"/>
            <a:ea typeface="1훈새마을운동 Regular"/>
            <a:cs typeface="1훈새마을운동 Regular"/>
          </a:endParaRPr>
        </a:p>
      </dsp:txBody>
      <dsp:txXfrm>
        <a:off x="-52687" y="1756777"/>
        <a:ext cx="919806" cy="436300"/>
      </dsp:txXfrm>
    </dsp:sp>
    <dsp:sp modelId="{F1145D97-68BB-0242-8EDB-340097B38075}">
      <dsp:nvSpPr>
        <dsp:cNvPr id="0" name=""/>
        <dsp:cNvSpPr/>
      </dsp:nvSpPr>
      <dsp:spPr>
        <a:xfrm>
          <a:off x="-76290" y="588139"/>
          <a:ext cx="967012" cy="483506"/>
        </a:xfrm>
        <a:prstGeom prst="round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dirty="0" smtClean="0">
              <a:latin typeface="1훈새마을운동 Regular"/>
              <a:ea typeface="1훈새마을운동 Regular"/>
              <a:cs typeface="1훈새마을운동 Regular"/>
            </a:rPr>
            <a:t>6. </a:t>
          </a:r>
          <a:r>
            <a:rPr lang="ko-KR" altLang="en-US" sz="1500" b="0" kern="1200" dirty="0" smtClean="0">
              <a:latin typeface="1훈새마을운동 Regular"/>
              <a:ea typeface="1훈새마을운동 Regular"/>
              <a:cs typeface="1훈새마을운동 Regular"/>
            </a:rPr>
            <a:t>지속</a:t>
          </a:r>
          <a:r>
            <a:rPr lang="en-US" altLang="ko-KR" sz="1500" b="0" kern="1200" dirty="0" smtClean="0">
              <a:latin typeface="1훈새마을운동 Regular"/>
              <a:ea typeface="1훈새마을운동 Regular"/>
              <a:cs typeface="1훈새마을운동 Regular"/>
            </a:rPr>
            <a:t> </a:t>
          </a:r>
          <a:r>
            <a:rPr lang="ko-KR" altLang="en-US" sz="1500" b="0" kern="1200" dirty="0" smtClean="0">
              <a:latin typeface="1훈새마을운동 Regular"/>
              <a:ea typeface="1훈새마을운동 Regular"/>
              <a:cs typeface="1훈새마을운동 Regular"/>
            </a:rPr>
            <a:t>및 유지</a:t>
          </a:r>
          <a:endParaRPr lang="en-US" sz="1500" b="0" kern="1200" dirty="0">
            <a:latin typeface="1훈새마을운동 Regular"/>
            <a:ea typeface="1훈새마을운동 Regular"/>
            <a:cs typeface="1훈새마을운동 Regular"/>
          </a:endParaRPr>
        </a:p>
      </dsp:txBody>
      <dsp:txXfrm>
        <a:off x="-52687" y="611742"/>
        <a:ext cx="919806" cy="436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33EC9-9B3C-F647-8970-D48097F5EA00}" type="datetimeFigureOut">
              <a:rPr lang="en-US" smtClean="0"/>
              <a:t>1/23/15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4B922-C77F-6B4C-8D33-033395524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5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B922-C77F-6B4C-8D33-033395524B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11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 smtClean="0">
                <a:latin typeface="나눔고딕"/>
                <a:ea typeface="나눔고딕"/>
                <a:cs typeface="나눔고딕"/>
              </a:rPr>
              <a:t>두런두런 소개</a:t>
            </a:r>
            <a:endParaRPr lang="en-US" altLang="ko-KR" sz="3200" b="0" dirty="0" smtClean="0">
              <a:latin typeface="나눔고딕"/>
              <a:ea typeface="나눔고딕"/>
              <a:cs typeface="나눔고딕"/>
            </a:endParaRPr>
          </a:p>
          <a:p>
            <a:pPr marL="171450" indent="-171450">
              <a:buFontTx/>
              <a:buChar char="-"/>
            </a:pPr>
            <a:r>
              <a:rPr lang="en-US" altLang="ko-KR" sz="3200" b="0" dirty="0" smtClean="0">
                <a:latin typeface="나눔고딕"/>
                <a:ea typeface="나눔고딕"/>
                <a:cs typeface="나눔고딕"/>
              </a:rPr>
              <a:t>Logistics</a:t>
            </a:r>
          </a:p>
          <a:p>
            <a:pPr marL="628650" lvl="1" indent="-171450">
              <a:buFontTx/>
              <a:buChar char="-"/>
            </a:pPr>
            <a:r>
              <a:rPr lang="ko-KR" altLang="en-US" sz="3200" b="0" dirty="0" smtClean="0">
                <a:latin typeface="나눔고딕"/>
                <a:ea typeface="나눔고딕"/>
                <a:cs typeface="나눔고딕"/>
              </a:rPr>
              <a:t>왜</a:t>
            </a:r>
            <a:r>
              <a:rPr lang="en-US" altLang="ko-KR" sz="3200" b="0" dirty="0" smtClean="0">
                <a:latin typeface="나눔고딕"/>
                <a:ea typeface="나눔고딕"/>
                <a:cs typeface="나눔고딕"/>
              </a:rPr>
              <a:t>?</a:t>
            </a:r>
          </a:p>
          <a:p>
            <a:pPr marL="628650" lvl="1" indent="-171450">
              <a:buFontTx/>
              <a:buChar char="-"/>
            </a:pPr>
            <a:r>
              <a:rPr lang="ko-KR" altLang="en-US" sz="3200" b="0" dirty="0" smtClean="0">
                <a:latin typeface="나눔고딕"/>
                <a:ea typeface="나눔고딕"/>
                <a:cs typeface="나눔고딕"/>
              </a:rPr>
              <a:t>몇 명 참가</a:t>
            </a:r>
            <a:endParaRPr lang="en-US" altLang="ko-KR" sz="3200" b="0" dirty="0" smtClean="0">
              <a:latin typeface="나눔고딕"/>
              <a:ea typeface="나눔고딕"/>
              <a:cs typeface="나눔고딕"/>
            </a:endParaRPr>
          </a:p>
          <a:p>
            <a:pPr marL="628650" lvl="1" indent="-171450">
              <a:buFontTx/>
              <a:buChar char="-"/>
            </a:pPr>
            <a:r>
              <a:rPr lang="ko-KR" altLang="en-US" sz="3200" dirty="0" smtClean="0">
                <a:latin typeface="나눔고딕"/>
                <a:ea typeface="나눔고딕"/>
                <a:cs typeface="나눔고딕"/>
              </a:rPr>
              <a:t>어떻게 했는지</a:t>
            </a:r>
            <a:endParaRPr lang="en-US" sz="3200" dirty="0" smtClean="0">
              <a:latin typeface="나눔고딕"/>
              <a:ea typeface="나눔고딕"/>
              <a:cs typeface="나눔고딕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443F4-C23A-4138-95AE-765BEC44C6F1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ko-KR" altLang="en-US" sz="2000">
                <a:latin typeface="맑은 고딕" charset="0"/>
              </a:rPr>
              <a:t>흔히 청춘은 속도가 아니라 방향이라고 하는데요</a:t>
            </a:r>
            <a:r>
              <a:rPr lang="en-US" altLang="ko-KR" sz="2000">
                <a:latin typeface="맑은 고딕" charset="0"/>
              </a:rPr>
              <a:t>,</a:t>
            </a:r>
            <a:r>
              <a:rPr lang="ko-KR" altLang="en-US" sz="2000">
                <a:latin typeface="맑은 고딕" charset="0"/>
              </a:rPr>
              <a:t> 저희 두런두런 앙트러프러너십은 작년 </a:t>
            </a:r>
            <a:r>
              <a:rPr lang="en-US" altLang="ko-KR" sz="2000">
                <a:latin typeface="맑은 고딕" charset="0"/>
              </a:rPr>
              <a:t>6</a:t>
            </a:r>
            <a:r>
              <a:rPr lang="ko-KR" altLang="en-US" sz="2000">
                <a:latin typeface="맑은 고딕" charset="0"/>
              </a:rPr>
              <a:t>개월간의 기업가정신 대장정을 통해서 기업가정신교육이 대한민국 청소년들에게 어떻게  총 </a:t>
            </a:r>
            <a:r>
              <a:rPr lang="en-US" altLang="ko-KR" sz="2000">
                <a:latin typeface="맑은 고딕" charset="0"/>
              </a:rPr>
              <a:t>60</a:t>
            </a:r>
            <a:r>
              <a:rPr lang="ko-KR" altLang="en-US" sz="2000">
                <a:latin typeface="맑은 고딕" charset="0"/>
              </a:rPr>
              <a:t>명의 중고등학생들에게 각자 다른 의미의 나침반이 되어줄 수 있다는 것을 느꼈습니다</a:t>
            </a:r>
            <a:r>
              <a:rPr lang="en-US" altLang="ko-KR" sz="2000">
                <a:latin typeface="맑은 고딕" charset="0"/>
              </a:rPr>
              <a:t>.</a:t>
            </a:r>
            <a:r>
              <a:rPr lang="ko-KR" altLang="en-US" sz="2000">
                <a:latin typeface="맑은 고딕" charset="0"/>
              </a:rPr>
              <a:t> 이제 저희가 학교밖에서 진행했던 그 기업가정신교육을 학교 안으로 가져와</a:t>
            </a:r>
            <a:r>
              <a:rPr lang="en-US" altLang="ko-KR" sz="2000">
                <a:latin typeface="맑은 고딕" charset="0"/>
              </a:rPr>
              <a:t>,</a:t>
            </a:r>
            <a:r>
              <a:rPr lang="ko-KR" altLang="en-US" sz="2000">
                <a:latin typeface="맑은 고딕" charset="0"/>
              </a:rPr>
              <a:t> 학교를 학생들을 위한 진실된 도전의 놀이터를 심어주고자 합니다</a:t>
            </a:r>
            <a:r>
              <a:rPr lang="en-US" altLang="ko-KR" sz="2000">
                <a:latin typeface="맑은 고딕" charset="0"/>
              </a:rPr>
              <a:t>.</a:t>
            </a:r>
            <a:r>
              <a:rPr lang="ko-KR" altLang="en-US" sz="2000">
                <a:latin typeface="맑은 고딕" charset="0"/>
              </a:rPr>
              <a:t> 저희 </a:t>
            </a:r>
            <a:r>
              <a:rPr lang="en-US" altLang="ko-KR" sz="2000">
                <a:latin typeface="맑은 고딕" charset="0"/>
              </a:rPr>
              <a:t>2014</a:t>
            </a:r>
            <a:r>
              <a:rPr lang="ko-KR" altLang="en-US" sz="2000">
                <a:latin typeface="맑은 고딕" charset="0"/>
              </a:rPr>
              <a:t> </a:t>
            </a:r>
            <a:r>
              <a:rPr lang="en-US" altLang="ko-KR" sz="2000">
                <a:latin typeface="맑은 고딕" charset="0"/>
              </a:rPr>
              <a:t>The </a:t>
            </a:r>
            <a:r>
              <a:rPr lang="ko-KR" altLang="en-US" sz="2000">
                <a:latin typeface="맑은 고딕" charset="0"/>
              </a:rPr>
              <a:t>두런두런 프로젝트는 약 </a:t>
            </a:r>
            <a:r>
              <a:rPr lang="en-US" altLang="ko-KR" sz="2000">
                <a:latin typeface="맑은 고딕" charset="0"/>
              </a:rPr>
              <a:t>30</a:t>
            </a:r>
            <a:r>
              <a:rPr lang="ko-KR" altLang="en-US" sz="2000">
                <a:latin typeface="맑은 고딕" charset="0"/>
              </a:rPr>
              <a:t>주동안 수도권중심의 </a:t>
            </a:r>
            <a:r>
              <a:rPr lang="en-US" altLang="ko-KR" sz="2000">
                <a:latin typeface="맑은 고딕" charset="0"/>
              </a:rPr>
              <a:t>8</a:t>
            </a:r>
            <a:r>
              <a:rPr lang="ko-KR" altLang="en-US" sz="2000">
                <a:latin typeface="맑은 고딕" charset="0"/>
              </a:rPr>
              <a:t>개 중고등학교들의 </a:t>
            </a:r>
            <a:r>
              <a:rPr lang="en-US" altLang="ko-KR" sz="2000">
                <a:latin typeface="맑은 고딕" charset="0"/>
              </a:rPr>
              <a:t>10</a:t>
            </a:r>
            <a:r>
              <a:rPr lang="ko-KR" altLang="en-US" sz="2000">
                <a:latin typeface="맑은 고딕" charset="0"/>
              </a:rPr>
              <a:t>명의 교사들 및 </a:t>
            </a:r>
            <a:r>
              <a:rPr lang="en-US" altLang="ko-KR" sz="2000">
                <a:latin typeface="맑은 고딕" charset="0"/>
              </a:rPr>
              <a:t>80</a:t>
            </a:r>
            <a:r>
              <a:rPr lang="ko-KR" altLang="en-US" sz="2000">
                <a:latin typeface="맑은 고딕" charset="0"/>
              </a:rPr>
              <a:t>명의 학생들을 대상으로</a:t>
            </a:r>
            <a:r>
              <a:rPr lang="ko-KR" sz="2000">
                <a:latin typeface="맑은 고딕" charset="0"/>
              </a:rPr>
              <a:t> </a:t>
            </a:r>
            <a:r>
              <a:rPr lang="ko-KR" altLang="en-US" sz="2000">
                <a:latin typeface="맑은 고딕" charset="0"/>
              </a:rPr>
              <a:t>각 학교에 기업가정신 동아리를 개설하여</a:t>
            </a:r>
            <a:r>
              <a:rPr lang="en-US" altLang="ko-KR" sz="2000">
                <a:latin typeface="맑은 고딕" charset="0"/>
              </a:rPr>
              <a:t>,</a:t>
            </a:r>
            <a:r>
              <a:rPr lang="ko-KR" altLang="en-US" sz="2000">
                <a:latin typeface="맑은 고딕" charset="0"/>
              </a:rPr>
              <a:t> 학생들이 학교 내에 존재하는 문제점 및 불편함을 포착하여 본인들이 직접 행동으로 풀어나가며 기업가정신을 배우는 행동중심 기업가정신교육 프로그램입니다</a:t>
            </a:r>
            <a:r>
              <a:rPr lang="en-US" altLang="ko-KR" sz="2000">
                <a:latin typeface="맑은 고딕" charset="0"/>
              </a:rPr>
              <a:t>.</a:t>
            </a:r>
            <a:endParaRPr lang="ko-KR" altLang="en-US" sz="2000">
              <a:latin typeface="맑은 고딕" charset="0"/>
            </a:endParaRPr>
          </a:p>
        </p:txBody>
      </p:sp>
      <p:sp>
        <p:nvSpPr>
          <p:cNvPr id="63491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eaLnBrk="1" hangingPunct="1"/>
            <a:fld id="{1AB1CE4D-8DB5-F445-8ECF-31F85440D28A}" type="slidenum">
              <a:rPr lang="ko-KR" altLang="en-US" sz="1200">
                <a:cs typeface="맑은 고딕" charset="0"/>
              </a:rPr>
              <a:pPr eaLnBrk="1" hangingPunct="1"/>
              <a:t>18</a:t>
            </a:fld>
            <a:endParaRPr lang="ko-KR" altLang="en-US" sz="1200">
              <a:cs typeface="맑은 고딕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ko-KR" altLang="en-US" sz="2000">
                <a:latin typeface="맑은 고딕" charset="0"/>
              </a:rPr>
              <a:t>흔히 청춘은 속도가 아니라 방향이라고 하는데요</a:t>
            </a:r>
            <a:r>
              <a:rPr lang="en-US" altLang="ko-KR" sz="2000">
                <a:latin typeface="맑은 고딕" charset="0"/>
              </a:rPr>
              <a:t>,</a:t>
            </a:r>
            <a:r>
              <a:rPr lang="ko-KR" altLang="en-US" sz="2000">
                <a:latin typeface="맑은 고딕" charset="0"/>
              </a:rPr>
              <a:t> 저희 두런두런 앙트러프러너십은 작년 </a:t>
            </a:r>
            <a:r>
              <a:rPr lang="en-US" altLang="ko-KR" sz="2000">
                <a:latin typeface="맑은 고딕" charset="0"/>
              </a:rPr>
              <a:t>6</a:t>
            </a:r>
            <a:r>
              <a:rPr lang="ko-KR" altLang="en-US" sz="2000">
                <a:latin typeface="맑은 고딕" charset="0"/>
              </a:rPr>
              <a:t>개월간의 기업가정신 대장정을 통해서 기업가정신교육이 대한민국 청소년들에게 어떻게  총 </a:t>
            </a:r>
            <a:r>
              <a:rPr lang="en-US" altLang="ko-KR" sz="2000">
                <a:latin typeface="맑은 고딕" charset="0"/>
              </a:rPr>
              <a:t>60</a:t>
            </a:r>
            <a:r>
              <a:rPr lang="ko-KR" altLang="en-US" sz="2000">
                <a:latin typeface="맑은 고딕" charset="0"/>
              </a:rPr>
              <a:t>명의 중고등학생들에게 각자 다른 의미의 나침반이 되어줄 수 있다는 것을 느꼈습니다</a:t>
            </a:r>
            <a:r>
              <a:rPr lang="en-US" altLang="ko-KR" sz="2000">
                <a:latin typeface="맑은 고딕" charset="0"/>
              </a:rPr>
              <a:t>.</a:t>
            </a:r>
            <a:r>
              <a:rPr lang="ko-KR" altLang="en-US" sz="2000">
                <a:latin typeface="맑은 고딕" charset="0"/>
              </a:rPr>
              <a:t> 이제 저희가 학교밖에서 진행했던 그 기업가정신교육을 학교 안으로 가져와</a:t>
            </a:r>
            <a:r>
              <a:rPr lang="en-US" altLang="ko-KR" sz="2000">
                <a:latin typeface="맑은 고딕" charset="0"/>
              </a:rPr>
              <a:t>,</a:t>
            </a:r>
            <a:r>
              <a:rPr lang="ko-KR" altLang="en-US" sz="2000">
                <a:latin typeface="맑은 고딕" charset="0"/>
              </a:rPr>
              <a:t> 학교를 학생들을 위한 진실된 도전의 놀이터를 심어주고자 합니다</a:t>
            </a:r>
            <a:r>
              <a:rPr lang="en-US" altLang="ko-KR" sz="2000">
                <a:latin typeface="맑은 고딕" charset="0"/>
              </a:rPr>
              <a:t>.</a:t>
            </a:r>
            <a:r>
              <a:rPr lang="ko-KR" altLang="en-US" sz="2000">
                <a:latin typeface="맑은 고딕" charset="0"/>
              </a:rPr>
              <a:t> 저희 </a:t>
            </a:r>
            <a:r>
              <a:rPr lang="en-US" altLang="ko-KR" sz="2000">
                <a:latin typeface="맑은 고딕" charset="0"/>
              </a:rPr>
              <a:t>2014</a:t>
            </a:r>
            <a:r>
              <a:rPr lang="ko-KR" altLang="en-US" sz="2000">
                <a:latin typeface="맑은 고딕" charset="0"/>
              </a:rPr>
              <a:t> </a:t>
            </a:r>
            <a:r>
              <a:rPr lang="en-US" altLang="ko-KR" sz="2000">
                <a:latin typeface="맑은 고딕" charset="0"/>
              </a:rPr>
              <a:t>The </a:t>
            </a:r>
            <a:r>
              <a:rPr lang="ko-KR" altLang="en-US" sz="2000">
                <a:latin typeface="맑은 고딕" charset="0"/>
              </a:rPr>
              <a:t>두런두런 프로젝트는 약 </a:t>
            </a:r>
            <a:r>
              <a:rPr lang="en-US" altLang="ko-KR" sz="2000">
                <a:latin typeface="맑은 고딕" charset="0"/>
              </a:rPr>
              <a:t>30</a:t>
            </a:r>
            <a:r>
              <a:rPr lang="ko-KR" altLang="en-US" sz="2000">
                <a:latin typeface="맑은 고딕" charset="0"/>
              </a:rPr>
              <a:t>주동안 수도권중심의 </a:t>
            </a:r>
            <a:r>
              <a:rPr lang="en-US" altLang="ko-KR" sz="2000">
                <a:latin typeface="맑은 고딕" charset="0"/>
              </a:rPr>
              <a:t>8</a:t>
            </a:r>
            <a:r>
              <a:rPr lang="ko-KR" altLang="en-US" sz="2000">
                <a:latin typeface="맑은 고딕" charset="0"/>
              </a:rPr>
              <a:t>개 중고등학교들의 </a:t>
            </a:r>
            <a:r>
              <a:rPr lang="en-US" altLang="ko-KR" sz="2000">
                <a:latin typeface="맑은 고딕" charset="0"/>
              </a:rPr>
              <a:t>10</a:t>
            </a:r>
            <a:r>
              <a:rPr lang="ko-KR" altLang="en-US" sz="2000">
                <a:latin typeface="맑은 고딕" charset="0"/>
              </a:rPr>
              <a:t>명의 교사들 및 </a:t>
            </a:r>
            <a:r>
              <a:rPr lang="en-US" altLang="ko-KR" sz="2000">
                <a:latin typeface="맑은 고딕" charset="0"/>
              </a:rPr>
              <a:t>80</a:t>
            </a:r>
            <a:r>
              <a:rPr lang="ko-KR" altLang="en-US" sz="2000">
                <a:latin typeface="맑은 고딕" charset="0"/>
              </a:rPr>
              <a:t>명의 학생들을 대상으로</a:t>
            </a:r>
            <a:r>
              <a:rPr lang="ko-KR" sz="2000">
                <a:latin typeface="맑은 고딕" charset="0"/>
              </a:rPr>
              <a:t> </a:t>
            </a:r>
            <a:r>
              <a:rPr lang="ko-KR" altLang="en-US" sz="2000">
                <a:latin typeface="맑은 고딕" charset="0"/>
              </a:rPr>
              <a:t>각 학교에 기업가정신 동아리를 개설하여</a:t>
            </a:r>
            <a:r>
              <a:rPr lang="en-US" altLang="ko-KR" sz="2000">
                <a:latin typeface="맑은 고딕" charset="0"/>
              </a:rPr>
              <a:t>,</a:t>
            </a:r>
            <a:r>
              <a:rPr lang="ko-KR" altLang="en-US" sz="2000">
                <a:latin typeface="맑은 고딕" charset="0"/>
              </a:rPr>
              <a:t> 학생들이 학교 내에 존재하는 문제점 및 불편함을 포착하여 본인들이 직접 행동으로 풀어나가며 기업가정신을 배우는 행동중심 기업가정신교육 프로그램입니다</a:t>
            </a:r>
            <a:r>
              <a:rPr lang="en-US" altLang="ko-KR" sz="2000">
                <a:latin typeface="맑은 고딕" charset="0"/>
              </a:rPr>
              <a:t>.</a:t>
            </a:r>
            <a:endParaRPr lang="ko-KR" altLang="en-US" sz="2000">
              <a:latin typeface="맑은 고딕" charset="0"/>
            </a:endParaRPr>
          </a:p>
        </p:txBody>
      </p:sp>
      <p:sp>
        <p:nvSpPr>
          <p:cNvPr id="63491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eaLnBrk="1" hangingPunct="1"/>
            <a:fld id="{1AB1CE4D-8DB5-F445-8ECF-31F85440D28A}" type="slidenum">
              <a:rPr lang="ko-KR" altLang="en-US" sz="1200">
                <a:cs typeface="맑은 고딕" charset="0"/>
              </a:rPr>
              <a:pPr eaLnBrk="1" hangingPunct="1"/>
              <a:t>19</a:t>
            </a:fld>
            <a:endParaRPr lang="ko-KR" altLang="en-US" sz="1200">
              <a:cs typeface="맑은 고딕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6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en-US">
              <a:latin typeface="맑은 고딕" charset="0"/>
            </a:endParaRPr>
          </a:p>
        </p:txBody>
      </p:sp>
      <p:sp>
        <p:nvSpPr>
          <p:cNvPr id="93187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eaLnBrk="1" hangingPunct="1"/>
            <a:fld id="{624816E6-43A5-4D4F-BE7E-87C5BAF40BE3}" type="slidenum">
              <a:rPr lang="ko-KR" altLang="en-US" sz="1200">
                <a:cs typeface="맑은 고딕" charset="0"/>
              </a:rPr>
              <a:pPr eaLnBrk="1" hangingPunct="1"/>
              <a:t>20</a:t>
            </a:fld>
            <a:endParaRPr lang="ko-KR" altLang="en-US" sz="1200">
              <a:cs typeface="맑은 고딕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B922-C77F-6B4C-8D33-033395524B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11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노트 개체 틀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저 많은</a:t>
            </a:r>
            <a:r>
              <a:rPr lang="ko-KR" altLang="en-US" baseline="0" dirty="0" smtClean="0"/>
              <a:t> 양의 문구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옷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신발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책이 </a:t>
            </a:r>
            <a:r>
              <a:rPr lang="en-US" altLang="ko-KR" baseline="0" dirty="0" smtClean="0"/>
              <a:t>Give to</a:t>
            </a:r>
            <a:r>
              <a:rPr lang="ko-KR" altLang="en-US" baseline="0" dirty="0" smtClean="0"/>
              <a:t>활동을 통해 모이지 않았더라면</a:t>
            </a:r>
            <a:endParaRPr lang="en-US" altLang="ko-KR" baseline="0" dirty="0" smtClean="0"/>
          </a:p>
          <a:p>
            <a:r>
              <a:rPr lang="ko-KR" altLang="en-US" dirty="0" smtClean="0"/>
              <a:t>반 구석구석에 처박혀 있거나 집에 방치되어 있다가 쓰레기통에 버려졌을 것입니다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비록 환경보호에 일조했다고 하기엔 미미한 양이지만 이번 기회를 통해 </a:t>
            </a:r>
            <a:endParaRPr lang="en-US" altLang="ko-KR" dirty="0" smtClean="0"/>
          </a:p>
          <a:p>
            <a:r>
              <a:rPr lang="ko-KR" altLang="en-US" dirty="0" smtClean="0"/>
              <a:t>창덕여고 학생들이 느끼는 바가</a:t>
            </a:r>
            <a:r>
              <a:rPr lang="ko-KR" altLang="en-US" baseline="0" dirty="0" smtClean="0"/>
              <a:t> 있었기에 저희는 이 또한 가치를 창출했다고 봅니다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저희가 물건을 분류할 때 친구들이 깔끔하게 정리해서 낸 물건들을 많이 봤는데요</a:t>
            </a:r>
            <a:r>
              <a:rPr lang="en-US" altLang="ko-KR" baseline="0" dirty="0" smtClean="0"/>
              <a:t>, </a:t>
            </a:r>
          </a:p>
          <a:p>
            <a:r>
              <a:rPr lang="ko-KR" altLang="en-US" baseline="0" dirty="0" smtClean="0"/>
              <a:t>분류하고 사용할 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FC77E-9799-4875-B5A3-D6F12365DEE8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8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ko-KR" altLang="en-US">
                <a:latin typeface="맑은 고딕" charset="0"/>
              </a:rPr>
              <a:t>프로그램의 가장 중요한 결과물은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학생들을 불편하게 했던 문제점들이 해결된다는 점과 국내 기업가정신을 진흥할 학생 및 교사 선장들을 선발 및 육성한다는 점입니다</a:t>
            </a:r>
            <a:r>
              <a:rPr lang="en-US" altLang="ko-KR">
                <a:latin typeface="맑은 고딕" charset="0"/>
              </a:rPr>
              <a:t>.</a:t>
            </a:r>
            <a:endParaRPr lang="ko-KR" altLang="en-US">
              <a:latin typeface="맑은 고딕" charset="0"/>
            </a:endParaRPr>
          </a:p>
        </p:txBody>
      </p:sp>
      <p:sp>
        <p:nvSpPr>
          <p:cNvPr id="75779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eaLnBrk="1" hangingPunct="1"/>
            <a:fld id="{E91EE8EB-FDD9-AD45-993F-35D2729153F7}" type="slidenum">
              <a:rPr lang="ko-KR" altLang="en-US" sz="1200">
                <a:cs typeface="맑은 고딕" charset="0"/>
              </a:rPr>
              <a:pPr eaLnBrk="1" hangingPunct="1"/>
              <a:t>47</a:t>
            </a:fld>
            <a:endParaRPr lang="ko-KR" altLang="en-US" sz="1200">
              <a:cs typeface="맑은 고딕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6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ko-KR" altLang="en-US">
                <a:latin typeface="맑은 고딕" charset="0"/>
              </a:rPr>
              <a:t>또한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약 </a:t>
            </a:r>
            <a:r>
              <a:rPr lang="en-US" altLang="ko-KR">
                <a:latin typeface="맑은 고딕" charset="0"/>
              </a:rPr>
              <a:t>80</a:t>
            </a:r>
            <a:r>
              <a:rPr lang="ko-KR" altLang="en-US">
                <a:latin typeface="맑은 고딕" charset="0"/>
              </a:rPr>
              <a:t>명의 기업가정신 스토리를 담은 사진 및 영상들과 매뉴얼을 개발 및 배포하게됩니다</a:t>
            </a:r>
            <a:r>
              <a:rPr lang="en-US" altLang="ko-KR">
                <a:latin typeface="맑은 고딕" charset="0"/>
              </a:rPr>
              <a:t>.</a:t>
            </a:r>
            <a:endParaRPr lang="ko-KR" altLang="en-US">
              <a:latin typeface="맑은 고딕" charset="0"/>
            </a:endParaRPr>
          </a:p>
        </p:txBody>
      </p:sp>
      <p:sp>
        <p:nvSpPr>
          <p:cNvPr id="77827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eaLnBrk="1" hangingPunct="1"/>
            <a:fld id="{2B198C64-2494-D040-911D-DD9BC4B656F3}" type="slidenum">
              <a:rPr lang="ko-KR" altLang="en-US" sz="1200">
                <a:cs typeface="맑은 고딕" charset="0"/>
              </a:rPr>
              <a:pPr eaLnBrk="1" hangingPunct="1"/>
              <a:t>48</a:t>
            </a:fld>
            <a:endParaRPr lang="ko-KR" altLang="en-US" sz="1200">
              <a:cs typeface="맑은 고딕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6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ko-KR" altLang="en-US">
                <a:latin typeface="맑은 고딕" charset="0"/>
              </a:rPr>
              <a:t>또한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약 </a:t>
            </a:r>
            <a:r>
              <a:rPr lang="en-US" altLang="ko-KR">
                <a:latin typeface="맑은 고딕" charset="0"/>
              </a:rPr>
              <a:t>80</a:t>
            </a:r>
            <a:r>
              <a:rPr lang="ko-KR" altLang="en-US">
                <a:latin typeface="맑은 고딕" charset="0"/>
              </a:rPr>
              <a:t>명의 기업가정신 스토리를 담은 사진 및 영상들과 매뉴얼을 개발 및 배포하게됩니다</a:t>
            </a:r>
            <a:r>
              <a:rPr lang="en-US" altLang="ko-KR">
                <a:latin typeface="맑은 고딕" charset="0"/>
              </a:rPr>
              <a:t>.</a:t>
            </a:r>
            <a:endParaRPr lang="ko-KR" altLang="en-US">
              <a:latin typeface="맑은 고딕" charset="0"/>
            </a:endParaRPr>
          </a:p>
        </p:txBody>
      </p:sp>
      <p:sp>
        <p:nvSpPr>
          <p:cNvPr id="77827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eaLnBrk="1" hangingPunct="1"/>
            <a:fld id="{2B198C64-2494-D040-911D-DD9BC4B656F3}" type="slidenum">
              <a:rPr lang="ko-KR" altLang="en-US" sz="1200">
                <a:cs typeface="맑은 고딕" charset="0"/>
              </a:rPr>
              <a:pPr eaLnBrk="1" hangingPunct="1"/>
              <a:t>49</a:t>
            </a:fld>
            <a:endParaRPr lang="ko-KR" altLang="en-US" sz="1200">
              <a:cs typeface="맑은 고딕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dirty="0" smtClean="0">
                <a:latin typeface="맑은 고딕" charset="0"/>
              </a:rPr>
              <a:t>그래서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오늘의 목표 및 주제는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기업가정신과 </a:t>
            </a:r>
            <a:r>
              <a:rPr lang="en-US" altLang="ko-KR" sz="2000" dirty="0" smtClean="0">
                <a:latin typeface="맑은 고딕" charset="0"/>
              </a:rPr>
              <a:t>&lt;</a:t>
            </a:r>
            <a:r>
              <a:rPr lang="ko-KR" altLang="en-US" sz="2000" dirty="0" smtClean="0">
                <a:latin typeface="맑은 고딕" charset="0"/>
              </a:rPr>
              <a:t>기업가정신 </a:t>
            </a:r>
            <a:r>
              <a:rPr lang="en-US" altLang="ko-KR" sz="2000" dirty="0" smtClean="0">
                <a:latin typeface="맑은 고딕" charset="0"/>
              </a:rPr>
              <a:t>6</a:t>
            </a:r>
            <a:r>
              <a:rPr lang="ko-KR" altLang="en-US" sz="2000" dirty="0" smtClean="0">
                <a:latin typeface="맑은 고딕" charset="0"/>
              </a:rPr>
              <a:t>단계</a:t>
            </a:r>
            <a:r>
              <a:rPr lang="en-US" altLang="ko-KR" sz="2000" dirty="0" smtClean="0">
                <a:latin typeface="맑은 고딕" charset="0"/>
              </a:rPr>
              <a:t>&gt;</a:t>
            </a:r>
            <a:r>
              <a:rPr lang="ko-KR" altLang="en-US" sz="2000" dirty="0" smtClean="0">
                <a:latin typeface="맑은 고딕" charset="0"/>
              </a:rPr>
              <a:t>에 대해 배우고</a:t>
            </a:r>
            <a:r>
              <a:rPr lang="en-US" altLang="ko-KR" sz="2000" dirty="0" smtClean="0">
                <a:latin typeface="맑은 고딕" charset="0"/>
              </a:rPr>
              <a:t>, </a:t>
            </a:r>
            <a:r>
              <a:rPr lang="ko-KR" altLang="en-US" sz="2000" dirty="0" smtClean="0">
                <a:latin typeface="맑은 고딕" charset="0"/>
              </a:rPr>
              <a:t>교사의 입장으로서 우리 학교 내에 존재하는 문제점 및 불편함을 찾은 후</a:t>
            </a:r>
            <a:r>
              <a:rPr lang="en-US" altLang="ko-KR" sz="2000" dirty="0" smtClean="0">
                <a:latin typeface="맑은 고딕" charset="0"/>
              </a:rPr>
              <a:t>,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dirty="0" smtClean="0">
                <a:latin typeface="맑은 고딕" charset="0"/>
              </a:rPr>
              <a:t>&lt;</a:t>
            </a:r>
            <a:r>
              <a:rPr lang="ko-KR" altLang="en-US" sz="2000" dirty="0" smtClean="0">
                <a:latin typeface="맑은 고딕" charset="0"/>
              </a:rPr>
              <a:t>기업가정신 </a:t>
            </a:r>
            <a:r>
              <a:rPr lang="en-US" altLang="ko-KR" sz="2000" dirty="0" smtClean="0">
                <a:latin typeface="맑은 고딕" charset="0"/>
              </a:rPr>
              <a:t>6</a:t>
            </a:r>
            <a:r>
              <a:rPr lang="ko-KR" altLang="en-US" sz="2000" dirty="0" smtClean="0">
                <a:latin typeface="맑은 고딕" charset="0"/>
              </a:rPr>
              <a:t>단계</a:t>
            </a:r>
            <a:r>
              <a:rPr lang="en-US" altLang="ko-KR" sz="2000" dirty="0" smtClean="0">
                <a:latin typeface="맑은 고딕" charset="0"/>
              </a:rPr>
              <a:t>&gt;</a:t>
            </a:r>
            <a:r>
              <a:rPr lang="ko-KR" altLang="en-US" sz="2000" dirty="0" smtClean="0">
                <a:latin typeface="맑은 고딕" charset="0"/>
              </a:rPr>
              <a:t>의 처음과 끝에 해당하는 실행계획을 세우는 거에요</a:t>
            </a:r>
            <a:r>
              <a:rPr lang="en-US" altLang="ko-KR" sz="2000" dirty="0" smtClean="0">
                <a:latin typeface="맑은 고딕" charset="0"/>
              </a:rPr>
              <a:t>.</a:t>
            </a:r>
            <a:r>
              <a:rPr lang="ko-KR" altLang="en-US" sz="2000" dirty="0" smtClean="0">
                <a:latin typeface="맑은 고딕" charset="0"/>
              </a:rPr>
              <a:t> 두런두런이라는 프로그램이 사실 학생들이 본인이 속하는 공동체에서 문제점을 찾고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기업가정신 </a:t>
            </a:r>
            <a:r>
              <a:rPr lang="en-US" altLang="ko-KR" sz="2000" dirty="0" smtClean="0">
                <a:latin typeface="맑은 고딕" charset="0"/>
              </a:rPr>
              <a:t>6</a:t>
            </a:r>
            <a:r>
              <a:rPr lang="ko-KR" altLang="en-US" sz="2000" dirty="0" smtClean="0">
                <a:latin typeface="맑은 고딕" charset="0"/>
              </a:rPr>
              <a:t>단계에 맞는 다양한 활동들을 통해 문제를 해결함으로써 행동을 통해 기업가정신을 배우는 프로그램인데요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두런두런의 특성에 맞게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직무연수도 두런두런하게 디자인하였습니다</a:t>
            </a:r>
            <a:r>
              <a:rPr lang="en-US" altLang="ko-KR" sz="2000" dirty="0" smtClean="0">
                <a:latin typeface="맑은 고딕" charset="0"/>
              </a:rPr>
              <a:t>.</a:t>
            </a:r>
            <a:endParaRPr lang="ko-KR" altLang="en-US" sz="2000" dirty="0">
              <a:latin typeface="맑은 고딕" charset="0"/>
            </a:endParaRPr>
          </a:p>
        </p:txBody>
      </p:sp>
      <p:sp>
        <p:nvSpPr>
          <p:cNvPr id="63491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eaLnBrk="1" hangingPunct="1"/>
            <a:fld id="{1AB1CE4D-8DB5-F445-8ECF-31F85440D28A}" type="slidenum">
              <a:rPr lang="ko-KR" altLang="en-US" sz="1200">
                <a:cs typeface="맑은 고딕" charset="0"/>
              </a:rPr>
              <a:pPr eaLnBrk="1" hangingPunct="1"/>
              <a:t>3</a:t>
            </a:fld>
            <a:endParaRPr lang="ko-KR" altLang="en-US" sz="1200">
              <a:cs typeface="맑은 고딕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dirty="0" smtClean="0">
                <a:latin typeface="맑은 고딕" charset="0"/>
              </a:rPr>
              <a:t>그래서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오늘의 목표 및 주제는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기업가정신과 </a:t>
            </a:r>
            <a:r>
              <a:rPr lang="en-US" altLang="ko-KR" sz="2000" dirty="0" smtClean="0">
                <a:latin typeface="맑은 고딕" charset="0"/>
              </a:rPr>
              <a:t>&lt;</a:t>
            </a:r>
            <a:r>
              <a:rPr lang="ko-KR" altLang="en-US" sz="2000" dirty="0" smtClean="0">
                <a:latin typeface="맑은 고딕" charset="0"/>
              </a:rPr>
              <a:t>기업가정신 </a:t>
            </a:r>
            <a:r>
              <a:rPr lang="en-US" altLang="ko-KR" sz="2000" dirty="0" smtClean="0">
                <a:latin typeface="맑은 고딕" charset="0"/>
              </a:rPr>
              <a:t>6</a:t>
            </a:r>
            <a:r>
              <a:rPr lang="ko-KR" altLang="en-US" sz="2000" dirty="0" smtClean="0">
                <a:latin typeface="맑은 고딕" charset="0"/>
              </a:rPr>
              <a:t>단계</a:t>
            </a:r>
            <a:r>
              <a:rPr lang="en-US" altLang="ko-KR" sz="2000" dirty="0" smtClean="0">
                <a:latin typeface="맑은 고딕" charset="0"/>
              </a:rPr>
              <a:t>&gt;</a:t>
            </a:r>
            <a:r>
              <a:rPr lang="ko-KR" altLang="en-US" sz="2000" dirty="0" smtClean="0">
                <a:latin typeface="맑은 고딕" charset="0"/>
              </a:rPr>
              <a:t>에 대해 배우고</a:t>
            </a:r>
            <a:r>
              <a:rPr lang="en-US" altLang="ko-KR" sz="2000" dirty="0" smtClean="0">
                <a:latin typeface="맑은 고딕" charset="0"/>
              </a:rPr>
              <a:t>, </a:t>
            </a:r>
            <a:r>
              <a:rPr lang="ko-KR" altLang="en-US" sz="2000" dirty="0" smtClean="0">
                <a:latin typeface="맑은 고딕" charset="0"/>
              </a:rPr>
              <a:t>교사의 입장으로서 우리 학교 내에 존재하는 문제점 및 불편함을 찾은 후</a:t>
            </a:r>
            <a:r>
              <a:rPr lang="en-US" altLang="ko-KR" sz="2000" dirty="0" smtClean="0">
                <a:latin typeface="맑은 고딕" charset="0"/>
              </a:rPr>
              <a:t>,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dirty="0" smtClean="0">
                <a:latin typeface="맑은 고딕" charset="0"/>
              </a:rPr>
              <a:t>&lt;</a:t>
            </a:r>
            <a:r>
              <a:rPr lang="ko-KR" altLang="en-US" sz="2000" dirty="0" smtClean="0">
                <a:latin typeface="맑은 고딕" charset="0"/>
              </a:rPr>
              <a:t>기업가정신 </a:t>
            </a:r>
            <a:r>
              <a:rPr lang="en-US" altLang="ko-KR" sz="2000" dirty="0" smtClean="0">
                <a:latin typeface="맑은 고딕" charset="0"/>
              </a:rPr>
              <a:t>6</a:t>
            </a:r>
            <a:r>
              <a:rPr lang="ko-KR" altLang="en-US" sz="2000" dirty="0" smtClean="0">
                <a:latin typeface="맑은 고딕" charset="0"/>
              </a:rPr>
              <a:t>단계</a:t>
            </a:r>
            <a:r>
              <a:rPr lang="en-US" altLang="ko-KR" sz="2000" dirty="0" smtClean="0">
                <a:latin typeface="맑은 고딕" charset="0"/>
              </a:rPr>
              <a:t>&gt;</a:t>
            </a:r>
            <a:r>
              <a:rPr lang="ko-KR" altLang="en-US" sz="2000" dirty="0" smtClean="0">
                <a:latin typeface="맑은 고딕" charset="0"/>
              </a:rPr>
              <a:t>의 처음과 끝에 해당하는 실행계획을 세우는 거에요</a:t>
            </a:r>
            <a:r>
              <a:rPr lang="en-US" altLang="ko-KR" sz="2000" dirty="0" smtClean="0">
                <a:latin typeface="맑은 고딕" charset="0"/>
              </a:rPr>
              <a:t>.</a:t>
            </a:r>
            <a:r>
              <a:rPr lang="ko-KR" altLang="en-US" sz="2000" dirty="0" smtClean="0">
                <a:latin typeface="맑은 고딕" charset="0"/>
              </a:rPr>
              <a:t> 두런두런이라는 프로그램이 사실 학생들이 본인이 속하는 공동체에서 문제점을 찾고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기업가정신 </a:t>
            </a:r>
            <a:r>
              <a:rPr lang="en-US" altLang="ko-KR" sz="2000" dirty="0" smtClean="0">
                <a:latin typeface="맑은 고딕" charset="0"/>
              </a:rPr>
              <a:t>6</a:t>
            </a:r>
            <a:r>
              <a:rPr lang="ko-KR" altLang="en-US" sz="2000" dirty="0" smtClean="0">
                <a:latin typeface="맑은 고딕" charset="0"/>
              </a:rPr>
              <a:t>단계에 맞는 다양한 활동들을 통해 문제를 해결함으로써 행동을 통해 기업가정신을 배우는 프로그램인데요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두런두런의 특성에 맞게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직무연수도 두런두런하게 디자인하였습니다</a:t>
            </a:r>
            <a:r>
              <a:rPr lang="en-US" altLang="ko-KR" sz="2000" dirty="0" smtClean="0">
                <a:latin typeface="맑은 고딕" charset="0"/>
              </a:rPr>
              <a:t>.</a:t>
            </a:r>
            <a:endParaRPr lang="ko-KR" altLang="en-US" sz="2000" dirty="0">
              <a:latin typeface="맑은 고딕" charset="0"/>
            </a:endParaRPr>
          </a:p>
        </p:txBody>
      </p:sp>
      <p:sp>
        <p:nvSpPr>
          <p:cNvPr id="63491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eaLnBrk="1" hangingPunct="1"/>
            <a:fld id="{1AB1CE4D-8DB5-F445-8ECF-31F85440D28A}" type="slidenum">
              <a:rPr lang="ko-KR" altLang="en-US" sz="1200">
                <a:cs typeface="맑은 고딕" charset="0"/>
              </a:rPr>
              <a:pPr eaLnBrk="1" hangingPunct="1"/>
              <a:t>52</a:t>
            </a:fld>
            <a:endParaRPr lang="ko-KR" altLang="en-US" sz="1200">
              <a:cs typeface="맑은 고딕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B922-C77F-6B4C-8D33-033395524BD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119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ko-KR" altLang="en-US">
                <a:latin typeface="맑은 고딕" charset="0"/>
              </a:rPr>
              <a:t>지난 해 2</a:t>
            </a:r>
            <a:r>
              <a:rPr lang="en-US" altLang="ko-KR">
                <a:latin typeface="맑은 고딕" charset="0"/>
              </a:rPr>
              <a:t>013</a:t>
            </a:r>
            <a:r>
              <a:rPr lang="ko-KR" altLang="en-US">
                <a:latin typeface="맑은 고딕" charset="0"/>
              </a:rPr>
              <a:t> 두런두런 앙트러프러너십 프로그램에 참여한 약 백여명의 선생님들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학생들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그리고 학부모님들은 여러가지를 배웠습니다</a:t>
            </a:r>
            <a:r>
              <a:rPr lang="en-US" altLang="ko-KR">
                <a:latin typeface="맑은 고딕" charset="0"/>
              </a:rPr>
              <a:t>.</a:t>
            </a:r>
            <a:r>
              <a:rPr lang="ko-KR" altLang="en-US">
                <a:latin typeface="맑은 고딕" charset="0"/>
              </a:rPr>
              <a:t> 가장 먼저</a:t>
            </a:r>
            <a:r>
              <a:rPr 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기업가정신교육이야말로 대한민국 청소년들에게 추후 각자 삶의 방향을 결정하게 되는 기회로 작용할 수 있다는 점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아무리 학교 내에서 학업에 치이고 하고싶지 않은 일과 함께 경쟁하며 살고 있는 많으 학생들이지만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스스로 기업가정신에 대한 중요성을 자각하는 순간 무한하게 행동하며 성장할 수 있다는 가능성을 느꼈습니다</a:t>
            </a:r>
            <a:r>
              <a:rPr lang="en-US" altLang="ko-KR">
                <a:latin typeface="맑은 고딕" charset="0"/>
              </a:rPr>
              <a:t>.</a:t>
            </a:r>
            <a:r>
              <a:rPr lang="ko-KR" altLang="en-US">
                <a:latin typeface="맑은 고딕" charset="0"/>
              </a:rPr>
              <a:t> 이제 대한민국 교육에는 기업가정신교육이라는 작은 물결이 일고 있습니다</a:t>
            </a:r>
            <a:r>
              <a:rPr lang="en-US" altLang="ko-KR">
                <a:latin typeface="맑은 고딕" charset="0"/>
              </a:rPr>
              <a:t>.</a:t>
            </a:r>
            <a:r>
              <a:rPr lang="ko-KR" altLang="en-US">
                <a:latin typeface="맑은 고딕" charset="0"/>
              </a:rPr>
              <a:t> 이 물결과 함께 더 크나큰 항해를 할 수 있도록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그리고 이 </a:t>
            </a:r>
          </a:p>
        </p:txBody>
      </p:sp>
      <p:sp>
        <p:nvSpPr>
          <p:cNvPr id="60419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eaLnBrk="1" hangingPunct="1"/>
            <a:fld id="{17E24B4D-76D5-EA47-A0FB-85C3809C84CC}" type="slidenum">
              <a:rPr lang="ko-KR" altLang="en-US" sz="1200">
                <a:cs typeface="맑은 고딕" charset="0"/>
              </a:rPr>
              <a:pPr eaLnBrk="1" hangingPunct="1"/>
              <a:t>54</a:t>
            </a:fld>
            <a:endParaRPr lang="ko-KR" altLang="en-US" sz="1200">
              <a:cs typeface="맑은 고딕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ko-KR" altLang="en-US">
                <a:latin typeface="맑은 고딕" charset="0"/>
              </a:rPr>
              <a:t>항해를 통한 본질적 전환점을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지금 바로 시작하도록 도와주시길 바라겠습니다</a:t>
            </a:r>
            <a:r>
              <a:rPr lang="en-US" altLang="ko-KR">
                <a:latin typeface="맑은 고딕" charset="0"/>
              </a:rPr>
              <a:t>.</a:t>
            </a:r>
            <a:r>
              <a:rPr lang="ko-KR" altLang="en-US">
                <a:latin typeface="맑은 고딕" charset="0"/>
              </a:rPr>
              <a:t> 긴 발표 들어주셔서 진심으로 감사드립니다</a:t>
            </a:r>
            <a:r>
              <a:rPr lang="en-US" altLang="ko-KR">
                <a:latin typeface="맑은 고딕" charset="0"/>
              </a:rPr>
              <a:t>.</a:t>
            </a:r>
            <a:endParaRPr lang="en-US">
              <a:latin typeface="맑은 고딕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eaLnBrk="1" hangingPunct="1"/>
            <a:fld id="{581795C8-982C-3A41-9778-4C14927C136B}" type="slidenum">
              <a:rPr lang="ko-KR" altLang="en-US" sz="1200">
                <a:cs typeface="맑은 고딕" charset="0"/>
              </a:rPr>
              <a:pPr eaLnBrk="1" hangingPunct="1"/>
              <a:t>55</a:t>
            </a:fld>
            <a:endParaRPr lang="ko-KR" altLang="en-US" sz="1200">
              <a:cs typeface="맑은 고딕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dirty="0" smtClean="0">
                <a:latin typeface="맑은 고딕" charset="0"/>
              </a:rPr>
              <a:t>그래서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오늘의 목표 및 주제는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기업가정신과 </a:t>
            </a:r>
            <a:r>
              <a:rPr lang="en-US" altLang="ko-KR" sz="2000" dirty="0" smtClean="0">
                <a:latin typeface="맑은 고딕" charset="0"/>
              </a:rPr>
              <a:t>&lt;</a:t>
            </a:r>
            <a:r>
              <a:rPr lang="ko-KR" altLang="en-US" sz="2000" dirty="0" smtClean="0">
                <a:latin typeface="맑은 고딕" charset="0"/>
              </a:rPr>
              <a:t>기업가정신 </a:t>
            </a:r>
            <a:r>
              <a:rPr lang="en-US" altLang="ko-KR" sz="2000" dirty="0" smtClean="0">
                <a:latin typeface="맑은 고딕" charset="0"/>
              </a:rPr>
              <a:t>6</a:t>
            </a:r>
            <a:r>
              <a:rPr lang="ko-KR" altLang="en-US" sz="2000" dirty="0" smtClean="0">
                <a:latin typeface="맑은 고딕" charset="0"/>
              </a:rPr>
              <a:t>단계</a:t>
            </a:r>
            <a:r>
              <a:rPr lang="en-US" altLang="ko-KR" sz="2000" dirty="0" smtClean="0">
                <a:latin typeface="맑은 고딕" charset="0"/>
              </a:rPr>
              <a:t>&gt;</a:t>
            </a:r>
            <a:r>
              <a:rPr lang="ko-KR" altLang="en-US" sz="2000" dirty="0" smtClean="0">
                <a:latin typeface="맑은 고딕" charset="0"/>
              </a:rPr>
              <a:t>에 대해 배우고</a:t>
            </a:r>
            <a:r>
              <a:rPr lang="en-US" altLang="ko-KR" sz="2000" dirty="0" smtClean="0">
                <a:latin typeface="맑은 고딕" charset="0"/>
              </a:rPr>
              <a:t>, </a:t>
            </a:r>
            <a:r>
              <a:rPr lang="ko-KR" altLang="en-US" sz="2000" dirty="0" smtClean="0">
                <a:latin typeface="맑은 고딕" charset="0"/>
              </a:rPr>
              <a:t>교사의 입장으로서 우리 학교 내에 존재하는 문제점 및 불편함을 찾은 후</a:t>
            </a:r>
            <a:r>
              <a:rPr lang="en-US" altLang="ko-KR" sz="2000" dirty="0" smtClean="0">
                <a:latin typeface="맑은 고딕" charset="0"/>
              </a:rPr>
              <a:t>,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dirty="0" smtClean="0">
                <a:latin typeface="맑은 고딕" charset="0"/>
              </a:rPr>
              <a:t>&lt;</a:t>
            </a:r>
            <a:r>
              <a:rPr lang="ko-KR" altLang="en-US" sz="2000" dirty="0" smtClean="0">
                <a:latin typeface="맑은 고딕" charset="0"/>
              </a:rPr>
              <a:t>기업가정신 </a:t>
            </a:r>
            <a:r>
              <a:rPr lang="en-US" altLang="ko-KR" sz="2000" dirty="0" smtClean="0">
                <a:latin typeface="맑은 고딕" charset="0"/>
              </a:rPr>
              <a:t>6</a:t>
            </a:r>
            <a:r>
              <a:rPr lang="ko-KR" altLang="en-US" sz="2000" dirty="0" smtClean="0">
                <a:latin typeface="맑은 고딕" charset="0"/>
              </a:rPr>
              <a:t>단계</a:t>
            </a:r>
            <a:r>
              <a:rPr lang="en-US" altLang="ko-KR" sz="2000" dirty="0" smtClean="0">
                <a:latin typeface="맑은 고딕" charset="0"/>
              </a:rPr>
              <a:t>&gt;</a:t>
            </a:r>
            <a:r>
              <a:rPr lang="ko-KR" altLang="en-US" sz="2000" dirty="0" smtClean="0">
                <a:latin typeface="맑은 고딕" charset="0"/>
              </a:rPr>
              <a:t>의 처음과 끝에 해당하는 실행계획을 세우는 거에요</a:t>
            </a:r>
            <a:r>
              <a:rPr lang="en-US" altLang="ko-KR" sz="2000" dirty="0" smtClean="0">
                <a:latin typeface="맑은 고딕" charset="0"/>
              </a:rPr>
              <a:t>.</a:t>
            </a:r>
            <a:r>
              <a:rPr lang="ko-KR" altLang="en-US" sz="2000" dirty="0" smtClean="0">
                <a:latin typeface="맑은 고딕" charset="0"/>
              </a:rPr>
              <a:t> 두런두런이라는 프로그램이 사실 학생들이 본인이 속하는 공동체에서 문제점을 찾고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기업가정신 </a:t>
            </a:r>
            <a:r>
              <a:rPr lang="en-US" altLang="ko-KR" sz="2000" dirty="0" smtClean="0">
                <a:latin typeface="맑은 고딕" charset="0"/>
              </a:rPr>
              <a:t>6</a:t>
            </a:r>
            <a:r>
              <a:rPr lang="ko-KR" altLang="en-US" sz="2000" dirty="0" smtClean="0">
                <a:latin typeface="맑은 고딕" charset="0"/>
              </a:rPr>
              <a:t>단계에 맞는 다양한 활동들을 통해 문제를 해결함으로써 행동을 통해 기업가정신을 배우는 프로그램인데요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두런두런의 특성에 맞게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직무연수도 두런두런하게 디자인하였습니다</a:t>
            </a:r>
            <a:r>
              <a:rPr lang="en-US" altLang="ko-KR" sz="2000" dirty="0" smtClean="0">
                <a:latin typeface="맑은 고딕" charset="0"/>
              </a:rPr>
              <a:t>.</a:t>
            </a:r>
            <a:endParaRPr lang="ko-KR" altLang="en-US" sz="2000" dirty="0">
              <a:latin typeface="맑은 고딕" charset="0"/>
            </a:endParaRPr>
          </a:p>
        </p:txBody>
      </p:sp>
      <p:sp>
        <p:nvSpPr>
          <p:cNvPr id="63491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eaLnBrk="1" hangingPunct="1"/>
            <a:fld id="{1AB1CE4D-8DB5-F445-8ECF-31F85440D28A}" type="slidenum">
              <a:rPr lang="ko-KR" altLang="en-US" sz="1200">
                <a:cs typeface="맑은 고딕" charset="0"/>
              </a:rPr>
              <a:pPr eaLnBrk="1" hangingPunct="1"/>
              <a:t>4</a:t>
            </a:fld>
            <a:endParaRPr lang="ko-KR" altLang="en-US" sz="1200">
              <a:cs typeface="맑은 고딕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보시다시피 기업가정신을 영어로하면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en-US" altLang="ko-KR" dirty="0" smtClean="0"/>
              <a:t>Entrepreneurship</a:t>
            </a:r>
            <a:r>
              <a:rPr lang="ko-KR" altLang="en-US" dirty="0" smtClean="0"/>
              <a:t>인데</a:t>
            </a:r>
            <a:r>
              <a:rPr lang="en-US" altLang="ko-KR" dirty="0" smtClean="0"/>
              <a:t>,</a:t>
            </a:r>
            <a:r>
              <a:rPr lang="ko-KR" altLang="en-US" dirty="0" smtClean="0"/>
              <a:t> 여기에서 배를 뜻하는 </a:t>
            </a:r>
            <a:r>
              <a:rPr lang="en-US" altLang="ko-KR" dirty="0" smtClean="0"/>
              <a:t>ship</a:t>
            </a:r>
            <a:r>
              <a:rPr lang="ko-KR" altLang="en-US" dirty="0" smtClean="0"/>
              <a:t> 때문에 선장이 되었어요</a:t>
            </a:r>
            <a:r>
              <a:rPr lang="en-US" altLang="ko-KR" dirty="0" smtClean="0"/>
              <a:t>.</a:t>
            </a:r>
            <a:r>
              <a:rPr lang="ko-KR" altLang="en-US" dirty="0" smtClean="0"/>
              <a:t> 왜냐하면 제 꿈이 바로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B922-C77F-6B4C-8D33-033395524B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07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dirty="0" smtClean="0">
                <a:latin typeface="맑은 고딕" charset="0"/>
              </a:rPr>
              <a:t>그래서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오늘의 목표 및 주제는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기업가정신과 </a:t>
            </a:r>
            <a:r>
              <a:rPr lang="en-US" altLang="ko-KR" sz="2000" dirty="0" smtClean="0">
                <a:latin typeface="맑은 고딕" charset="0"/>
              </a:rPr>
              <a:t>&lt;</a:t>
            </a:r>
            <a:r>
              <a:rPr lang="ko-KR" altLang="en-US" sz="2000" dirty="0" smtClean="0">
                <a:latin typeface="맑은 고딕" charset="0"/>
              </a:rPr>
              <a:t>기업가정신 </a:t>
            </a:r>
            <a:r>
              <a:rPr lang="en-US" altLang="ko-KR" sz="2000" dirty="0" smtClean="0">
                <a:latin typeface="맑은 고딕" charset="0"/>
              </a:rPr>
              <a:t>6</a:t>
            </a:r>
            <a:r>
              <a:rPr lang="ko-KR" altLang="en-US" sz="2000" dirty="0" smtClean="0">
                <a:latin typeface="맑은 고딕" charset="0"/>
              </a:rPr>
              <a:t>단계</a:t>
            </a:r>
            <a:r>
              <a:rPr lang="en-US" altLang="ko-KR" sz="2000" dirty="0" smtClean="0">
                <a:latin typeface="맑은 고딕" charset="0"/>
              </a:rPr>
              <a:t>&gt;</a:t>
            </a:r>
            <a:r>
              <a:rPr lang="ko-KR" altLang="en-US" sz="2000" dirty="0" smtClean="0">
                <a:latin typeface="맑은 고딕" charset="0"/>
              </a:rPr>
              <a:t>에 대해 배우고</a:t>
            </a:r>
            <a:r>
              <a:rPr lang="en-US" altLang="ko-KR" sz="2000" dirty="0" smtClean="0">
                <a:latin typeface="맑은 고딕" charset="0"/>
              </a:rPr>
              <a:t>, </a:t>
            </a:r>
            <a:r>
              <a:rPr lang="ko-KR" altLang="en-US" sz="2000" dirty="0" smtClean="0">
                <a:latin typeface="맑은 고딕" charset="0"/>
              </a:rPr>
              <a:t>교사의 입장으로서 우리 학교 내에 존재하는 문제점 및 불편함을 찾은 후</a:t>
            </a:r>
            <a:r>
              <a:rPr lang="en-US" altLang="ko-KR" sz="2000" dirty="0" smtClean="0">
                <a:latin typeface="맑은 고딕" charset="0"/>
              </a:rPr>
              <a:t>,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dirty="0" smtClean="0">
                <a:latin typeface="맑은 고딕" charset="0"/>
              </a:rPr>
              <a:t>&lt;</a:t>
            </a:r>
            <a:r>
              <a:rPr lang="ko-KR" altLang="en-US" sz="2000" dirty="0" smtClean="0">
                <a:latin typeface="맑은 고딕" charset="0"/>
              </a:rPr>
              <a:t>기업가정신 </a:t>
            </a:r>
            <a:r>
              <a:rPr lang="en-US" altLang="ko-KR" sz="2000" dirty="0" smtClean="0">
                <a:latin typeface="맑은 고딕" charset="0"/>
              </a:rPr>
              <a:t>6</a:t>
            </a:r>
            <a:r>
              <a:rPr lang="ko-KR" altLang="en-US" sz="2000" dirty="0" smtClean="0">
                <a:latin typeface="맑은 고딕" charset="0"/>
              </a:rPr>
              <a:t>단계</a:t>
            </a:r>
            <a:r>
              <a:rPr lang="en-US" altLang="ko-KR" sz="2000" dirty="0" smtClean="0">
                <a:latin typeface="맑은 고딕" charset="0"/>
              </a:rPr>
              <a:t>&gt;</a:t>
            </a:r>
            <a:r>
              <a:rPr lang="ko-KR" altLang="en-US" sz="2000" dirty="0" smtClean="0">
                <a:latin typeface="맑은 고딕" charset="0"/>
              </a:rPr>
              <a:t>의 처음과 끝에 해당하는 실행계획을 세우는 거에요</a:t>
            </a:r>
            <a:r>
              <a:rPr lang="en-US" altLang="ko-KR" sz="2000" dirty="0" smtClean="0">
                <a:latin typeface="맑은 고딕" charset="0"/>
              </a:rPr>
              <a:t>.</a:t>
            </a:r>
            <a:r>
              <a:rPr lang="ko-KR" altLang="en-US" sz="2000" dirty="0" smtClean="0">
                <a:latin typeface="맑은 고딕" charset="0"/>
              </a:rPr>
              <a:t> 두런두런이라는 프로그램이 사실 학생들이 본인이 속하는 공동체에서 문제점을 찾고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기업가정신 </a:t>
            </a:r>
            <a:r>
              <a:rPr lang="en-US" altLang="ko-KR" sz="2000" dirty="0" smtClean="0">
                <a:latin typeface="맑은 고딕" charset="0"/>
              </a:rPr>
              <a:t>6</a:t>
            </a:r>
            <a:r>
              <a:rPr lang="ko-KR" altLang="en-US" sz="2000" dirty="0" smtClean="0">
                <a:latin typeface="맑은 고딕" charset="0"/>
              </a:rPr>
              <a:t>단계에 맞는 다양한 활동들을 통해 문제를 해결함으로써 행동을 통해 기업가정신을 배우는 프로그램인데요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두런두런의 특성에 맞게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직무연수도 두런두런하게 디자인하였습니다</a:t>
            </a:r>
            <a:r>
              <a:rPr lang="en-US" altLang="ko-KR" sz="2000" dirty="0" smtClean="0">
                <a:latin typeface="맑은 고딕" charset="0"/>
              </a:rPr>
              <a:t>.</a:t>
            </a:r>
            <a:endParaRPr lang="ko-KR" altLang="en-US" sz="2000" dirty="0">
              <a:latin typeface="맑은 고딕" charset="0"/>
            </a:endParaRPr>
          </a:p>
        </p:txBody>
      </p:sp>
      <p:sp>
        <p:nvSpPr>
          <p:cNvPr id="63491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eaLnBrk="1" hangingPunct="1"/>
            <a:fld id="{1AB1CE4D-8DB5-F445-8ECF-31F85440D28A}" type="slidenum">
              <a:rPr lang="ko-KR" altLang="en-US" sz="1200">
                <a:cs typeface="맑은 고딕" charset="0"/>
              </a:rPr>
              <a:pPr eaLnBrk="1" hangingPunct="1"/>
              <a:t>9</a:t>
            </a:fld>
            <a:endParaRPr lang="ko-KR" altLang="en-US" sz="1200">
              <a:cs typeface="맑은 고딕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dirty="0" smtClean="0">
                <a:latin typeface="맑은 고딕" charset="0"/>
              </a:rPr>
              <a:t>그래서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오늘의 목표 및 주제는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기업가정신과 </a:t>
            </a:r>
            <a:r>
              <a:rPr lang="en-US" altLang="ko-KR" sz="2000" dirty="0" smtClean="0">
                <a:latin typeface="맑은 고딕" charset="0"/>
              </a:rPr>
              <a:t>&lt;</a:t>
            </a:r>
            <a:r>
              <a:rPr lang="ko-KR" altLang="en-US" sz="2000" dirty="0" smtClean="0">
                <a:latin typeface="맑은 고딕" charset="0"/>
              </a:rPr>
              <a:t>기업가정신 </a:t>
            </a:r>
            <a:r>
              <a:rPr lang="en-US" altLang="ko-KR" sz="2000" dirty="0" smtClean="0">
                <a:latin typeface="맑은 고딕" charset="0"/>
              </a:rPr>
              <a:t>6</a:t>
            </a:r>
            <a:r>
              <a:rPr lang="ko-KR" altLang="en-US" sz="2000" dirty="0" smtClean="0">
                <a:latin typeface="맑은 고딕" charset="0"/>
              </a:rPr>
              <a:t>단계</a:t>
            </a:r>
            <a:r>
              <a:rPr lang="en-US" altLang="ko-KR" sz="2000" dirty="0" smtClean="0">
                <a:latin typeface="맑은 고딕" charset="0"/>
              </a:rPr>
              <a:t>&gt;</a:t>
            </a:r>
            <a:r>
              <a:rPr lang="ko-KR" altLang="en-US" sz="2000" dirty="0" smtClean="0">
                <a:latin typeface="맑은 고딕" charset="0"/>
              </a:rPr>
              <a:t>에 대해 배우고</a:t>
            </a:r>
            <a:r>
              <a:rPr lang="en-US" altLang="ko-KR" sz="2000" dirty="0" smtClean="0">
                <a:latin typeface="맑은 고딕" charset="0"/>
              </a:rPr>
              <a:t>, </a:t>
            </a:r>
            <a:r>
              <a:rPr lang="ko-KR" altLang="en-US" sz="2000" dirty="0" smtClean="0">
                <a:latin typeface="맑은 고딕" charset="0"/>
              </a:rPr>
              <a:t>교사의 입장으로서 우리 학교 내에 존재하는 문제점 및 불편함을 찾은 후</a:t>
            </a:r>
            <a:r>
              <a:rPr lang="en-US" altLang="ko-KR" sz="2000" dirty="0" smtClean="0">
                <a:latin typeface="맑은 고딕" charset="0"/>
              </a:rPr>
              <a:t>,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dirty="0" smtClean="0">
                <a:latin typeface="맑은 고딕" charset="0"/>
              </a:rPr>
              <a:t>&lt;</a:t>
            </a:r>
            <a:r>
              <a:rPr lang="ko-KR" altLang="en-US" sz="2000" dirty="0" smtClean="0">
                <a:latin typeface="맑은 고딕" charset="0"/>
              </a:rPr>
              <a:t>기업가정신 </a:t>
            </a:r>
            <a:r>
              <a:rPr lang="en-US" altLang="ko-KR" sz="2000" dirty="0" smtClean="0">
                <a:latin typeface="맑은 고딕" charset="0"/>
              </a:rPr>
              <a:t>6</a:t>
            </a:r>
            <a:r>
              <a:rPr lang="ko-KR" altLang="en-US" sz="2000" dirty="0" smtClean="0">
                <a:latin typeface="맑은 고딕" charset="0"/>
              </a:rPr>
              <a:t>단계</a:t>
            </a:r>
            <a:r>
              <a:rPr lang="en-US" altLang="ko-KR" sz="2000" dirty="0" smtClean="0">
                <a:latin typeface="맑은 고딕" charset="0"/>
              </a:rPr>
              <a:t>&gt;</a:t>
            </a:r>
            <a:r>
              <a:rPr lang="ko-KR" altLang="en-US" sz="2000" dirty="0" smtClean="0">
                <a:latin typeface="맑은 고딕" charset="0"/>
              </a:rPr>
              <a:t>의 처음과 끝에 해당하는 실행계획을 세우는 거에요</a:t>
            </a:r>
            <a:r>
              <a:rPr lang="en-US" altLang="ko-KR" sz="2000" dirty="0" smtClean="0">
                <a:latin typeface="맑은 고딕" charset="0"/>
              </a:rPr>
              <a:t>.</a:t>
            </a:r>
            <a:r>
              <a:rPr lang="ko-KR" altLang="en-US" sz="2000" dirty="0" smtClean="0">
                <a:latin typeface="맑은 고딕" charset="0"/>
              </a:rPr>
              <a:t> 두런두런이라는 프로그램이 사실 학생들이 본인이 속하는 공동체에서 문제점을 찾고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기업가정신 </a:t>
            </a:r>
            <a:r>
              <a:rPr lang="en-US" altLang="ko-KR" sz="2000" dirty="0" smtClean="0">
                <a:latin typeface="맑은 고딕" charset="0"/>
              </a:rPr>
              <a:t>6</a:t>
            </a:r>
            <a:r>
              <a:rPr lang="ko-KR" altLang="en-US" sz="2000" dirty="0" smtClean="0">
                <a:latin typeface="맑은 고딕" charset="0"/>
              </a:rPr>
              <a:t>단계에 맞는 다양한 활동들을 통해 문제를 해결함으로써 행동을 통해 기업가정신을 배우는 프로그램인데요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두런두런의 특성에 맞게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직무연수도 두런두런하게 디자인하였습니다</a:t>
            </a:r>
            <a:r>
              <a:rPr lang="en-US" altLang="ko-KR" sz="2000" dirty="0" smtClean="0">
                <a:latin typeface="맑은 고딕" charset="0"/>
              </a:rPr>
              <a:t>.</a:t>
            </a:r>
            <a:endParaRPr lang="ko-KR" altLang="en-US" sz="2000" dirty="0">
              <a:latin typeface="맑은 고딕" charset="0"/>
            </a:endParaRPr>
          </a:p>
        </p:txBody>
      </p:sp>
      <p:sp>
        <p:nvSpPr>
          <p:cNvPr id="63491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eaLnBrk="1" hangingPunct="1"/>
            <a:fld id="{1AB1CE4D-8DB5-F445-8ECF-31F85440D28A}" type="slidenum">
              <a:rPr lang="ko-KR" altLang="en-US" sz="1200">
                <a:cs typeface="맑은 고딕" charset="0"/>
              </a:rPr>
              <a:pPr eaLnBrk="1" hangingPunct="1"/>
              <a:t>10</a:t>
            </a:fld>
            <a:endParaRPr lang="ko-KR" altLang="en-US" sz="1200">
              <a:cs typeface="맑은 고딕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dirty="0" smtClean="0">
                <a:latin typeface="맑은 고딕" charset="0"/>
              </a:rPr>
              <a:t>그래서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오늘의 목표 및 주제는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기업가정신과 </a:t>
            </a:r>
            <a:r>
              <a:rPr lang="en-US" altLang="ko-KR" sz="2000" dirty="0" smtClean="0">
                <a:latin typeface="맑은 고딕" charset="0"/>
              </a:rPr>
              <a:t>&lt;</a:t>
            </a:r>
            <a:r>
              <a:rPr lang="ko-KR" altLang="en-US" sz="2000" dirty="0" smtClean="0">
                <a:latin typeface="맑은 고딕" charset="0"/>
              </a:rPr>
              <a:t>기업가정신 </a:t>
            </a:r>
            <a:r>
              <a:rPr lang="en-US" altLang="ko-KR" sz="2000" dirty="0" smtClean="0">
                <a:latin typeface="맑은 고딕" charset="0"/>
              </a:rPr>
              <a:t>6</a:t>
            </a:r>
            <a:r>
              <a:rPr lang="ko-KR" altLang="en-US" sz="2000" dirty="0" smtClean="0">
                <a:latin typeface="맑은 고딕" charset="0"/>
              </a:rPr>
              <a:t>단계</a:t>
            </a:r>
            <a:r>
              <a:rPr lang="en-US" altLang="ko-KR" sz="2000" dirty="0" smtClean="0">
                <a:latin typeface="맑은 고딕" charset="0"/>
              </a:rPr>
              <a:t>&gt;</a:t>
            </a:r>
            <a:r>
              <a:rPr lang="ko-KR" altLang="en-US" sz="2000" dirty="0" smtClean="0">
                <a:latin typeface="맑은 고딕" charset="0"/>
              </a:rPr>
              <a:t>에 대해 배우고</a:t>
            </a:r>
            <a:r>
              <a:rPr lang="en-US" altLang="ko-KR" sz="2000" dirty="0" smtClean="0">
                <a:latin typeface="맑은 고딕" charset="0"/>
              </a:rPr>
              <a:t>, </a:t>
            </a:r>
            <a:r>
              <a:rPr lang="ko-KR" altLang="en-US" sz="2000" dirty="0" smtClean="0">
                <a:latin typeface="맑은 고딕" charset="0"/>
              </a:rPr>
              <a:t>교사의 입장으로서 우리 학교 내에 존재하는 문제점 및 불편함을 찾은 후</a:t>
            </a:r>
            <a:r>
              <a:rPr lang="en-US" altLang="ko-KR" sz="2000" dirty="0" smtClean="0">
                <a:latin typeface="맑은 고딕" charset="0"/>
              </a:rPr>
              <a:t>,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dirty="0" smtClean="0">
                <a:latin typeface="맑은 고딕" charset="0"/>
              </a:rPr>
              <a:t>&lt;</a:t>
            </a:r>
            <a:r>
              <a:rPr lang="ko-KR" altLang="en-US" sz="2000" dirty="0" smtClean="0">
                <a:latin typeface="맑은 고딕" charset="0"/>
              </a:rPr>
              <a:t>기업가정신 </a:t>
            </a:r>
            <a:r>
              <a:rPr lang="en-US" altLang="ko-KR" sz="2000" dirty="0" smtClean="0">
                <a:latin typeface="맑은 고딕" charset="0"/>
              </a:rPr>
              <a:t>6</a:t>
            </a:r>
            <a:r>
              <a:rPr lang="ko-KR" altLang="en-US" sz="2000" dirty="0" smtClean="0">
                <a:latin typeface="맑은 고딕" charset="0"/>
              </a:rPr>
              <a:t>단계</a:t>
            </a:r>
            <a:r>
              <a:rPr lang="en-US" altLang="ko-KR" sz="2000" dirty="0" smtClean="0">
                <a:latin typeface="맑은 고딕" charset="0"/>
              </a:rPr>
              <a:t>&gt;</a:t>
            </a:r>
            <a:r>
              <a:rPr lang="ko-KR" altLang="en-US" sz="2000" dirty="0" smtClean="0">
                <a:latin typeface="맑은 고딕" charset="0"/>
              </a:rPr>
              <a:t>의 처음과 끝에 해당하는 실행계획을 세우는 거에요</a:t>
            </a:r>
            <a:r>
              <a:rPr lang="en-US" altLang="ko-KR" sz="2000" dirty="0" smtClean="0">
                <a:latin typeface="맑은 고딕" charset="0"/>
              </a:rPr>
              <a:t>.</a:t>
            </a:r>
            <a:r>
              <a:rPr lang="ko-KR" altLang="en-US" sz="2000" dirty="0" smtClean="0">
                <a:latin typeface="맑은 고딕" charset="0"/>
              </a:rPr>
              <a:t> 두런두런이라는 프로그램이 사실 학생들이 본인이 속하는 공동체에서 문제점을 찾고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기업가정신 </a:t>
            </a:r>
            <a:r>
              <a:rPr lang="en-US" altLang="ko-KR" sz="2000" dirty="0" smtClean="0">
                <a:latin typeface="맑은 고딕" charset="0"/>
              </a:rPr>
              <a:t>6</a:t>
            </a:r>
            <a:r>
              <a:rPr lang="ko-KR" altLang="en-US" sz="2000" dirty="0" smtClean="0">
                <a:latin typeface="맑은 고딕" charset="0"/>
              </a:rPr>
              <a:t>단계에 맞는 다양한 활동들을 통해 문제를 해결함으로써 행동을 통해 기업가정신을 배우는 프로그램인데요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두런두런의 특성에 맞게</a:t>
            </a:r>
            <a:r>
              <a:rPr lang="en-US" altLang="ko-KR" sz="2000" dirty="0" smtClean="0">
                <a:latin typeface="맑은 고딕" charset="0"/>
              </a:rPr>
              <a:t>,</a:t>
            </a:r>
            <a:r>
              <a:rPr lang="ko-KR" altLang="en-US" sz="2000" dirty="0" smtClean="0">
                <a:latin typeface="맑은 고딕" charset="0"/>
              </a:rPr>
              <a:t> 직무연수도 두런두런하게 디자인하였습니다</a:t>
            </a:r>
            <a:r>
              <a:rPr lang="en-US" altLang="ko-KR" sz="2000" dirty="0" smtClean="0">
                <a:latin typeface="맑은 고딕" charset="0"/>
              </a:rPr>
              <a:t>.</a:t>
            </a:r>
            <a:endParaRPr lang="ko-KR" altLang="en-US" sz="2000" dirty="0">
              <a:latin typeface="맑은 고딕" charset="0"/>
            </a:endParaRPr>
          </a:p>
        </p:txBody>
      </p:sp>
      <p:sp>
        <p:nvSpPr>
          <p:cNvPr id="63491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eaLnBrk="1" hangingPunct="1"/>
            <a:fld id="{1AB1CE4D-8DB5-F445-8ECF-31F85440D28A}" type="slidenum">
              <a:rPr lang="ko-KR" altLang="en-US" sz="1200">
                <a:cs typeface="맑은 고딕" charset="0"/>
              </a:rPr>
              <a:pPr eaLnBrk="1" hangingPunct="1"/>
              <a:t>11</a:t>
            </a:fld>
            <a:endParaRPr lang="ko-KR" altLang="en-US" sz="1200">
              <a:cs typeface="맑은 고딕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제가 알기론</a:t>
            </a:r>
            <a:r>
              <a:rPr lang="en-US" altLang="ko-KR" dirty="0" smtClean="0"/>
              <a:t>,</a:t>
            </a:r>
            <a:r>
              <a:rPr lang="ko-KR" altLang="en-US" dirty="0" smtClean="0"/>
              <a:t> 앞서 이채원 교수님께서 기업가정신에 대해 말씀하신 걸로 알고 있는데요</a:t>
            </a:r>
            <a:r>
              <a:rPr lang="en-US" altLang="ko-KR" dirty="0" smtClean="0"/>
              <a:t>,</a:t>
            </a:r>
            <a:r>
              <a:rPr lang="ko-KR" altLang="en-US" dirty="0" smtClean="0"/>
              <a:t> 사실 제가 기업가정신을 전공으로 한 미국의 뱁슨대학교도 절대 기업가정신을 하나로 정의하지 않아요</a:t>
            </a:r>
            <a:r>
              <a:rPr lang="en-US" altLang="ko-KR" dirty="0" smtClean="0"/>
              <a:t>.</a:t>
            </a:r>
            <a:r>
              <a:rPr lang="ko-KR" altLang="en-US" dirty="0" smtClean="0"/>
              <a:t> 보시는 바와 같이 너무나도 다양한 정의가 나오구요</a:t>
            </a:r>
            <a:r>
              <a:rPr lang="en-US" altLang="ko-KR" dirty="0" smtClean="0"/>
              <a:t>.</a:t>
            </a:r>
            <a:r>
              <a:rPr lang="ko-KR" altLang="en-US" dirty="0" smtClean="0"/>
              <a:t> 하지만 또 우리 선생님들은 하나를 정해주시는 걸 좋아하시는 것 같아요</a:t>
            </a:r>
            <a:r>
              <a:rPr lang="en-US" altLang="ko-KR" dirty="0" smtClean="0"/>
              <a:t>.</a:t>
            </a:r>
            <a:r>
              <a:rPr lang="ko-KR" altLang="en-US" dirty="0" smtClean="0"/>
              <a:t> 그래서 제가 간단하게 이해할 수 있도록 준비한 정의는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B922-C77F-6B4C-8D33-033395524B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46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0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ko-KR" altLang="en-US">
                <a:latin typeface="맑은 고딕" charset="0"/>
              </a:rPr>
              <a:t>기업가정신 </a:t>
            </a:r>
            <a:r>
              <a:rPr lang="en-US" altLang="ko-KR">
                <a:latin typeface="맑은 고딕" charset="0"/>
              </a:rPr>
              <a:t>6</a:t>
            </a:r>
            <a:r>
              <a:rPr lang="ko-KR" altLang="en-US">
                <a:latin typeface="맑은 고딕" charset="0"/>
              </a:rPr>
              <a:t>단계는 다음과 같은 활동과 함께 진행됩니다</a:t>
            </a:r>
            <a:r>
              <a:rPr lang="en-US" altLang="ko-KR">
                <a:latin typeface="맑은 고딕" charset="0"/>
              </a:rPr>
              <a:t>.</a:t>
            </a:r>
            <a:r>
              <a:rPr lang="ko-KR" altLang="en-US">
                <a:latin typeface="맑은 고딕" charset="0"/>
              </a:rPr>
              <a:t> 처음 기회포착 단계에는 학교들 및 참여교사들과 학생들이 선정되고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참여교사들을 대상으로 한 교사교육과 학생들이 본인들이 포착한 기회에 대해 각자 발표하는 엘리베이터 피치를 담은 킥오프 오리엔테이션이 진행됩니다</a:t>
            </a:r>
            <a:r>
              <a:rPr lang="en-US" altLang="ko-KR">
                <a:latin typeface="맑은 고딕" charset="0"/>
              </a:rPr>
              <a:t>.</a:t>
            </a:r>
            <a:r>
              <a:rPr lang="ko-KR" altLang="en-US">
                <a:latin typeface="맑은 고딕" charset="0"/>
              </a:rPr>
              <a:t> 두 번째 자원연구 및 확보에서는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학생들이 본인들이 포착한 기회가 단순한 아이디어가 아닌 기회라는 점을 검증하기 위하여 관련된 사람들을 인터뷰하고 이를 영상으로 만드는 포커스 인터뷰를 진행합니다</a:t>
            </a:r>
            <a:r>
              <a:rPr lang="en-US" altLang="ko-KR">
                <a:latin typeface="맑은 고딕" charset="0"/>
              </a:rPr>
              <a:t>.</a:t>
            </a:r>
            <a:r>
              <a:rPr lang="ko-KR" altLang="en-US">
                <a:latin typeface="맑은 고딕" charset="0"/>
              </a:rPr>
              <a:t> 또한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본인들의 일거리에 대한 총체적 계획을 담은 기회 기획서를 작성하고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스스로 관련 일거리에 대해 도움을 받을 수 있는 기업과 단체가 있는지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있다면 파트너십을 체결하는 경험을 쌓고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또한 쏟아부은 노력보다 더 많은 지원금을 받아 안일한 태도를 갖게되는 사태를 방지하기 위해서 알아서 학교 내부에서 크라우드 펀딩을 기획하여 진행합니다</a:t>
            </a:r>
            <a:r>
              <a:rPr lang="en-US" altLang="ko-KR">
                <a:latin typeface="맑은 고딕" charset="0"/>
              </a:rPr>
              <a:t>.</a:t>
            </a:r>
            <a:r>
              <a:rPr lang="ko-KR" altLang="en-US">
                <a:latin typeface="맑은 고딕" charset="0"/>
              </a:rPr>
              <a:t> </a:t>
            </a:r>
            <a:endParaRPr lang="en-US" altLang="ko-KR">
              <a:latin typeface="맑은 고딕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ko-KR">
              <a:latin typeface="맑은 고딕" charset="0"/>
            </a:endParaRPr>
          </a:p>
          <a:p>
            <a:pPr eaLnBrk="1" hangingPunct="1">
              <a:spcBef>
                <a:spcPct val="0"/>
              </a:spcBef>
            </a:pPr>
            <a:r>
              <a:rPr lang="ko-KR" altLang="en-US">
                <a:latin typeface="맑은 고딕" charset="0"/>
              </a:rPr>
              <a:t>기획 단계에서는 앞으로 주마다 어떤 계획을 가지고 무슨 실행을 할 것인지 선생님과 공유하는 </a:t>
            </a:r>
            <a:r>
              <a:rPr lang="en-US" altLang="ko-KR">
                <a:latin typeface="맑은 고딕" charset="0"/>
              </a:rPr>
              <a:t>Action Timeline</a:t>
            </a:r>
            <a:r>
              <a:rPr lang="ko-KR" altLang="en-US">
                <a:latin typeface="맑은 고딕" charset="0"/>
              </a:rPr>
              <a:t>작성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팀별로 온</a:t>
            </a:r>
            <a:r>
              <a:rPr lang="en-US" altLang="ko-KR">
                <a:latin typeface="맑은 고딕" charset="0"/>
              </a:rPr>
              <a:t>/</a:t>
            </a:r>
            <a:r>
              <a:rPr lang="ko-KR" altLang="en-US">
                <a:latin typeface="맑은 고딕" charset="0"/>
              </a:rPr>
              <a:t>오프라인을 통한 다양한 활동들을 하게 됩니다</a:t>
            </a:r>
            <a:r>
              <a:rPr lang="en-US" altLang="ko-KR">
                <a:latin typeface="맑은 고딕" charset="0"/>
              </a:rPr>
              <a:t>.</a:t>
            </a:r>
            <a:r>
              <a:rPr lang="ko-KR" altLang="en-US">
                <a:latin typeface="맑은 고딕" charset="0"/>
              </a:rPr>
              <a:t> 또한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</a:t>
            </a:r>
            <a:r>
              <a:rPr lang="en-US" altLang="ko-KR">
                <a:latin typeface="맑은 고딕" charset="0"/>
              </a:rPr>
              <a:t>8</a:t>
            </a:r>
            <a:r>
              <a:rPr lang="ko-KR" altLang="en-US">
                <a:latin typeface="맑은 고딕" charset="0"/>
              </a:rPr>
              <a:t>개 참가학교가 모두 모여 각자의 현황을 확인하는 두런두런 중간점검 행사를 갖습니다</a:t>
            </a:r>
            <a:r>
              <a:rPr lang="en-US" altLang="ko-KR">
                <a:latin typeface="맑은 고딕" charset="0"/>
              </a:rPr>
              <a:t>.</a:t>
            </a:r>
            <a:r>
              <a:rPr lang="ko-KR" altLang="en-US">
                <a:latin typeface="맑은 고딕" charset="0"/>
              </a:rPr>
              <a:t> 기획단계 이후로는 한 달에 한 번씩 선생님들이 모여 학교별 현황을 공유하는 교사 월례 공유회가 열리게 됩니다</a:t>
            </a:r>
            <a:r>
              <a:rPr lang="en-US" altLang="ko-KR">
                <a:latin typeface="맑은 고딕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>
              <a:latin typeface="맑은 고딕" charset="0"/>
            </a:endParaRPr>
          </a:p>
          <a:p>
            <a:pPr eaLnBrk="1" hangingPunct="1">
              <a:spcBef>
                <a:spcPct val="0"/>
              </a:spcBef>
            </a:pPr>
            <a:r>
              <a:rPr lang="ko-KR" altLang="en-US">
                <a:latin typeface="맑은 고딕" charset="0"/>
              </a:rPr>
              <a:t>가장 중요할 수도 있는 실행 단계에서는 본격적으로 학생들이 기획한 프로젝트를 시작하게 됩니다</a:t>
            </a:r>
            <a:r>
              <a:rPr lang="en-US" altLang="ko-KR">
                <a:latin typeface="맑은 고딕" charset="0"/>
              </a:rPr>
              <a:t>.</a:t>
            </a:r>
            <a:r>
              <a:rPr lang="ko-KR" altLang="en-US">
                <a:latin typeface="맑은 고딕" charset="0"/>
              </a:rPr>
              <a:t> 또한 본인이 하는 일들을 소재로 </a:t>
            </a:r>
            <a:r>
              <a:rPr lang="en-US" altLang="ko-KR">
                <a:latin typeface="맑은 고딕" charset="0"/>
              </a:rPr>
              <a:t>CF</a:t>
            </a:r>
            <a:r>
              <a:rPr lang="ko-KR" altLang="en-US">
                <a:latin typeface="맑은 고딕" charset="0"/>
              </a:rPr>
              <a:t>를 만드는 소셜 </a:t>
            </a:r>
            <a:r>
              <a:rPr lang="en-US" altLang="ko-KR">
                <a:latin typeface="맑은 고딕" charset="0"/>
              </a:rPr>
              <a:t>CF</a:t>
            </a:r>
            <a:r>
              <a:rPr lang="ko-KR" altLang="en-US">
                <a:latin typeface="맑은 고딕" charset="0"/>
              </a:rPr>
              <a:t>활동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그리고 첫번째 중간점검으로부터 약 두 달 후 각자 현황을 공유하는 두 번째 중간점검이 이루어집니다</a:t>
            </a:r>
            <a:r>
              <a:rPr lang="en-US" altLang="ko-KR">
                <a:latin typeface="맑은 고딕" charset="0"/>
              </a:rPr>
              <a:t>..</a:t>
            </a:r>
          </a:p>
          <a:p>
            <a:pPr eaLnBrk="1" hangingPunct="1">
              <a:spcBef>
                <a:spcPct val="0"/>
              </a:spcBef>
            </a:pPr>
            <a:endParaRPr lang="en-US" altLang="ko-KR">
              <a:latin typeface="맑은 고딕" charset="0"/>
            </a:endParaRPr>
          </a:p>
          <a:p>
            <a:pPr eaLnBrk="1" hangingPunct="1">
              <a:spcBef>
                <a:spcPct val="0"/>
              </a:spcBef>
            </a:pPr>
            <a:r>
              <a:rPr lang="ko-KR" altLang="en-US">
                <a:latin typeface="맑은 고딕" charset="0"/>
              </a:rPr>
              <a:t>유지 및 지속 단계에서는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학생들이 이번 </a:t>
            </a:r>
            <a:r>
              <a:rPr lang="en-US" altLang="ko-KR">
                <a:latin typeface="맑은 고딕" charset="0"/>
              </a:rPr>
              <a:t>2014</a:t>
            </a:r>
            <a:r>
              <a:rPr lang="ko-KR" altLang="en-US">
                <a:latin typeface="맑은 고딕" charset="0"/>
              </a:rPr>
              <a:t> 두런두런 동아리는 막을 내리지만 본인들의 기업가정신 항해는 멈추지 않도록 프로젝트를 이어갈 다음 기수를 뽑는등 향후 프로젝트 유지 및 지속 계획을 수립합니다</a:t>
            </a:r>
            <a:r>
              <a:rPr lang="en-US" altLang="ko-KR">
                <a:latin typeface="맑은 고딕" charset="0"/>
              </a:rPr>
              <a:t>.</a:t>
            </a:r>
            <a:r>
              <a:rPr lang="ko-KR" altLang="en-US">
                <a:latin typeface="맑은 고딕" charset="0"/>
              </a:rPr>
              <a:t> 또한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두런두런했던 한 해를 마무리하며 각 팀들이 창출한 가치들을 공유하는 피날레 가치공유회가 개최됩니다</a:t>
            </a:r>
            <a:r>
              <a:rPr lang="en-US" altLang="ko-KR">
                <a:latin typeface="맑은 고딕" charset="0"/>
              </a:rPr>
              <a:t>.</a:t>
            </a:r>
            <a:r>
              <a:rPr lang="ko-KR" altLang="en-US">
                <a:latin typeface="맑은 고딕" charset="0"/>
              </a:rPr>
              <a:t> </a:t>
            </a:r>
            <a:endParaRPr lang="en-US" altLang="ko-KR">
              <a:latin typeface="맑은 고딕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ko-KR">
              <a:latin typeface="맑은 고딕" charset="0"/>
            </a:endParaRPr>
          </a:p>
          <a:p>
            <a:pPr eaLnBrk="1" hangingPunct="1">
              <a:spcBef>
                <a:spcPct val="0"/>
              </a:spcBef>
            </a:pPr>
            <a:r>
              <a:rPr lang="ko-KR" altLang="en-US">
                <a:latin typeface="맑은 고딕" charset="0"/>
              </a:rPr>
              <a:t>프로그램의 마지막 단계인 확산은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말그대로 두런두런 동아리 및 기업가정신교육을 확산시키는 단계인데요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학교별로 두런두런을 유지할 수 있는 계획들을 선생님들이 함께 상의하고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모두가 힘을 합쳐 두런두런 동아리교육 매뉴얼을 개발 및 배포하는 단계입니다</a:t>
            </a:r>
            <a:r>
              <a:rPr lang="en-US" altLang="ko-KR">
                <a:latin typeface="맑은 고딕" charset="0"/>
              </a:rPr>
              <a:t>.</a:t>
            </a:r>
            <a:r>
              <a:rPr lang="ko-KR" altLang="en-US">
                <a:latin typeface="맑은 고딕" charset="0"/>
              </a:rPr>
              <a:t> 이렇게 해서 총 </a:t>
            </a:r>
            <a:r>
              <a:rPr lang="en-US" altLang="ko-KR">
                <a:latin typeface="맑은 고딕" charset="0"/>
              </a:rPr>
              <a:t>9</a:t>
            </a:r>
            <a:r>
              <a:rPr lang="ko-KR" altLang="en-US">
                <a:latin typeface="맑은 고딕" charset="0"/>
              </a:rPr>
              <a:t>개월에 이르는 </a:t>
            </a:r>
            <a:r>
              <a:rPr lang="en-US" altLang="ko-KR">
                <a:latin typeface="맑은 고딕" charset="0"/>
              </a:rPr>
              <a:t>2014</a:t>
            </a:r>
            <a:r>
              <a:rPr lang="ko-KR" altLang="en-US">
                <a:latin typeface="맑은 고딕" charset="0"/>
              </a:rPr>
              <a:t> 두런두런은 막을 내리게 됩니다</a:t>
            </a:r>
            <a:r>
              <a:rPr lang="en-US" altLang="ko-KR">
                <a:latin typeface="맑은 고딕" charset="0"/>
              </a:rPr>
              <a:t>.</a:t>
            </a:r>
            <a:endParaRPr lang="ko-KR" altLang="en-US">
              <a:latin typeface="맑은 고딕" charset="0"/>
            </a:endParaRPr>
          </a:p>
        </p:txBody>
      </p:sp>
      <p:sp>
        <p:nvSpPr>
          <p:cNvPr id="73731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eaLnBrk="1" hangingPunct="1"/>
            <a:fld id="{5BF8DCC3-7221-8142-820D-F832508C4B99}" type="slidenum">
              <a:rPr lang="ko-KR" altLang="en-US" sz="1200">
                <a:cs typeface="맑은 고딕" charset="0"/>
              </a:rPr>
              <a:pPr eaLnBrk="1" hangingPunct="1"/>
              <a:t>13</a:t>
            </a:fld>
            <a:endParaRPr lang="ko-KR" altLang="en-US" sz="1200">
              <a:cs typeface="맑은 고딕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B062-A090-DE40-8F0C-B946017263B5}" type="datetimeFigureOut">
              <a:rPr lang="en-US" smtClean="0"/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E9C2-A94D-FD42-831C-D5BE2DF90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95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B062-A090-DE40-8F0C-B946017263B5}" type="datetimeFigureOut">
              <a:rPr lang="en-US" smtClean="0"/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E9C2-A94D-FD42-831C-D5BE2DF90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47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B062-A090-DE40-8F0C-B946017263B5}" type="datetimeFigureOut">
              <a:rPr lang="en-US" smtClean="0"/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E9C2-A94D-FD42-831C-D5BE2DF90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6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bg>
      <p:bgPr>
        <a:solidFill>
          <a:srgbClr val="EF48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의정부시청\Desktop\캡처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6256" y="2762245"/>
            <a:ext cx="2347745" cy="409575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 userDrawn="1"/>
        </p:nvSpPr>
        <p:spPr>
          <a:xfrm>
            <a:off x="3555537" y="6593206"/>
            <a:ext cx="1954381" cy="24622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en-US" altLang="ko-KR" sz="1000" dirty="0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Copyright</a:t>
            </a:r>
            <a:r>
              <a:rPr lang="en-US" altLang="ko-KR" sz="1000" baseline="0" dirty="0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ko-KR" altLang="en-US" sz="1000" baseline="0" dirty="0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ⓒ </a:t>
            </a:r>
            <a:r>
              <a:rPr lang="en-US" altLang="ko-KR" sz="1000" baseline="0" dirty="0" err="1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Taekoo</a:t>
            </a:r>
            <a:r>
              <a:rPr lang="en-US" altLang="ko-KR" sz="1000" baseline="0" dirty="0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en-US" altLang="ko-KR" sz="1000" baseline="0" dirty="0" err="1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Heo</a:t>
            </a:r>
            <a:r>
              <a:rPr lang="en-US" altLang="ko-KR" sz="1000" baseline="0" dirty="0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, 2014</a:t>
            </a:r>
            <a:endParaRPr lang="ko-KR" altLang="en-US" sz="1000" dirty="0" smtClean="0">
              <a:solidFill>
                <a:srgbClr val="F6F6F6"/>
              </a:solidFill>
              <a:latin typeface="-윤고딕330" pitchFamily="18" charset="-127"/>
              <a:ea typeface="-윤고딕33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4797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9144000" cy="190477"/>
          </a:xfrm>
          <a:prstGeom prst="rect">
            <a:avLst/>
          </a:prstGeom>
          <a:solidFill>
            <a:srgbClr val="EF4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2643174" y="1015984"/>
            <a:ext cx="3857652" cy="1573341"/>
            <a:chOff x="2643174" y="859738"/>
            <a:chExt cx="3857652" cy="1180006"/>
          </a:xfrm>
        </p:grpSpPr>
        <p:pic>
          <p:nvPicPr>
            <p:cNvPr id="9" name="Picture 2" descr="C:\Users\의정부시청\Desktop\제목 없음-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43174" y="859738"/>
              <a:ext cx="3857652" cy="1180006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3543674" y="1433504"/>
              <a:ext cx="2146742" cy="34624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bliqueBottomRight"/>
                <a:lightRig rig="threePt" dir="t"/>
              </a:scene3d>
            </a:bodyPr>
            <a:lstStyle/>
            <a:p>
              <a:r>
                <a:rPr lang="en-US" altLang="ko-KR" sz="2400" spc="300" dirty="0" smtClean="0"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</a:rPr>
                <a:t>CONTENTS</a:t>
              </a:r>
              <a:endParaRPr lang="ko-KR" altLang="en-US" sz="2400" spc="300" dirty="0" smtClean="0"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sp>
        <p:nvSpPr>
          <p:cNvPr id="11" name="직사각형 10"/>
          <p:cNvSpPr/>
          <p:nvPr userDrawn="1"/>
        </p:nvSpPr>
        <p:spPr>
          <a:xfrm>
            <a:off x="0" y="6667523"/>
            <a:ext cx="9144000" cy="190477"/>
          </a:xfrm>
          <a:prstGeom prst="rect">
            <a:avLst/>
          </a:prstGeom>
          <a:solidFill>
            <a:srgbClr val="EF4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Picture 4" descr="Welldone.t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4520" y="6679612"/>
            <a:ext cx="810430" cy="1656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 userDrawn="1"/>
        </p:nvSpPr>
        <p:spPr>
          <a:xfrm>
            <a:off x="3555537" y="6593206"/>
            <a:ext cx="1954381" cy="24622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en-US" altLang="ko-KR" sz="1000" dirty="0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Copyright</a:t>
            </a:r>
            <a:r>
              <a:rPr lang="en-US" altLang="ko-KR" sz="1000" baseline="0" dirty="0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ko-KR" altLang="en-US" sz="1000" baseline="0" dirty="0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ⓒ </a:t>
            </a:r>
            <a:r>
              <a:rPr lang="en-US" altLang="ko-KR" sz="1000" baseline="0" dirty="0" err="1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Taekoo</a:t>
            </a:r>
            <a:r>
              <a:rPr lang="en-US" altLang="ko-KR" sz="1000" baseline="0" dirty="0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en-US" altLang="ko-KR" sz="1000" baseline="0" dirty="0" err="1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Heo</a:t>
            </a:r>
            <a:r>
              <a:rPr lang="en-US" altLang="ko-KR" sz="1000" baseline="0" dirty="0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, 2014</a:t>
            </a:r>
            <a:endParaRPr lang="ko-KR" altLang="en-US" sz="1000" dirty="0" smtClean="0">
              <a:solidFill>
                <a:srgbClr val="F6F6F6"/>
              </a:solidFill>
              <a:latin typeface="-윤고딕330" pitchFamily="18" charset="-127"/>
              <a:ea typeface="-윤고딕33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3387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만">
    <p:bg>
      <p:bgPr>
        <a:solidFill>
          <a:srgbClr val="C4C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 userDrawn="1"/>
        </p:nvGrpSpPr>
        <p:grpSpPr>
          <a:xfrm>
            <a:off x="0" y="-99667"/>
            <a:ext cx="9144000" cy="6957667"/>
            <a:chOff x="0" y="-74750"/>
            <a:chExt cx="9144000" cy="5218250"/>
          </a:xfrm>
        </p:grpSpPr>
        <p:sp>
          <p:nvSpPr>
            <p:cNvPr id="7" name="직사각형 6"/>
            <p:cNvSpPr/>
            <p:nvPr/>
          </p:nvSpPr>
          <p:spPr>
            <a:xfrm>
              <a:off x="142844" y="214296"/>
              <a:ext cx="8858312" cy="4786346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0" y="5000642"/>
              <a:ext cx="9144000" cy="142858"/>
            </a:xfrm>
            <a:prstGeom prst="rect">
              <a:avLst/>
            </a:prstGeom>
            <a:solidFill>
              <a:srgbClr val="EF4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각 삼각형 8"/>
            <p:cNvSpPr/>
            <p:nvPr/>
          </p:nvSpPr>
          <p:spPr>
            <a:xfrm flipV="1">
              <a:off x="0" y="0"/>
              <a:ext cx="500048" cy="500048"/>
            </a:xfrm>
            <a:prstGeom prst="rtTriangle">
              <a:avLst/>
            </a:prstGeom>
            <a:solidFill>
              <a:srgbClr val="EF483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10" name="Picture 2" descr="C:\Users\의정부시청\Desktop\캡처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8548715" y="4429138"/>
              <a:ext cx="545977" cy="714362"/>
            </a:xfrm>
            <a:prstGeom prst="rect">
              <a:avLst/>
            </a:prstGeom>
            <a:noFill/>
          </p:spPr>
        </p:pic>
        <p:sp>
          <p:nvSpPr>
            <p:cNvPr id="11" name="직각 삼각형 10"/>
            <p:cNvSpPr/>
            <p:nvPr/>
          </p:nvSpPr>
          <p:spPr>
            <a:xfrm flipH="1" flipV="1">
              <a:off x="8286762" y="0"/>
              <a:ext cx="857238" cy="857238"/>
            </a:xfrm>
            <a:prstGeom prst="rtTriangle">
              <a:avLst/>
            </a:prstGeom>
            <a:solidFill>
              <a:srgbClr val="EF4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" name="Picture 4" descr="Welldone.t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700000">
              <a:off x="8408320" y="268332"/>
              <a:ext cx="810430" cy="124266"/>
            </a:xfrm>
            <a:prstGeom prst="rect">
              <a:avLst/>
            </a:prstGeom>
            <a:noFill/>
          </p:spPr>
        </p:pic>
      </p:grpSp>
      <p:sp>
        <p:nvSpPr>
          <p:cNvPr id="13" name="TextBox 12"/>
          <p:cNvSpPr txBox="1"/>
          <p:nvPr userDrawn="1"/>
        </p:nvSpPr>
        <p:spPr>
          <a:xfrm>
            <a:off x="3555537" y="6593206"/>
            <a:ext cx="1954381" cy="24622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en-US" altLang="ko-KR" sz="1000" dirty="0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Copyright</a:t>
            </a:r>
            <a:r>
              <a:rPr lang="en-US" altLang="ko-KR" sz="1000" baseline="0" dirty="0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ko-KR" altLang="en-US" sz="1000" baseline="0" dirty="0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ⓒ </a:t>
            </a:r>
            <a:r>
              <a:rPr lang="en-US" altLang="ko-KR" sz="1000" baseline="0" dirty="0" err="1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Taekoo</a:t>
            </a:r>
            <a:r>
              <a:rPr lang="en-US" altLang="ko-KR" sz="1000" baseline="0" dirty="0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en-US" altLang="ko-KR" sz="1000" baseline="0" dirty="0" err="1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Heo</a:t>
            </a:r>
            <a:r>
              <a:rPr lang="en-US" altLang="ko-KR" sz="1000" baseline="0" dirty="0" smtClean="0">
                <a:solidFill>
                  <a:srgbClr val="F6F6F6"/>
                </a:solidFill>
                <a:latin typeface="-윤고딕330" pitchFamily="18" charset="-127"/>
                <a:ea typeface="-윤고딕330" pitchFamily="18" charset="-127"/>
              </a:rPr>
              <a:t>, 2014</a:t>
            </a:r>
            <a:endParaRPr lang="ko-KR" altLang="en-US" sz="1000" dirty="0" smtClean="0">
              <a:solidFill>
                <a:srgbClr val="F6F6F6"/>
              </a:solidFill>
              <a:latin typeface="-윤고딕330" pitchFamily="18" charset="-127"/>
              <a:ea typeface="-윤고딕33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913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B062-A090-DE40-8F0C-B946017263B5}" type="datetimeFigureOut">
              <a:rPr lang="en-US" smtClean="0"/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E9C2-A94D-FD42-831C-D5BE2DF90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7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B062-A090-DE40-8F0C-B946017263B5}" type="datetimeFigureOut">
              <a:rPr lang="en-US" smtClean="0"/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E9C2-A94D-FD42-831C-D5BE2DF90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0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B062-A090-DE40-8F0C-B946017263B5}" type="datetimeFigureOut">
              <a:rPr lang="en-US" smtClean="0"/>
              <a:t>1/23/15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E9C2-A94D-FD42-831C-D5BE2DF90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29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B062-A090-DE40-8F0C-B946017263B5}" type="datetimeFigureOut">
              <a:rPr lang="en-US" smtClean="0"/>
              <a:t>1/23/15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E9C2-A94D-FD42-831C-D5BE2DF90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2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B062-A090-DE40-8F0C-B946017263B5}" type="datetimeFigureOut">
              <a:rPr lang="en-US" smtClean="0"/>
              <a:t>1/23/15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E9C2-A94D-FD42-831C-D5BE2DF90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92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B062-A090-DE40-8F0C-B946017263B5}" type="datetimeFigureOut">
              <a:rPr lang="en-US" smtClean="0"/>
              <a:t>1/23/15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E9C2-A94D-FD42-831C-D5BE2DF90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91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B062-A090-DE40-8F0C-B946017263B5}" type="datetimeFigureOut">
              <a:rPr lang="en-US" smtClean="0"/>
              <a:t>1/23/15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E9C2-A94D-FD42-831C-D5BE2DF90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48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B062-A090-DE40-8F0C-B946017263B5}" type="datetimeFigureOut">
              <a:rPr lang="en-US" smtClean="0"/>
              <a:t>1/23/15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E9C2-A94D-FD42-831C-D5BE2DF90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27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FB062-A090-DE40-8F0C-B946017263B5}" type="datetimeFigureOut">
              <a:rPr lang="en-US" smtClean="0"/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FE9C2-A94D-FD42-831C-D5BE2DF90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7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microsoft.com/office/2007/relationships/hdphoto" Target="../media/hdphoto1.wdp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microsoft.com/office/2007/relationships/hdphoto" Target="../media/hdphoto1.wdp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5.png"/><Relationship Id="rId3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6.png"/><Relationship Id="rId3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229" y="0"/>
            <a:ext cx="8801100" cy="1470025"/>
          </a:xfrm>
        </p:spPr>
        <p:txBody>
          <a:bodyPr>
            <a:noAutofit/>
          </a:bodyPr>
          <a:lstStyle/>
          <a:p>
            <a:r>
              <a:rPr lang="en-US" altLang="ko-KR" sz="36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/>
            </a:r>
            <a:br>
              <a:rPr lang="en-US" altLang="ko-KR" sz="36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</a:br>
            <a:r>
              <a:rPr lang="en-US" altLang="ko-KR" sz="3600" dirty="0" smtClean="0">
                <a:solidFill>
                  <a:srgbClr val="3366FF"/>
                </a:solidFill>
                <a:latin typeface="a파도소리"/>
                <a:ea typeface="a파도소리"/>
                <a:cs typeface="a파도소리"/>
              </a:rPr>
              <a:t>2014</a:t>
            </a:r>
            <a:r>
              <a:rPr lang="ko-KR" altLang="en-US" sz="3600" dirty="0" smtClean="0">
                <a:solidFill>
                  <a:srgbClr val="3366FF"/>
                </a:solidFill>
                <a:latin typeface="a파도소리"/>
                <a:ea typeface="a파도소리"/>
                <a:cs typeface="a파도소리"/>
              </a:rPr>
              <a:t> 두런두런 </a:t>
            </a:r>
            <a:r>
              <a:rPr lang="en-US" altLang="ko-KR" sz="3600" dirty="0" smtClean="0">
                <a:solidFill>
                  <a:srgbClr val="3366FF"/>
                </a:solidFill>
                <a:latin typeface="a파도소리"/>
                <a:ea typeface="a파도소리"/>
                <a:cs typeface="a파도소리"/>
              </a:rPr>
              <a:t>(Do-Learn)</a:t>
            </a:r>
            <a:r>
              <a:rPr lang="ko-KR" altLang="ko-KR" sz="3600" dirty="0">
                <a:solidFill>
                  <a:srgbClr val="3366FF"/>
                </a:solidFill>
                <a:latin typeface="a파도소리"/>
                <a:ea typeface="a파도소리"/>
                <a:cs typeface="a파도소리"/>
              </a:rPr>
              <a:t> </a:t>
            </a:r>
            <a:r>
              <a:rPr lang="ko-KR" altLang="en-US" sz="3600" dirty="0" smtClean="0">
                <a:solidFill>
                  <a:srgbClr val="3366FF"/>
                </a:solidFill>
                <a:latin typeface="a파도소리"/>
                <a:ea typeface="a파도소리"/>
                <a:cs typeface="a파도소리"/>
              </a:rPr>
              <a:t>프로젝트</a:t>
            </a:r>
            <a:r>
              <a:rPr lang="en-US" altLang="ko-KR" sz="3600" dirty="0" smtClean="0">
                <a:solidFill>
                  <a:srgbClr val="3366FF"/>
                </a:solidFill>
                <a:latin typeface="a파도소리"/>
                <a:ea typeface="a파도소리"/>
                <a:cs typeface="a파도소리"/>
              </a:rPr>
              <a:t/>
            </a:r>
            <a:br>
              <a:rPr lang="en-US" altLang="ko-KR" sz="3600" dirty="0" smtClean="0">
                <a:solidFill>
                  <a:srgbClr val="3366FF"/>
                </a:solidFill>
                <a:latin typeface="a파도소리"/>
                <a:ea typeface="a파도소리"/>
                <a:cs typeface="a파도소리"/>
              </a:rPr>
            </a:br>
            <a:r>
              <a:rPr lang="en-US" altLang="ko-KR" sz="36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‘</a:t>
            </a:r>
            <a:r>
              <a:rPr lang="ko-KR" altLang="en-US" sz="36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ㄱ</a:t>
            </a:r>
            <a:r>
              <a:rPr lang="en-US" altLang="ko-KR" sz="36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’</a:t>
            </a:r>
            <a:r>
              <a:rPr lang="ko-KR" altLang="en-US" sz="36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찾기 최종</a:t>
            </a:r>
            <a:r>
              <a:rPr lang="ko-KR" altLang="en-US" sz="36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공유회</a:t>
            </a:r>
            <a:r>
              <a:rPr lang="en-US" altLang="ko-KR" sz="36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/>
            </a:r>
            <a:br>
              <a:rPr lang="en-US" altLang="ko-KR" sz="36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</a:br>
            <a:endParaRPr lang="en-US" sz="3600" dirty="0">
              <a:solidFill>
                <a:schemeClr val="accent6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6163"/>
            <a:ext cx="355441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6126163"/>
            <a:ext cx="3554412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014 두런두런 로고(Action문구)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228"/>
          <a:stretch/>
        </p:blipFill>
        <p:spPr>
          <a:xfrm>
            <a:off x="3917748" y="5483866"/>
            <a:ext cx="1308504" cy="1336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324" y="1790286"/>
            <a:ext cx="7029353" cy="3067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2152" y="4953257"/>
            <a:ext cx="4519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 smtClean="0">
                <a:latin typeface="배달의민족 한나_OTF"/>
                <a:ea typeface="배달의민족 한나_OTF"/>
                <a:cs typeface="배달의민족 한나_OTF"/>
              </a:rPr>
              <a:t>(사</a:t>
            </a:r>
            <a:r>
              <a:rPr lang="en-US" altLang="ko-KR" sz="2400" dirty="0" smtClean="0">
                <a:latin typeface="배달의민족 한나_OTF"/>
                <a:ea typeface="배달의민족 한나_OTF"/>
                <a:cs typeface="배달의민족 한나_OTF"/>
              </a:rPr>
              <a:t>)</a:t>
            </a:r>
            <a:r>
              <a:rPr lang="ko-KR" altLang="en-US" sz="2400" dirty="0" smtClean="0">
                <a:latin typeface="배달의민족 한나_OTF"/>
                <a:ea typeface="배달의민족 한나_OTF"/>
                <a:cs typeface="배달의민족 한나_OTF"/>
              </a:rPr>
              <a:t>행복한교육실천모임 </a:t>
            </a:r>
            <a:r>
              <a:rPr lang="en-US" altLang="ko-KR" sz="2400" dirty="0" smtClean="0">
                <a:latin typeface="배달의민족 한나_OTF"/>
                <a:ea typeface="배달의민족 한나_OTF"/>
                <a:cs typeface="배달의민족 한나_OTF"/>
              </a:rPr>
              <a:t>+</a:t>
            </a:r>
            <a:r>
              <a:rPr lang="ko-KR" altLang="en-US" sz="2400" dirty="0" smtClean="0">
                <a:latin typeface="배달의민족 한나_OTF"/>
                <a:ea typeface="배달의민족 한나_OTF"/>
                <a:cs typeface="배달의민족 한나_OTF"/>
              </a:rPr>
              <a:t> 임종규 선장</a:t>
            </a:r>
            <a:endParaRPr lang="en-US" sz="2400" dirty="0">
              <a:latin typeface="배달의민족 한나_OTF"/>
              <a:ea typeface="배달의민족 한나_OTF"/>
              <a:cs typeface="배달의민족 한나_OTF"/>
            </a:endParaRPr>
          </a:p>
        </p:txBody>
      </p:sp>
    </p:spTree>
    <p:extLst>
      <p:ext uri="{BB962C8B-B14F-4D97-AF65-F5344CB8AC3E}">
        <p14:creationId xmlns:p14="http://schemas.microsoft.com/office/powerpoint/2010/main" val="12016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4 두런두런 로고(Action문구)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228"/>
          <a:stretch/>
        </p:blipFill>
        <p:spPr>
          <a:xfrm>
            <a:off x="2749222" y="1721936"/>
            <a:ext cx="3645557" cy="372225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-254961" y="345651"/>
            <a:ext cx="3559465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673" y="395351"/>
            <a:ext cx="2929007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두런두런의 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How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</p:spTree>
    <p:extLst>
      <p:ext uri="{BB962C8B-B14F-4D97-AF65-F5344CB8AC3E}">
        <p14:creationId xmlns:p14="http://schemas.microsoft.com/office/powerpoint/2010/main" val="20028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254961" y="345651"/>
            <a:ext cx="3559465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673" y="395351"/>
            <a:ext cx="2929007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두런두런의 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How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6423" y="6154849"/>
            <a:ext cx="2531154" cy="5847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3200" dirty="0" smtClean="0">
                <a:solidFill>
                  <a:srgbClr val="3366FF"/>
                </a:solidFill>
                <a:latin typeface="배달의민족 주아 OTF"/>
                <a:ea typeface="배달의민족 주아 OTF"/>
                <a:cs typeface="배달의민족 주아 OTF"/>
              </a:rPr>
              <a:t>두런두런 </a:t>
            </a:r>
            <a:r>
              <a:rPr lang="en-US" altLang="ko-KR" sz="3200" dirty="0" smtClean="0">
                <a:solidFill>
                  <a:srgbClr val="3366FF"/>
                </a:solidFill>
                <a:latin typeface="배달의민족 주아 OTF"/>
                <a:ea typeface="배달의민족 주아 OTF"/>
                <a:cs typeface="배달의민족 주아 OTF"/>
              </a:rPr>
              <a:t>6</a:t>
            </a:r>
            <a:r>
              <a:rPr lang="ko-KR" altLang="en-US" sz="3200" dirty="0" smtClean="0">
                <a:solidFill>
                  <a:srgbClr val="3366FF"/>
                </a:solidFill>
                <a:latin typeface="배달의민족 주아 OTF"/>
                <a:ea typeface="배달의민족 주아 OTF"/>
                <a:cs typeface="배달의민족 주아 OTF"/>
              </a:rPr>
              <a:t>단계</a:t>
            </a:r>
            <a:endParaRPr lang="en-US" sz="3200" dirty="0">
              <a:latin typeface="배달의민족 주아 OTF"/>
              <a:ea typeface="배달의민족 주아 OTF"/>
              <a:cs typeface="배달의민족 주아 OTF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193941961"/>
              </p:ext>
            </p:extLst>
          </p:nvPr>
        </p:nvGraphicFramePr>
        <p:xfrm>
          <a:off x="820899" y="1124744"/>
          <a:ext cx="750220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2681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959" r="4677"/>
          <a:stretch/>
        </p:blipFill>
        <p:spPr>
          <a:xfrm>
            <a:off x="3327868" y="2038736"/>
            <a:ext cx="3025752" cy="2282156"/>
          </a:xfrm>
          <a:prstGeom prst="ellipse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20272577"/>
              </p:ext>
            </p:extLst>
          </p:nvPr>
        </p:nvGraphicFramePr>
        <p:xfrm>
          <a:off x="196869" y="1838846"/>
          <a:ext cx="2951478" cy="2804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3141" y="2050076"/>
            <a:ext cx="2610859" cy="2282156"/>
          </a:xfrm>
          <a:prstGeom prst="round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0250" y="5117687"/>
            <a:ext cx="3331577" cy="5847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1600" dirty="0" smtClean="0">
                <a:latin typeface="a참고딕M"/>
                <a:ea typeface="a참고딕M"/>
                <a:cs typeface="a참고딕M"/>
              </a:rPr>
              <a:t>&lt;기회포착</a:t>
            </a:r>
            <a:r>
              <a:rPr lang="en-US" altLang="ko-KR" sz="1600" dirty="0" smtClean="0">
                <a:latin typeface="a참고딕M"/>
                <a:ea typeface="a참고딕M"/>
                <a:cs typeface="a참고딕M"/>
              </a:rPr>
              <a:t>&gt;</a:t>
            </a:r>
            <a:r>
              <a:rPr lang="ko-KR" altLang="en-US" sz="1600" dirty="0" smtClean="0">
                <a:latin typeface="a참고딕M"/>
                <a:ea typeface="a참고딕M"/>
                <a:cs typeface="a참고딕M"/>
              </a:rPr>
              <a:t>부터 </a:t>
            </a:r>
            <a:r>
              <a:rPr lang="en-US" altLang="ko-KR" sz="1600" dirty="0" smtClean="0">
                <a:latin typeface="a참고딕M"/>
                <a:ea typeface="a참고딕M"/>
                <a:cs typeface="a참고딕M"/>
              </a:rPr>
              <a:t>&lt;</a:t>
            </a:r>
            <a:r>
              <a:rPr lang="ko-KR" altLang="en-US" sz="1600" dirty="0" smtClean="0">
                <a:latin typeface="a참고딕M"/>
                <a:ea typeface="a참고딕M"/>
                <a:cs typeface="a참고딕M"/>
              </a:rPr>
              <a:t>지속 및 유지</a:t>
            </a:r>
            <a:r>
              <a:rPr lang="en-US" altLang="ko-KR" sz="1600" dirty="0" smtClean="0">
                <a:latin typeface="a참고딕M"/>
                <a:ea typeface="a참고딕M"/>
                <a:cs typeface="a참고딕M"/>
              </a:rPr>
              <a:t>&gt;</a:t>
            </a:r>
            <a:r>
              <a:rPr lang="ko-KR" altLang="en-US" sz="1600" dirty="0" smtClean="0">
                <a:latin typeface="a참고딕M"/>
                <a:ea typeface="a참고딕M"/>
                <a:cs typeface="a참고딕M"/>
              </a:rPr>
              <a:t>까지</a:t>
            </a:r>
            <a:endParaRPr lang="en-US" altLang="ko-KR" sz="1600" dirty="0" smtClean="0">
              <a:latin typeface="a참고딕M"/>
              <a:ea typeface="a참고딕M"/>
              <a:cs typeface="a참고딕M"/>
            </a:endParaRPr>
          </a:p>
          <a:p>
            <a:pPr algn="ctr"/>
            <a:r>
              <a:rPr lang="ko-KR" altLang="en-US" sz="1600" dirty="0" smtClean="0">
                <a:latin typeface="a참고딕M"/>
                <a:ea typeface="a참고딕M"/>
                <a:cs typeface="a참고딕M"/>
              </a:rPr>
              <a:t>두런두런 </a:t>
            </a:r>
            <a:r>
              <a:rPr lang="en-US" altLang="ko-KR" sz="1600" dirty="0" smtClean="0">
                <a:latin typeface="a참고딕M"/>
                <a:ea typeface="a참고딕M"/>
                <a:cs typeface="a참고딕M"/>
              </a:rPr>
              <a:t>6</a:t>
            </a:r>
            <a:r>
              <a:rPr lang="ko-KR" altLang="en-US" sz="1600" dirty="0" smtClean="0">
                <a:latin typeface="a참고딕M"/>
                <a:ea typeface="a참고딕M"/>
                <a:cs typeface="a참고딕M"/>
              </a:rPr>
              <a:t>단계에 맞추어</a:t>
            </a:r>
            <a:endParaRPr lang="en-US" sz="1600" dirty="0">
              <a:latin typeface="a참고딕M"/>
              <a:ea typeface="a참고딕M"/>
              <a:cs typeface="a참고딕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68952" y="5102299"/>
            <a:ext cx="2173928" cy="5847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1600" dirty="0" smtClean="0">
                <a:latin typeface="a참고딕M"/>
                <a:ea typeface="a참고딕M"/>
                <a:cs typeface="a참고딕M"/>
              </a:rPr>
              <a:t>스스로 포착한 학교의</a:t>
            </a:r>
            <a:endParaRPr lang="en-US" altLang="ko-KR" sz="1600" dirty="0" smtClean="0">
              <a:latin typeface="a참고딕M"/>
              <a:ea typeface="a참고딕M"/>
              <a:cs typeface="a참고딕M"/>
            </a:endParaRPr>
          </a:p>
          <a:p>
            <a:pPr algn="ctr"/>
            <a:r>
              <a:rPr lang="ko-KR" altLang="en-US" sz="1600" dirty="0" smtClean="0">
                <a:latin typeface="a참고딕M"/>
                <a:ea typeface="a참고딕M"/>
                <a:cs typeface="a참고딕M"/>
              </a:rPr>
              <a:t>문제점을 해결하며</a:t>
            </a:r>
            <a:endParaRPr lang="en-US" sz="1600" dirty="0">
              <a:latin typeface="a참고딕M"/>
              <a:ea typeface="a참고딕M"/>
              <a:cs typeface="a참고딕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9067" y="5102299"/>
            <a:ext cx="1687231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1600" dirty="0" smtClean="0">
                <a:latin typeface="a참고딕M"/>
                <a:ea typeface="a참고딕M"/>
                <a:cs typeface="a참고딕M"/>
              </a:rPr>
              <a:t>행동으로 배우는</a:t>
            </a:r>
            <a:endParaRPr lang="en-US" altLang="ko-KR" sz="1600" dirty="0" smtClean="0">
              <a:latin typeface="a참고딕M"/>
              <a:ea typeface="a참고딕M"/>
              <a:cs typeface="a참고딕M"/>
            </a:endParaRPr>
          </a:p>
          <a:p>
            <a:pPr algn="ctr"/>
            <a:r>
              <a:rPr lang="ko-KR" altLang="en-US" sz="1600" dirty="0" smtClean="0">
                <a:latin typeface="a참고딕M"/>
                <a:ea typeface="a참고딕M"/>
                <a:cs typeface="a참고딕M"/>
              </a:rPr>
              <a:t>기업가정신교육</a:t>
            </a:r>
            <a:endParaRPr lang="en-US" altLang="ko-KR" sz="1600" dirty="0" smtClean="0">
              <a:latin typeface="a참고딕M"/>
              <a:ea typeface="a참고딕M"/>
              <a:cs typeface="a참고딕M"/>
            </a:endParaRPr>
          </a:p>
          <a:p>
            <a:pPr algn="ctr"/>
            <a:r>
              <a:rPr lang="ko-KR" altLang="en-US" sz="1600" dirty="0" smtClean="0">
                <a:latin typeface="a참고딕M"/>
                <a:ea typeface="a참고딕M"/>
                <a:cs typeface="a참고딕M"/>
              </a:rPr>
              <a:t>프로그램</a:t>
            </a:r>
            <a:endParaRPr lang="en-US" sz="1600" dirty="0">
              <a:latin typeface="a참고딕M"/>
              <a:ea typeface="a참고딕M"/>
              <a:cs typeface="a참고딕M"/>
            </a:endParaRPr>
          </a:p>
        </p:txBody>
      </p:sp>
    </p:spTree>
    <p:extLst>
      <p:ext uri="{BB962C8B-B14F-4D97-AF65-F5344CB8AC3E}">
        <p14:creationId xmlns:p14="http://schemas.microsoft.com/office/powerpoint/2010/main" val="2249554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530495"/>
              </p:ext>
            </p:extLst>
          </p:nvPr>
        </p:nvGraphicFramePr>
        <p:xfrm>
          <a:off x="1588" y="-26988"/>
          <a:ext cx="9144000" cy="792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396377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가을소풍M"/>
                          <a:ea typeface="a가을소풍M"/>
                          <a:cs typeface="a가을소풍M"/>
                        </a:rPr>
                        <a:t>Stage 1</a:t>
                      </a:r>
                      <a:endParaRPr lang="en-US" sz="2000" b="0" dirty="0"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marT="45711" marB="457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가을소풍M"/>
                          <a:ea typeface="a가을소풍M"/>
                          <a:cs typeface="a가을소풍M"/>
                        </a:rPr>
                        <a:t>Stage 2</a:t>
                      </a:r>
                      <a:endParaRPr lang="en-US" sz="2000" b="0" dirty="0"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marT="45711" marB="457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가을소풍M"/>
                          <a:ea typeface="a가을소풍M"/>
                          <a:cs typeface="a가을소풍M"/>
                        </a:rPr>
                        <a:t>Stage 3</a:t>
                      </a:r>
                      <a:endParaRPr lang="en-US" sz="2000" b="0" dirty="0"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marT="45711" marB="457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9637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000" b="1" u="none" dirty="0" smtClean="0">
                          <a:solidFill>
                            <a:schemeClr val="bg1"/>
                          </a:solidFill>
                          <a:latin typeface="a가을소풍M"/>
                          <a:ea typeface="a가을소풍M"/>
                          <a:cs typeface="a가을소풍M"/>
                        </a:rPr>
                        <a:t>기회포착</a:t>
                      </a:r>
                      <a:endParaRPr lang="en-US" sz="2000" b="1" u="none" dirty="0">
                        <a:solidFill>
                          <a:schemeClr val="bg1"/>
                        </a:solidFill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marT="45711" marB="457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000" b="1" u="none" dirty="0" smtClean="0">
                          <a:solidFill>
                            <a:schemeClr val="bg1"/>
                          </a:solidFill>
                          <a:latin typeface="a가을소풍M"/>
                          <a:ea typeface="a가을소풍M"/>
                          <a:cs typeface="a가을소풍M"/>
                        </a:rPr>
                        <a:t>자원연구 및 확보</a:t>
                      </a:r>
                      <a:endParaRPr lang="en-US" sz="2000" b="1" u="none" dirty="0">
                        <a:solidFill>
                          <a:schemeClr val="bg1"/>
                        </a:solidFill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marT="45711" marB="457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000" b="1" u="none" dirty="0" smtClean="0">
                          <a:solidFill>
                            <a:schemeClr val="bg1"/>
                          </a:solidFill>
                          <a:latin typeface="a가을소풍M"/>
                          <a:ea typeface="a가을소풍M"/>
                          <a:cs typeface="a가을소풍M"/>
                        </a:rPr>
                        <a:t>기획</a:t>
                      </a:r>
                      <a:endParaRPr lang="en-US" sz="2000" b="1" u="none" dirty="0">
                        <a:solidFill>
                          <a:schemeClr val="bg1"/>
                        </a:solidFill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marT="45711" marB="457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122420"/>
              </p:ext>
            </p:extLst>
          </p:nvPr>
        </p:nvGraphicFramePr>
        <p:xfrm>
          <a:off x="0" y="3263900"/>
          <a:ext cx="9144000" cy="792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396377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가을소풍M"/>
                          <a:ea typeface="a가을소풍M"/>
                          <a:cs typeface="a가을소풍M"/>
                        </a:rPr>
                        <a:t>Stage </a:t>
                      </a:r>
                      <a:r>
                        <a:rPr lang="en-US" altLang="ko-KR" sz="2000" b="0" dirty="0" smtClean="0">
                          <a:latin typeface="a가을소풍M"/>
                          <a:ea typeface="a가을소풍M"/>
                          <a:cs typeface="a가을소풍M"/>
                        </a:rPr>
                        <a:t>4</a:t>
                      </a:r>
                      <a:endParaRPr lang="en-US" sz="2000" b="0" dirty="0"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marT="45711" marB="457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가을소풍M"/>
                          <a:ea typeface="a가을소풍M"/>
                          <a:cs typeface="a가을소풍M"/>
                        </a:rPr>
                        <a:t>Stage </a:t>
                      </a:r>
                      <a:r>
                        <a:rPr lang="en-US" altLang="ko-KR" sz="2000" b="0" dirty="0" smtClean="0">
                          <a:latin typeface="a가을소풍M"/>
                          <a:ea typeface="a가을소풍M"/>
                          <a:cs typeface="a가을소풍M"/>
                        </a:rPr>
                        <a:t>5</a:t>
                      </a:r>
                      <a:endParaRPr lang="en-US" sz="2000" b="0" dirty="0"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marT="45711" marB="457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가을소풍M"/>
                          <a:ea typeface="a가을소풍M"/>
                          <a:cs typeface="a가을소풍M"/>
                        </a:rPr>
                        <a:t>Stage </a:t>
                      </a:r>
                      <a:r>
                        <a:rPr lang="en-US" altLang="ko-KR" sz="2000" b="0" dirty="0" smtClean="0">
                          <a:latin typeface="a가을소풍M"/>
                          <a:ea typeface="a가을소풍M"/>
                          <a:cs typeface="a가을소풍M"/>
                        </a:rPr>
                        <a:t>6</a:t>
                      </a:r>
                      <a:endParaRPr lang="en-US" sz="2000" b="0" dirty="0"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marT="45711" marB="457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9637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000" b="1" u="none" dirty="0" smtClean="0">
                          <a:solidFill>
                            <a:schemeClr val="bg1"/>
                          </a:solidFill>
                          <a:latin typeface="a가을소풍M"/>
                          <a:ea typeface="a가을소풍M"/>
                          <a:cs typeface="a가을소풍M"/>
                        </a:rPr>
                        <a:t>실행</a:t>
                      </a:r>
                      <a:endParaRPr lang="en-US" sz="2000" b="1" u="none" dirty="0">
                        <a:solidFill>
                          <a:schemeClr val="bg1"/>
                        </a:solidFill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marT="45711" marB="457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000" b="1" u="none" dirty="0" smtClean="0">
                          <a:solidFill>
                            <a:schemeClr val="bg1"/>
                          </a:solidFill>
                          <a:latin typeface="a가을소풍M"/>
                          <a:ea typeface="a가을소풍M"/>
                          <a:cs typeface="a가을소풍M"/>
                        </a:rPr>
                        <a:t>유지 및 지속</a:t>
                      </a:r>
                      <a:endParaRPr lang="en-US" sz="2000" b="1" u="none" dirty="0">
                        <a:solidFill>
                          <a:schemeClr val="bg1"/>
                        </a:solidFill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marT="45711" marB="457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000" b="1" u="none" dirty="0" smtClean="0">
                          <a:solidFill>
                            <a:schemeClr val="bg1"/>
                          </a:solidFill>
                          <a:latin typeface="a가을소풍M"/>
                          <a:ea typeface="a가을소풍M"/>
                          <a:cs typeface="a가을소풍M"/>
                        </a:rPr>
                        <a:t>확산</a:t>
                      </a:r>
                      <a:endParaRPr lang="en-US" sz="2000" b="1" u="none" dirty="0">
                        <a:solidFill>
                          <a:schemeClr val="bg1"/>
                        </a:solidFill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marT="45711" marB="457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sp>
        <p:nvSpPr>
          <p:cNvPr id="72725" name="Rectangle 2"/>
          <p:cNvSpPr>
            <a:spLocks noChangeArrowheads="1"/>
          </p:cNvSpPr>
          <p:nvPr/>
        </p:nvSpPr>
        <p:spPr bwMode="auto">
          <a:xfrm>
            <a:off x="107950" y="1526646"/>
            <a:ext cx="1390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600" dirty="0" smtClean="0">
                <a:latin typeface="1훈새마을운동 Regular"/>
                <a:ea typeface="1훈새마을운동 Regular"/>
                <a:cs typeface="1훈새마을운동 Regular"/>
              </a:rPr>
              <a:t>‣</a:t>
            </a:r>
            <a:r>
              <a:rPr lang="ko-KR" altLang="en-US" sz="1600" dirty="0" smtClean="0">
                <a:latin typeface="1훈새마을운동 Regular"/>
                <a:ea typeface="1훈새마을운동 Regular"/>
                <a:cs typeface="1훈새마을운동 Regular"/>
              </a:rPr>
              <a:t> 나 사용설명서</a:t>
            </a:r>
            <a:endParaRPr lang="en-US" altLang="ko-KR" sz="16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26" name="Rectangle 3"/>
          <p:cNvSpPr>
            <a:spLocks noChangeArrowheads="1"/>
          </p:cNvSpPr>
          <p:nvPr/>
        </p:nvSpPr>
        <p:spPr bwMode="auto">
          <a:xfrm>
            <a:off x="107950" y="1924711"/>
            <a:ext cx="1780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600" dirty="0"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ko-KR" altLang="en-US" sz="1600" dirty="0" smtClean="0">
                <a:latin typeface="1훈새마을운동 Regular"/>
                <a:ea typeface="1훈새마을운동 Regular"/>
                <a:cs typeface="1훈새마을운동 Regular"/>
              </a:rPr>
              <a:t>비전버스 및 팀배정</a:t>
            </a:r>
            <a:endParaRPr lang="en-US" sz="16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29" name="Rectangle 8"/>
          <p:cNvSpPr>
            <a:spLocks noChangeArrowheads="1"/>
          </p:cNvSpPr>
          <p:nvPr/>
        </p:nvSpPr>
        <p:spPr bwMode="auto">
          <a:xfrm>
            <a:off x="107950" y="2378195"/>
            <a:ext cx="15564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ko-KR" altLang="en-US" sz="1600" dirty="0">
                <a:latin typeface="1훈새마을운동 Regular"/>
                <a:ea typeface="1훈새마을운동 Regular"/>
                <a:cs typeface="1훈새마을운동 Regular"/>
              </a:rPr>
              <a:t>엘리베이터 피치</a:t>
            </a:r>
            <a:endParaRPr lang="en-US" sz="16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31" name="Rectangle 20"/>
          <p:cNvSpPr>
            <a:spLocks noChangeArrowheads="1"/>
          </p:cNvSpPr>
          <p:nvPr/>
        </p:nvSpPr>
        <p:spPr bwMode="auto">
          <a:xfrm>
            <a:off x="3228975" y="1047030"/>
            <a:ext cx="31213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ko-KR" altLang="en-US" sz="1600" dirty="0" smtClean="0">
                <a:latin typeface="1훈새마을운동 Regular"/>
                <a:ea typeface="1훈새마을운동 Regular"/>
                <a:cs typeface="1훈새마을운동 Regular"/>
              </a:rPr>
              <a:t>기회입증 포커스 인터뷰 및 </a:t>
            </a:r>
            <a:r>
              <a:rPr lang="ko-KR" altLang="en-US" sz="1600" dirty="0">
                <a:latin typeface="1훈새마을운동 Regular"/>
                <a:ea typeface="1훈새마을운동 Regular"/>
                <a:cs typeface="1훈새마을운동 Regular"/>
              </a:rPr>
              <a:t>영상 </a:t>
            </a:r>
            <a:r>
              <a:rPr lang="ko-KR" altLang="en-US" sz="1600" dirty="0" smtClean="0">
                <a:latin typeface="1훈새마을운동 Regular"/>
                <a:ea typeface="1훈새마을운동 Regular"/>
                <a:cs typeface="1훈새마을운동 Regular"/>
              </a:rPr>
              <a:t>제작</a:t>
            </a:r>
            <a:endParaRPr lang="en-US" sz="16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32" name="Rectangle 22"/>
          <p:cNvSpPr>
            <a:spLocks noChangeArrowheads="1"/>
          </p:cNvSpPr>
          <p:nvPr/>
        </p:nvSpPr>
        <p:spPr bwMode="auto">
          <a:xfrm>
            <a:off x="3228975" y="1534094"/>
            <a:ext cx="16153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ko-KR" altLang="en-US" sz="1600">
                <a:latin typeface="1훈새마을운동 Regular"/>
                <a:ea typeface="1훈새마을운동 Regular"/>
                <a:cs typeface="1훈새마을운동 Regular"/>
              </a:rPr>
              <a:t>기회 기획서 작성</a:t>
            </a:r>
            <a:endParaRPr lang="en-US" sz="160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33" name="Rectangle 23"/>
          <p:cNvSpPr>
            <a:spLocks noChangeArrowheads="1"/>
          </p:cNvSpPr>
          <p:nvPr/>
        </p:nvSpPr>
        <p:spPr bwMode="auto">
          <a:xfrm>
            <a:off x="3228975" y="2021158"/>
            <a:ext cx="23357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ko-KR" altLang="en-US" sz="1600" dirty="0">
                <a:latin typeface="1훈새마을운동 Regular"/>
                <a:ea typeface="1훈새마을운동 Regular"/>
                <a:cs typeface="1훈새마을운동 Regular"/>
              </a:rPr>
              <a:t>협력단체 및 파트너십 체결</a:t>
            </a:r>
            <a:endParaRPr lang="en-US" sz="16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34" name="Rectangle 24"/>
          <p:cNvSpPr>
            <a:spLocks noChangeArrowheads="1"/>
          </p:cNvSpPr>
          <p:nvPr/>
        </p:nvSpPr>
        <p:spPr bwMode="auto">
          <a:xfrm>
            <a:off x="3228975" y="2508222"/>
            <a:ext cx="23946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ko-KR" altLang="en-US" sz="1600" dirty="0">
                <a:latin typeface="1훈새마을운동 Regular"/>
                <a:ea typeface="1훈새마을운동 Regular"/>
                <a:cs typeface="1훈새마을운동 Regular"/>
              </a:rPr>
              <a:t>크라우드 펀딩 기획 및 진행</a:t>
            </a:r>
            <a:endParaRPr lang="en-US" sz="16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35" name="Rectangle 25"/>
          <p:cNvSpPr>
            <a:spLocks noChangeArrowheads="1"/>
          </p:cNvSpPr>
          <p:nvPr/>
        </p:nvSpPr>
        <p:spPr bwMode="auto">
          <a:xfrm>
            <a:off x="6372225" y="1023910"/>
            <a:ext cx="27830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1훈새마을운동 Regular"/>
                <a:ea typeface="1훈새마을운동 Regular"/>
                <a:cs typeface="1훈새마을운동 Regular"/>
              </a:rPr>
              <a:t>‣ Action Timeline</a:t>
            </a:r>
            <a:r>
              <a:rPr lang="ko-KR" altLang="en-US" sz="1600">
                <a:latin typeface="1훈새마을운동 Regular"/>
                <a:ea typeface="1훈새마을운동 Regular"/>
                <a:cs typeface="1훈새마을운동 Regular"/>
              </a:rPr>
              <a:t> 및 주간 계획서</a:t>
            </a:r>
            <a:endParaRPr lang="en-US" altLang="ko-KR" sz="160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36" name="Rectangle 26"/>
          <p:cNvSpPr>
            <a:spLocks noChangeArrowheads="1"/>
          </p:cNvSpPr>
          <p:nvPr/>
        </p:nvSpPr>
        <p:spPr bwMode="auto">
          <a:xfrm>
            <a:off x="6372225" y="1500160"/>
            <a:ext cx="24066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atinLnBrk="1"/>
            <a:r>
              <a:rPr lang="en-US" sz="1600"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ko-KR" altLang="en-US" sz="1600">
                <a:latin typeface="1훈새마을운동 Regular"/>
                <a:ea typeface="1훈새마을운동 Regular"/>
                <a:cs typeface="1훈새마을운동 Regular"/>
              </a:rPr>
              <a:t>온</a:t>
            </a:r>
            <a:r>
              <a:rPr lang="en-US" altLang="ja-JP" sz="1600">
                <a:latin typeface="1훈새마을운동 Regular"/>
                <a:ea typeface="1훈새마을운동 Regular"/>
                <a:cs typeface="1훈새마을운동 Regular"/>
              </a:rPr>
              <a:t>∙</a:t>
            </a:r>
            <a:r>
              <a:rPr lang="ko-KR" altLang="en-US" sz="1600">
                <a:latin typeface="1훈새마을운동 Regular"/>
                <a:ea typeface="1훈새마을운동 Regular"/>
                <a:cs typeface="1훈새마을운동 Regular"/>
              </a:rPr>
              <a:t>오프라인 홍보채널 확보</a:t>
            </a:r>
            <a:endParaRPr lang="en-US" altLang="ko-KR" sz="160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37" name="Rectangle 27"/>
          <p:cNvSpPr>
            <a:spLocks noChangeArrowheads="1"/>
          </p:cNvSpPr>
          <p:nvPr/>
        </p:nvSpPr>
        <p:spPr bwMode="auto">
          <a:xfrm>
            <a:off x="107950" y="5545196"/>
            <a:ext cx="25908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79646"/>
                </a:solidFill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en-US" altLang="ko-KR" sz="1600" dirty="0" smtClean="0">
                <a:solidFill>
                  <a:srgbClr val="F79646"/>
                </a:solidFill>
                <a:latin typeface="1훈새마을운동 Regular"/>
                <a:ea typeface="1훈새마을운동 Regular"/>
                <a:cs typeface="1훈새마을운동 Regular"/>
              </a:rPr>
              <a:t>“</a:t>
            </a:r>
            <a:r>
              <a:rPr lang="ko-KR" altLang="en-US" sz="1600" dirty="0" smtClean="0">
                <a:solidFill>
                  <a:srgbClr val="F79646"/>
                </a:solidFill>
                <a:latin typeface="1훈새마을운동 Regular"/>
                <a:ea typeface="1훈새마을운동 Regular"/>
                <a:cs typeface="1훈새마을운동 Regular"/>
              </a:rPr>
              <a:t>우리들의 행동을 소개합니다</a:t>
            </a:r>
            <a:r>
              <a:rPr lang="en-US" altLang="ko-KR" sz="1600" dirty="0" smtClean="0">
                <a:solidFill>
                  <a:srgbClr val="F79646"/>
                </a:solidFill>
                <a:latin typeface="1훈새마을운동 Regular"/>
                <a:ea typeface="1훈새마을운동 Regular"/>
                <a:cs typeface="1훈새마을운동 Regular"/>
              </a:rPr>
              <a:t>”</a:t>
            </a:r>
            <a:endParaRPr lang="en-US" sz="1600" dirty="0">
              <a:solidFill>
                <a:srgbClr val="F79646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38" name="Rectangle 28"/>
          <p:cNvSpPr>
            <a:spLocks noChangeArrowheads="1"/>
          </p:cNvSpPr>
          <p:nvPr/>
        </p:nvSpPr>
        <p:spPr bwMode="auto">
          <a:xfrm>
            <a:off x="107950" y="4297421"/>
            <a:ext cx="13910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60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ko-KR" altLang="en-US" sz="160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프로젝트 개시</a:t>
            </a:r>
            <a:endParaRPr lang="en-US" altLang="ko-KR" sz="1600">
              <a:solidFill>
                <a:srgbClr val="000000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39" name="Rectangle 29"/>
          <p:cNvSpPr>
            <a:spLocks noChangeArrowheads="1"/>
          </p:cNvSpPr>
          <p:nvPr/>
        </p:nvSpPr>
        <p:spPr bwMode="auto">
          <a:xfrm>
            <a:off x="107950" y="4713346"/>
            <a:ext cx="17235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600" dirty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ko-KR" altLang="en-US" sz="1600" dirty="0" smtClean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교환학생 프로그램</a:t>
            </a:r>
            <a:endParaRPr lang="en-US" sz="1600" dirty="0">
              <a:solidFill>
                <a:srgbClr val="000000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40" name="Rectangle 30"/>
          <p:cNvSpPr>
            <a:spLocks noChangeArrowheads="1"/>
          </p:cNvSpPr>
          <p:nvPr/>
        </p:nvSpPr>
        <p:spPr bwMode="auto">
          <a:xfrm>
            <a:off x="107950" y="5129271"/>
            <a:ext cx="19288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ko-KR" altLang="en-US" sz="160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소셜 </a:t>
            </a:r>
            <a:r>
              <a:rPr lang="en-US" altLang="ko-KR" sz="160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CF</a:t>
            </a:r>
            <a:r>
              <a:rPr lang="ko-KR" altLang="en-US" sz="160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 촬영 및 홍보</a:t>
            </a:r>
            <a:endParaRPr lang="en-US" sz="1600">
              <a:solidFill>
                <a:srgbClr val="000000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41" name="Rectangle 31"/>
          <p:cNvSpPr>
            <a:spLocks noChangeArrowheads="1"/>
          </p:cNvSpPr>
          <p:nvPr/>
        </p:nvSpPr>
        <p:spPr bwMode="auto">
          <a:xfrm>
            <a:off x="3035300" y="4297421"/>
            <a:ext cx="23946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ko-KR" altLang="en-US" sz="1600" dirty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프로젝트 유지 및 지속 계획</a:t>
            </a:r>
            <a:endParaRPr lang="en-US" sz="1600" dirty="0">
              <a:solidFill>
                <a:srgbClr val="000000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42" name="Rectangle 32"/>
          <p:cNvSpPr>
            <a:spLocks noChangeArrowheads="1"/>
          </p:cNvSpPr>
          <p:nvPr/>
        </p:nvSpPr>
        <p:spPr bwMode="auto">
          <a:xfrm>
            <a:off x="3035300" y="5452503"/>
            <a:ext cx="25600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ko-KR" altLang="en-US" sz="160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프로젝트 진행 다음 기수 선발</a:t>
            </a:r>
            <a:endParaRPr lang="en-US" sz="1600">
              <a:solidFill>
                <a:srgbClr val="000000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43" name="Rectangle 33"/>
          <p:cNvSpPr>
            <a:spLocks noChangeArrowheads="1"/>
          </p:cNvSpPr>
          <p:nvPr/>
        </p:nvSpPr>
        <p:spPr bwMode="auto">
          <a:xfrm>
            <a:off x="3035300" y="6030045"/>
            <a:ext cx="25908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en-US" altLang="ko-KR" sz="1600" dirty="0" smtClean="0">
                <a:solidFill>
                  <a:schemeClr val="accent6"/>
                </a:solidFill>
                <a:latin typeface="1훈새마을운동 Regular"/>
                <a:ea typeface="1훈새마을운동 Regular"/>
                <a:cs typeface="1훈새마을운동 Regular"/>
              </a:rPr>
              <a:t>“</a:t>
            </a:r>
            <a:r>
              <a:rPr lang="ko-KR" altLang="en-US" sz="1600" dirty="0" smtClean="0">
                <a:solidFill>
                  <a:schemeClr val="accent6"/>
                </a:solidFill>
                <a:latin typeface="1훈새마을운동 Regular"/>
                <a:ea typeface="1훈새마을운동 Regular"/>
                <a:cs typeface="1훈새마을운동 Regular"/>
              </a:rPr>
              <a:t>우리들의 가치를 소개합니다</a:t>
            </a:r>
            <a:r>
              <a:rPr lang="en-US" altLang="ko-KR" sz="1600" dirty="0" smtClean="0">
                <a:solidFill>
                  <a:schemeClr val="accent6"/>
                </a:solidFill>
                <a:latin typeface="1훈새마을운동 Regular"/>
                <a:ea typeface="1훈새마을운동 Regular"/>
                <a:cs typeface="1훈새마을운동 Regular"/>
              </a:rPr>
              <a:t>”</a:t>
            </a:r>
            <a:endParaRPr lang="en-US" sz="1600" dirty="0">
              <a:solidFill>
                <a:schemeClr val="accent6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44" name="Rectangle 48"/>
          <p:cNvSpPr>
            <a:spLocks noChangeArrowheads="1"/>
          </p:cNvSpPr>
          <p:nvPr/>
        </p:nvSpPr>
        <p:spPr bwMode="auto">
          <a:xfrm>
            <a:off x="6372225" y="4368859"/>
            <a:ext cx="367188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atinLnBrk="1"/>
            <a:r>
              <a:rPr lang="en-US" sz="1600" dirty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ko-KR" altLang="en-US" sz="1600" dirty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학교별 두런두런 </a:t>
            </a:r>
            <a:r>
              <a:rPr lang="ko-KR" altLang="en-US" sz="1600" dirty="0" smtClean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프로젝트</a:t>
            </a:r>
            <a:endParaRPr lang="en-US" altLang="ko-KR" sz="1600" dirty="0">
              <a:solidFill>
                <a:srgbClr val="000000"/>
              </a:solidFill>
              <a:latin typeface="1훈새마을운동 Regular"/>
              <a:ea typeface="1훈새마을운동 Regular"/>
              <a:cs typeface="1훈새마을운동 Regular"/>
            </a:endParaRPr>
          </a:p>
          <a:p>
            <a:pPr latinLnBrk="1"/>
            <a:r>
              <a:rPr lang="en-US" altLang="ko-KR" sz="1600" dirty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   </a:t>
            </a:r>
            <a:r>
              <a:rPr lang="ko-KR" altLang="en-US" sz="1600" dirty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유지 및 지속 계획 수립</a:t>
            </a:r>
            <a:endParaRPr lang="en-US" altLang="ko-KR" sz="1600" dirty="0">
              <a:solidFill>
                <a:srgbClr val="000000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45" name="Rectangle 51"/>
          <p:cNvSpPr>
            <a:spLocks noChangeArrowheads="1"/>
          </p:cNvSpPr>
          <p:nvPr/>
        </p:nvSpPr>
        <p:spPr bwMode="auto">
          <a:xfrm>
            <a:off x="6372225" y="5087957"/>
            <a:ext cx="28316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ko-KR" altLang="en-US" sz="1600" dirty="0" smtClean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두런두런 프로젝트 스토리북 제작</a:t>
            </a:r>
            <a:endParaRPr lang="en-US" sz="1600" dirty="0">
              <a:solidFill>
                <a:srgbClr val="000000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46" name="Rectangle 52"/>
          <p:cNvSpPr>
            <a:spLocks noChangeArrowheads="1"/>
          </p:cNvSpPr>
          <p:nvPr/>
        </p:nvSpPr>
        <p:spPr bwMode="auto">
          <a:xfrm>
            <a:off x="6372225" y="6033709"/>
            <a:ext cx="2004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‣</a:t>
            </a:r>
            <a:r>
              <a:rPr lang="ko-KR" altLang="en-US" sz="1600" dirty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 </a:t>
            </a:r>
            <a:r>
              <a:rPr lang="ko-KR" altLang="en-US" sz="1600" dirty="0" smtClean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스토리북 및 다큐 홍보</a:t>
            </a:r>
            <a:endParaRPr lang="en-US" sz="1600" dirty="0">
              <a:solidFill>
                <a:srgbClr val="000000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47" name="Rectangle 27"/>
          <p:cNvSpPr>
            <a:spLocks noChangeArrowheads="1"/>
          </p:cNvSpPr>
          <p:nvPr/>
        </p:nvSpPr>
        <p:spPr bwMode="auto">
          <a:xfrm>
            <a:off x="6372225" y="1979585"/>
            <a:ext cx="26212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79646"/>
                </a:solidFill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en-US" altLang="ko-KR" sz="1600" dirty="0" smtClean="0">
                <a:solidFill>
                  <a:srgbClr val="F79646"/>
                </a:solidFill>
                <a:latin typeface="1훈새마을운동 Regular"/>
                <a:ea typeface="1훈새마을운동 Regular"/>
                <a:cs typeface="1훈새마을운동 Regular"/>
              </a:rPr>
              <a:t>“</a:t>
            </a:r>
            <a:r>
              <a:rPr lang="ko-KR" altLang="en-US" sz="1600" dirty="0" smtClean="0">
                <a:solidFill>
                  <a:srgbClr val="F79646"/>
                </a:solidFill>
                <a:latin typeface="1훈새마을운동 Regular"/>
                <a:ea typeface="1훈새마을운동 Regular"/>
                <a:cs typeface="1훈새마을운동 Regular"/>
              </a:rPr>
              <a:t>우리들의 기회를 소개합니다”</a:t>
            </a:r>
            <a:endParaRPr lang="en-US" sz="1600" dirty="0">
              <a:solidFill>
                <a:srgbClr val="F79646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72749" name="Rectangle 26"/>
          <p:cNvSpPr>
            <a:spLocks noChangeArrowheads="1"/>
          </p:cNvSpPr>
          <p:nvPr/>
        </p:nvSpPr>
        <p:spPr bwMode="auto">
          <a:xfrm>
            <a:off x="107950" y="5961121"/>
            <a:ext cx="16277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atinLnBrk="1"/>
            <a:r>
              <a:rPr lang="en-US" sz="160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ko-KR" altLang="en-US" sz="160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교사 월례 공유회</a:t>
            </a:r>
            <a:endParaRPr lang="en-US" altLang="ko-KR" sz="1600">
              <a:solidFill>
                <a:srgbClr val="000000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110628" y="1128581"/>
            <a:ext cx="18872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79646"/>
                </a:solidFill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ko-KR" altLang="en-US" sz="1600" dirty="0" smtClean="0">
                <a:solidFill>
                  <a:srgbClr val="F79646"/>
                </a:solidFill>
                <a:latin typeface="1훈새마을운동 Regular"/>
                <a:ea typeface="1훈새마을운동 Regular"/>
                <a:cs typeface="1훈새마을운동 Regular"/>
              </a:rPr>
              <a:t>킥오프 오리엔테이션</a:t>
            </a:r>
            <a:endParaRPr lang="en-US" sz="1600" dirty="0">
              <a:solidFill>
                <a:srgbClr val="F79646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3035300" y="4874962"/>
            <a:ext cx="23326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ko-KR" altLang="en-US" sz="1600" dirty="0" smtClean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두런두런 </a:t>
            </a:r>
            <a:r>
              <a:rPr lang="en-US" altLang="ko-KR" sz="1600" dirty="0" smtClean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@</a:t>
            </a:r>
            <a:r>
              <a:rPr lang="ko-KR" altLang="en-US" sz="1600" dirty="0" smtClean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 마이스쿨 기획</a:t>
            </a:r>
            <a:endParaRPr lang="en-US" sz="1600" dirty="0">
              <a:solidFill>
                <a:srgbClr val="000000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33" name="Rectangle 51"/>
          <p:cNvSpPr>
            <a:spLocks noChangeArrowheads="1"/>
          </p:cNvSpPr>
          <p:nvPr/>
        </p:nvSpPr>
        <p:spPr bwMode="auto">
          <a:xfrm>
            <a:off x="6397625" y="5560833"/>
            <a:ext cx="19461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‣ </a:t>
            </a:r>
            <a:r>
              <a:rPr lang="ko-KR" altLang="en-US" sz="1600" dirty="0" smtClean="0">
                <a:solidFill>
                  <a:srgbClr val="000000"/>
                </a:solidFill>
                <a:latin typeface="1훈새마을운동 Regular"/>
                <a:ea typeface="1훈새마을운동 Regular"/>
                <a:cs typeface="1훈새마을운동 Regular"/>
              </a:rPr>
              <a:t>팀별 다큐멘터리 제작</a:t>
            </a:r>
            <a:endParaRPr lang="en-US" sz="1600" dirty="0">
              <a:solidFill>
                <a:srgbClr val="000000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50809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54960" y="345651"/>
            <a:ext cx="3730178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673" y="395351"/>
            <a:ext cx="3112544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두런두런의 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What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73" y="1818869"/>
            <a:ext cx="3530454" cy="2537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127" y="4836868"/>
            <a:ext cx="4582120" cy="164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3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-254961" y="345651"/>
            <a:ext cx="4867515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2673" y="395351"/>
            <a:ext cx="4249881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2013 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두런두런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프로젝트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063413"/>
              </p:ext>
            </p:extLst>
          </p:nvPr>
        </p:nvGraphicFramePr>
        <p:xfrm>
          <a:off x="1403436" y="1193566"/>
          <a:ext cx="6337128" cy="5181599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3637280"/>
                <a:gridCol w="2699848"/>
              </a:tblGrid>
              <a:tr h="3901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800" dirty="0" smtClean="0"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선린인터넷고등학교</a:t>
                      </a:r>
                      <a:endParaRPr lang="en-US" sz="2800" dirty="0" smtClean="0"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dirty="0" smtClean="0"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수원공고</a:t>
                      </a:r>
                      <a:endParaRPr lang="en-US" sz="2800" dirty="0"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8696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dirty="0" smtClean="0"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서울여상</a:t>
                      </a:r>
                      <a:endParaRPr lang="en-US" sz="2800" dirty="0"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dirty="0" smtClean="0"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수원매향여자</a:t>
                      </a:r>
                      <a:endParaRPr lang="en-US" sz="2800" dirty="0"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D5B5"/>
                    </a:solidFill>
                  </a:tcPr>
                </a:tc>
              </a:tr>
              <a:tr h="348696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dirty="0" smtClean="0"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상일여자고등학교</a:t>
                      </a:r>
                      <a:endParaRPr lang="en-US" sz="2800" dirty="0"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dirty="0" smtClean="0"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여의도여고</a:t>
                      </a:r>
                      <a:endParaRPr lang="en-US" sz="2800" dirty="0"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8696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dirty="0" smtClean="0"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매탄고등학교</a:t>
                      </a:r>
                      <a:endParaRPr lang="en-US" sz="2800" dirty="0"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dirty="0" smtClean="0"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영등포고</a:t>
                      </a:r>
                      <a:endParaRPr lang="en-US" sz="2800" dirty="0"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D5B5"/>
                    </a:solidFill>
                  </a:tcPr>
                </a:tc>
              </a:tr>
              <a:tr h="348696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dirty="0" smtClean="0"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민족사관고등학교</a:t>
                      </a:r>
                      <a:endParaRPr lang="en-US" sz="2800" dirty="0"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dirty="0" smtClean="0"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중동고</a:t>
                      </a:r>
                      <a:endParaRPr lang="en-US" sz="2800" dirty="0"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8696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dirty="0" smtClean="0"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둔촌고등학교</a:t>
                      </a:r>
                      <a:endParaRPr lang="en-US" sz="2800" dirty="0"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dirty="0" smtClean="0"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신목중</a:t>
                      </a:r>
                      <a:endParaRPr lang="en-US" sz="2800" dirty="0"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D5B5"/>
                    </a:solidFill>
                  </a:tcPr>
                </a:tc>
              </a:tr>
              <a:tr h="348696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kern="1200" dirty="0" smtClean="0">
                          <a:solidFill>
                            <a:schemeClr val="dk1"/>
                          </a:solidFill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덕소고등학교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dirty="0" smtClean="0"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덕원중</a:t>
                      </a:r>
                      <a:endParaRPr lang="en-US" sz="2800" dirty="0"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8696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dirty="0" smtClean="0"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단국공고등학교</a:t>
                      </a:r>
                      <a:endParaRPr lang="en-US" sz="2800" dirty="0"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dirty="0" smtClean="0"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인헌중</a:t>
                      </a:r>
                      <a:endParaRPr lang="en-US" sz="2800" dirty="0"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D5B5"/>
                    </a:solidFill>
                  </a:tcPr>
                </a:tc>
              </a:tr>
              <a:tr h="348696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dirty="0" smtClean="0"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금천고등학교</a:t>
                      </a:r>
                      <a:endParaRPr lang="en-US" sz="2800" dirty="0"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dirty="0" smtClean="0"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다애다</a:t>
                      </a:r>
                      <a:endParaRPr lang="en-US" sz="2800" dirty="0"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8696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smtClean="0"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구리고등학교</a:t>
                      </a:r>
                      <a:endParaRPr lang="en-US" sz="2800" dirty="0"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800" dirty="0" smtClean="0">
                          <a:latin typeface="배달의민족 한나_OTF"/>
                          <a:ea typeface="배달의민족 한나_OTF"/>
                          <a:cs typeface="배달의민족 한나_OTF"/>
                        </a:rPr>
                        <a:t>에르디아</a:t>
                      </a:r>
                      <a:endParaRPr lang="en-US" sz="2800" dirty="0">
                        <a:latin typeface="배달의민족 한나_OTF"/>
                        <a:ea typeface="배달의민족 한나_OTF"/>
                        <a:cs typeface="배달의민족 한나_OTF"/>
                      </a:endParaRPr>
                    </a:p>
                  </a:txBody>
                  <a:tcPr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666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커버렐라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09" y="193807"/>
            <a:ext cx="2160000" cy="2043085"/>
          </a:xfrm>
          <a:prstGeom prst="rect">
            <a:avLst/>
          </a:prstGeom>
        </p:spPr>
      </p:pic>
      <p:pic>
        <p:nvPicPr>
          <p:cNvPr id="3" name="Picture 2" descr="히스토리코드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9180" r="4915" b="11711"/>
          <a:stretch/>
        </p:blipFill>
        <p:spPr>
          <a:xfrm>
            <a:off x="6756534" y="153297"/>
            <a:ext cx="2160000" cy="2124105"/>
          </a:xfrm>
          <a:prstGeom prst="ellipse">
            <a:avLst/>
          </a:prstGeom>
        </p:spPr>
      </p:pic>
      <p:pic>
        <p:nvPicPr>
          <p:cNvPr id="4" name="Picture 3" descr="단비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6" t="10823" r="6476" b="15746"/>
          <a:stretch/>
        </p:blipFill>
        <p:spPr>
          <a:xfrm>
            <a:off x="2356299" y="363597"/>
            <a:ext cx="2160000" cy="1703504"/>
          </a:xfrm>
          <a:prstGeom prst="rect">
            <a:avLst/>
          </a:prstGeom>
        </p:spPr>
      </p:pic>
      <p:pic>
        <p:nvPicPr>
          <p:cNvPr id="5" name="Picture 4" descr="글로우페인트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299" y="467363"/>
            <a:ext cx="2160000" cy="1495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6300" y="2723856"/>
            <a:ext cx="5911401" cy="394093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0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-254961" y="345651"/>
            <a:ext cx="4867515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395351"/>
            <a:ext cx="4262705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2014 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두런두런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프로젝트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11" name="Picture 10" descr="2014 두런두런 로고(Action문구)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228"/>
          <a:stretch/>
        </p:blipFill>
        <p:spPr>
          <a:xfrm>
            <a:off x="2912940" y="1868992"/>
            <a:ext cx="3318120" cy="338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1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Box 2"/>
          <p:cNvSpPr txBox="1">
            <a:spLocks noChangeArrowheads="1"/>
          </p:cNvSpPr>
          <p:nvPr/>
        </p:nvSpPr>
        <p:spPr bwMode="auto">
          <a:xfrm>
            <a:off x="395288" y="836613"/>
            <a:ext cx="8320087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algn="ctr" eaLnBrk="1" latinLnBrk="1" hangingPunct="1">
              <a:lnSpc>
                <a:spcPct val="120000"/>
              </a:lnSpc>
            </a:pPr>
            <a:r>
              <a:rPr lang="en-US" altLang="ko-KR" sz="1800" b="1">
                <a:latin typeface="나눔고딕" charset="0"/>
                <a:ea typeface="나눔고딕" charset="0"/>
                <a:cs typeface="나눔고딕" charset="0"/>
              </a:rPr>
              <a:t>	</a:t>
            </a:r>
            <a:endParaRPr lang="en-US" altLang="ko-KR" sz="1800">
              <a:latin typeface="나눔고딕" charset="0"/>
              <a:ea typeface="나눔고딕" charset="0"/>
              <a:cs typeface="나눔고딕" charset="0"/>
            </a:endParaRPr>
          </a:p>
          <a:p>
            <a:pPr eaLnBrk="1" latinLnBrk="1" hangingPunct="1">
              <a:lnSpc>
                <a:spcPct val="150000"/>
              </a:lnSpc>
            </a:pPr>
            <a:endParaRPr lang="en-US" altLang="ko-KR" sz="1800">
              <a:latin typeface="나눔고딕" charset="0"/>
              <a:ea typeface="나눔고딕" charset="0"/>
              <a:cs typeface="나눔고딕" charset="0"/>
            </a:endParaRPr>
          </a:p>
          <a:p>
            <a:pPr eaLnBrk="1" latinLnBrk="1" hangingPunct="1">
              <a:lnSpc>
                <a:spcPct val="150000"/>
              </a:lnSpc>
            </a:pPr>
            <a:endParaRPr lang="en-US" altLang="ko-KR" sz="1800">
              <a:latin typeface="나눔고딕" charset="0"/>
              <a:ea typeface="나눔고딕" charset="0"/>
              <a:cs typeface="나눔고딕" charset="0"/>
            </a:endParaRPr>
          </a:p>
          <a:p>
            <a:pPr eaLnBrk="1" latinLnBrk="1" hangingPunct="1">
              <a:lnSpc>
                <a:spcPct val="150000"/>
              </a:lnSpc>
            </a:pPr>
            <a:endParaRPr lang="en-US" altLang="ko-KR" sz="1800">
              <a:latin typeface="나눔고딕" charset="0"/>
              <a:ea typeface="나눔고딕" charset="0"/>
              <a:cs typeface="나눔고딕" charset="0"/>
            </a:endParaRPr>
          </a:p>
          <a:p>
            <a:pPr eaLnBrk="1" latinLnBrk="1" hangingPunct="1">
              <a:lnSpc>
                <a:spcPct val="150000"/>
              </a:lnSpc>
            </a:pPr>
            <a:endParaRPr lang="en-US" altLang="ko-KR" sz="1800">
              <a:latin typeface="나눔고딕" charset="0"/>
              <a:ea typeface="나눔고딕" charset="0"/>
              <a:cs typeface="나눔고딕" charset="0"/>
            </a:endParaRPr>
          </a:p>
          <a:p>
            <a:pPr eaLnBrk="1" latinLnBrk="1" hangingPunct="1">
              <a:lnSpc>
                <a:spcPct val="150000"/>
              </a:lnSpc>
            </a:pPr>
            <a:endParaRPr lang="en-US" altLang="ko-KR" sz="1800">
              <a:latin typeface="나눔고딕" charset="0"/>
              <a:ea typeface="나눔고딕" charset="0"/>
              <a:cs typeface="나눔고딕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063" y="1557338"/>
            <a:ext cx="8464550" cy="42243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기간 </a:t>
            </a:r>
            <a:r>
              <a:rPr lang="en-US" altLang="ko-KR" dirty="0">
                <a:latin typeface="1훈새마을운동 Regular"/>
                <a:ea typeface="1훈새마을운동 Regular"/>
                <a:cs typeface="1훈새마을운동 Regular"/>
              </a:rPr>
              <a:t>: </a:t>
            </a:r>
            <a:r>
              <a:rPr lang="ko-KR" altLang="en-US" b="1" dirty="0">
                <a:latin typeface="1훈새마을운동 Regular"/>
                <a:ea typeface="1훈새마을운동 Regular"/>
                <a:cs typeface="1훈새마을운동 Regular"/>
              </a:rPr>
              <a:t>약 </a:t>
            </a:r>
            <a:r>
              <a:rPr lang="en-US" altLang="ko-KR" b="1" dirty="0">
                <a:latin typeface="1훈새마을운동 Regular"/>
                <a:ea typeface="1훈새마을운동 Regular"/>
                <a:cs typeface="1훈새마을운동 Regular"/>
              </a:rPr>
              <a:t>30</a:t>
            </a:r>
            <a:r>
              <a:rPr lang="ko-KR" altLang="en-US" b="1" dirty="0">
                <a:latin typeface="1훈새마을운동 Regular"/>
                <a:ea typeface="1훈새마을운동 Regular"/>
                <a:cs typeface="1훈새마을운동 Regular"/>
              </a:rPr>
              <a:t>주</a:t>
            </a:r>
            <a:r>
              <a:rPr lang="en-US" altLang="ko-KR" b="1" dirty="0">
                <a:latin typeface="1훈새마을운동 Regular"/>
                <a:ea typeface="1훈새마을운동 Regular"/>
                <a:cs typeface="1훈새마을운동 Regular"/>
              </a:rPr>
              <a:t> </a:t>
            </a:r>
            <a:r>
              <a:rPr lang="en-US" altLang="ko-KR" dirty="0">
                <a:latin typeface="1훈새마을운동 Regular"/>
                <a:ea typeface="1훈새마을운동 Regular"/>
                <a:cs typeface="1훈새마을운동 Regular"/>
              </a:rPr>
              <a:t>(2014</a:t>
            </a: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년 </a:t>
            </a:r>
            <a:r>
              <a:rPr lang="en-US" altLang="ko-KR" dirty="0">
                <a:latin typeface="1훈새마을운동 Regular"/>
                <a:ea typeface="1훈새마을운동 Regular"/>
                <a:cs typeface="1훈새마을운동 Regular"/>
              </a:rPr>
              <a:t>7</a:t>
            </a: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월 </a:t>
            </a:r>
            <a:r>
              <a:rPr lang="en-US" altLang="ko-KR" dirty="0">
                <a:latin typeface="1훈새마을운동 Regular"/>
                <a:ea typeface="1훈새마을운동 Regular"/>
                <a:cs typeface="1훈새마을운동 Regular"/>
              </a:rPr>
              <a:t>~ 2015</a:t>
            </a: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년 </a:t>
            </a:r>
            <a:r>
              <a:rPr lang="en-US" altLang="ko-KR" dirty="0">
                <a:latin typeface="1훈새마을운동 Regular"/>
                <a:ea typeface="1훈새마을운동 Regular"/>
                <a:cs typeface="1훈새마을운동 Regular"/>
              </a:rPr>
              <a:t>2</a:t>
            </a: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월</a:t>
            </a:r>
            <a:r>
              <a:rPr lang="en-US" altLang="ko-KR" dirty="0">
                <a:latin typeface="1훈새마을운동 Regular"/>
                <a:ea typeface="1훈새마을운동 Regular"/>
                <a:cs typeface="1훈새마을운동 Regular"/>
              </a:rPr>
              <a:t>)</a:t>
            </a:r>
          </a:p>
          <a:p>
            <a:pPr marL="285750" indent="-285750" fontAlgn="auto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대상 및 규모 </a:t>
            </a:r>
            <a:r>
              <a:rPr lang="en-US" altLang="ko-KR" dirty="0">
                <a:latin typeface="1훈새마을운동 Regular"/>
                <a:ea typeface="1훈새마을운동 Regular"/>
                <a:cs typeface="1훈새마을운동 Regular"/>
              </a:rPr>
              <a:t>: </a:t>
            </a: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수도권 중심 </a:t>
            </a:r>
            <a:r>
              <a:rPr lang="ko-KR" altLang="ko-KR" b="1" dirty="0">
                <a:latin typeface="1훈새마을운동 Regular"/>
                <a:ea typeface="1훈새마을운동 Regular"/>
                <a:cs typeface="1훈새마을운동 Regular"/>
              </a:rPr>
              <a:t>8</a:t>
            </a:r>
            <a:r>
              <a:rPr lang="ko-KR" altLang="en-US" b="1" dirty="0">
                <a:latin typeface="1훈새마을운동 Regular"/>
                <a:ea typeface="1훈새마을운동 Regular"/>
                <a:cs typeface="1훈새마을운동 Regular"/>
              </a:rPr>
              <a:t>개 중</a:t>
            </a:r>
            <a:r>
              <a:rPr lang="en-US" altLang="ko-KR" b="1" dirty="0">
                <a:latin typeface="1훈새마을운동 Regular"/>
                <a:ea typeface="1훈새마을운동 Regular"/>
                <a:cs typeface="1훈새마을운동 Regular"/>
              </a:rPr>
              <a:t>∙</a:t>
            </a:r>
            <a:r>
              <a:rPr lang="ko-KR" altLang="en-US" b="1" dirty="0">
                <a:latin typeface="1훈새마을운동 Regular"/>
                <a:ea typeface="1훈새마을운동 Regular"/>
                <a:cs typeface="1훈새마을운동 Regular"/>
              </a:rPr>
              <a:t>고등학교 </a:t>
            </a: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내 교사 </a:t>
            </a:r>
            <a:r>
              <a:rPr lang="en-US" altLang="ko-KR" dirty="0">
                <a:latin typeface="1훈새마을운동 Regular"/>
                <a:ea typeface="1훈새마을운동 Regular"/>
                <a:cs typeface="1훈새마을운동 Regular"/>
              </a:rPr>
              <a:t>8</a:t>
            </a: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명과 약 </a:t>
            </a:r>
            <a:r>
              <a:rPr lang="ko-KR" altLang="ko-KR" dirty="0">
                <a:latin typeface="1훈새마을운동 Regular"/>
                <a:ea typeface="1훈새마을운동 Regular"/>
                <a:cs typeface="1훈새마을운동 Regular"/>
              </a:rPr>
              <a:t>8</a:t>
            </a:r>
            <a:r>
              <a:rPr lang="en-US" altLang="ko-KR" dirty="0">
                <a:latin typeface="1훈새마을운동 Regular"/>
                <a:ea typeface="1훈새마을운동 Regular"/>
                <a:cs typeface="1훈새마을운동 Regular"/>
              </a:rPr>
              <a:t>0</a:t>
            </a: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명의 학생들</a:t>
            </a:r>
            <a:endParaRPr lang="en-US" altLang="ko-KR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285750" indent="-285750" fontAlgn="auto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장소 </a:t>
            </a:r>
            <a:r>
              <a:rPr lang="en-US" altLang="ko-KR" dirty="0">
                <a:latin typeface="1훈새마을운동 Regular"/>
                <a:ea typeface="1훈새마을운동 Regular"/>
                <a:cs typeface="1훈새마을운동 Regular"/>
              </a:rPr>
              <a:t>:</a:t>
            </a: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 각 학교 주변 및 서울 </a:t>
            </a:r>
            <a:r>
              <a:rPr lang="ko-KR" altLang="en-US" b="1" dirty="0">
                <a:latin typeface="1훈새마을운동 Regular"/>
                <a:ea typeface="1훈새마을운동 Regular"/>
                <a:cs typeface="1훈새마을운동 Regular"/>
              </a:rPr>
              <a:t>동네방네</a:t>
            </a:r>
            <a:endParaRPr lang="en-US" altLang="ko-KR" b="1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285750" indent="-285750" fontAlgn="auto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개요  </a:t>
            </a:r>
            <a:endParaRPr lang="en-US" altLang="ko-KR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742950" lvl="1" indent="-285750" fontAlgn="auto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선정 학교당 </a:t>
            </a:r>
            <a:r>
              <a:rPr lang="en-US" altLang="ko-KR" dirty="0">
                <a:latin typeface="1훈새마을운동 Regular"/>
                <a:ea typeface="1훈새마을운동 Regular"/>
                <a:cs typeface="1훈새마을운동 Regular"/>
              </a:rPr>
              <a:t>“</a:t>
            </a: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두런두런 </a:t>
            </a:r>
            <a:r>
              <a:rPr lang="ko-KR" altLang="en-US" b="1" dirty="0">
                <a:latin typeface="1훈새마을운동 Regular"/>
                <a:ea typeface="1훈새마을운동 Regular"/>
                <a:cs typeface="1훈새마을운동 Regular"/>
              </a:rPr>
              <a:t>기업가정신 동아리</a:t>
            </a:r>
            <a:r>
              <a:rPr lang="en-US" altLang="ko-KR" dirty="0">
                <a:latin typeface="1훈새마을운동 Regular"/>
                <a:ea typeface="1훈새마을운동 Regular"/>
                <a:cs typeface="1훈새마을운동 Regular"/>
              </a:rPr>
              <a:t>”</a:t>
            </a: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 개설</a:t>
            </a:r>
            <a:endParaRPr lang="en-US" altLang="ko-KR" sz="1400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742950" lvl="1" indent="-285750" fontAlgn="auto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학교 내 </a:t>
            </a:r>
            <a:r>
              <a:rPr lang="ko-KR" altLang="en-US" b="1" dirty="0">
                <a:latin typeface="1훈새마을운동 Regular"/>
                <a:ea typeface="1훈새마을운동 Regular"/>
                <a:cs typeface="1훈새마을운동 Regular"/>
              </a:rPr>
              <a:t>문제점 및 불편함 포착</a:t>
            </a:r>
            <a:endParaRPr lang="en-US" altLang="ko-KR" b="1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742950" lvl="1" indent="-285750" fontAlgn="auto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기업가정신 </a:t>
            </a:r>
            <a:r>
              <a:rPr lang="en-US" altLang="ko-KR" b="1" dirty="0">
                <a:latin typeface="1훈새마을운동 Regular"/>
                <a:ea typeface="1훈새마을운동 Regular"/>
                <a:cs typeface="1훈새마을운동 Regular"/>
              </a:rPr>
              <a:t>6</a:t>
            </a:r>
            <a:r>
              <a:rPr lang="ko-KR" altLang="en-US" b="1" dirty="0">
                <a:latin typeface="1훈새마을운동 Regular"/>
                <a:ea typeface="1훈새마을운동 Regular"/>
                <a:cs typeface="1훈새마을운동 Regular"/>
              </a:rPr>
              <a:t>단계</a:t>
            </a: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 교육</a:t>
            </a:r>
            <a:endParaRPr lang="en-US" altLang="ko-KR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742950" lvl="1" indent="-285750" fontAlgn="auto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행동을 통하여 문제점 </a:t>
            </a:r>
            <a:r>
              <a:rPr lang="ko-KR" altLang="en-US" b="1" dirty="0">
                <a:latin typeface="1훈새마을운동 Regular"/>
                <a:ea typeface="1훈새마을운동 Regular"/>
                <a:cs typeface="1훈새마을운동 Regular"/>
              </a:rPr>
              <a:t>해결 </a:t>
            </a:r>
            <a:endParaRPr lang="en-US" altLang="ko-KR" b="1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742950" lvl="1" indent="-285750" fontAlgn="auto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두런두런 서포터즈 교육 및 </a:t>
            </a:r>
            <a:r>
              <a:rPr lang="ko-KR" altLang="en-US" b="1" dirty="0">
                <a:latin typeface="1훈새마을운동 Regular"/>
                <a:ea typeface="1훈새마을운동 Regular"/>
                <a:cs typeface="1훈새마을운동 Regular"/>
              </a:rPr>
              <a:t>양성</a:t>
            </a:r>
            <a:endParaRPr lang="en-US" altLang="ko-KR" b="1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742950" lvl="1" indent="-285750" fontAlgn="auto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전국적 중</a:t>
            </a:r>
            <a:r>
              <a:rPr lang="en-US" altLang="ko-KR" b="1" dirty="0">
                <a:latin typeface="1훈새마을운동 Regular"/>
                <a:ea typeface="1훈새마을운동 Regular"/>
                <a:cs typeface="1훈새마을운동 Regular"/>
              </a:rPr>
              <a:t>∙</a:t>
            </a: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고등학교 기업가정신 동아리 </a:t>
            </a:r>
            <a:r>
              <a:rPr lang="ko-KR" altLang="en-US" b="1" dirty="0">
                <a:latin typeface="1훈새마을운동 Regular"/>
                <a:ea typeface="1훈새마을운동 Regular"/>
                <a:cs typeface="1훈새마을운동 Regular"/>
              </a:rPr>
              <a:t>확산 </a:t>
            </a:r>
            <a:endParaRPr lang="en-US" altLang="ko-KR" b="1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374467" y="436392"/>
            <a:ext cx="6673935" cy="612992"/>
          </a:xfrm>
          <a:prstGeom prst="roundRect">
            <a:avLst/>
          </a:prstGeom>
          <a:solidFill>
            <a:srgbClr val="4787FF"/>
          </a:solidFill>
          <a:ln>
            <a:solidFill>
              <a:srgbClr val="478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288" y="474876"/>
            <a:ext cx="5904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2014</a:t>
            </a:r>
            <a:r>
              <a:rPr lang="ko-KR" altLang="en-US" sz="24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The </a:t>
            </a:r>
            <a:r>
              <a:rPr lang="ko-KR" altLang="en-US" sz="24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두런두런 기업가정신 동아리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6002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Box 2"/>
          <p:cNvSpPr txBox="1">
            <a:spLocks noChangeArrowheads="1"/>
          </p:cNvSpPr>
          <p:nvPr/>
        </p:nvSpPr>
        <p:spPr bwMode="auto">
          <a:xfrm>
            <a:off x="395288" y="836613"/>
            <a:ext cx="8320087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algn="ctr" eaLnBrk="1" latinLnBrk="1" hangingPunct="1">
              <a:lnSpc>
                <a:spcPct val="120000"/>
              </a:lnSpc>
            </a:pPr>
            <a:r>
              <a:rPr lang="en-US" altLang="ko-KR" sz="1800" b="1">
                <a:latin typeface="나눔고딕" charset="0"/>
                <a:ea typeface="나눔고딕" charset="0"/>
                <a:cs typeface="나눔고딕" charset="0"/>
              </a:rPr>
              <a:t>	</a:t>
            </a:r>
            <a:endParaRPr lang="en-US" altLang="ko-KR" sz="1800">
              <a:latin typeface="나눔고딕" charset="0"/>
              <a:ea typeface="나눔고딕" charset="0"/>
              <a:cs typeface="나눔고딕" charset="0"/>
            </a:endParaRPr>
          </a:p>
          <a:p>
            <a:pPr eaLnBrk="1" latinLnBrk="1" hangingPunct="1">
              <a:lnSpc>
                <a:spcPct val="150000"/>
              </a:lnSpc>
            </a:pPr>
            <a:endParaRPr lang="en-US" altLang="ko-KR" sz="1800">
              <a:latin typeface="나눔고딕" charset="0"/>
              <a:ea typeface="나눔고딕" charset="0"/>
              <a:cs typeface="나눔고딕" charset="0"/>
            </a:endParaRPr>
          </a:p>
          <a:p>
            <a:pPr eaLnBrk="1" latinLnBrk="1" hangingPunct="1">
              <a:lnSpc>
                <a:spcPct val="150000"/>
              </a:lnSpc>
            </a:pPr>
            <a:endParaRPr lang="en-US" altLang="ko-KR" sz="1800">
              <a:latin typeface="나눔고딕" charset="0"/>
              <a:ea typeface="나눔고딕" charset="0"/>
              <a:cs typeface="나눔고딕" charset="0"/>
            </a:endParaRPr>
          </a:p>
          <a:p>
            <a:pPr eaLnBrk="1" latinLnBrk="1" hangingPunct="1">
              <a:lnSpc>
                <a:spcPct val="150000"/>
              </a:lnSpc>
            </a:pPr>
            <a:endParaRPr lang="en-US" altLang="ko-KR" sz="1800">
              <a:latin typeface="나눔고딕" charset="0"/>
              <a:ea typeface="나눔고딕" charset="0"/>
              <a:cs typeface="나눔고딕" charset="0"/>
            </a:endParaRPr>
          </a:p>
          <a:p>
            <a:pPr eaLnBrk="1" latinLnBrk="1" hangingPunct="1">
              <a:lnSpc>
                <a:spcPct val="150000"/>
              </a:lnSpc>
            </a:pPr>
            <a:endParaRPr lang="en-US" altLang="ko-KR" sz="1800">
              <a:latin typeface="나눔고딕" charset="0"/>
              <a:ea typeface="나눔고딕" charset="0"/>
              <a:cs typeface="나눔고딕" charset="0"/>
            </a:endParaRPr>
          </a:p>
          <a:p>
            <a:pPr eaLnBrk="1" latinLnBrk="1" hangingPunct="1">
              <a:lnSpc>
                <a:spcPct val="150000"/>
              </a:lnSpc>
            </a:pPr>
            <a:endParaRPr lang="en-US" altLang="ko-KR" sz="1800">
              <a:latin typeface="나눔고딕" charset="0"/>
              <a:ea typeface="나눔고딕" charset="0"/>
              <a:cs typeface="나눔고딕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3500"/>
            <a:ext cx="9144000" cy="16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63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-254961" y="345651"/>
            <a:ext cx="3559465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673" y="395351"/>
            <a:ext cx="2941831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두런두런의 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Why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8" name="Picture 7" descr="2014 두런두런 로고(Action문구)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228"/>
          <a:stretch/>
        </p:blipFill>
        <p:spPr>
          <a:xfrm>
            <a:off x="2749222" y="1721936"/>
            <a:ext cx="3645557" cy="37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4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130346"/>
              </p:ext>
            </p:extLst>
          </p:nvPr>
        </p:nvGraphicFramePr>
        <p:xfrm>
          <a:off x="0" y="1532305"/>
          <a:ext cx="9143999" cy="5325694"/>
        </p:xfrm>
        <a:graphic>
          <a:graphicData uri="http://schemas.openxmlformats.org/drawingml/2006/table">
            <a:tbl>
              <a:tblPr/>
              <a:tblGrid>
                <a:gridCol w="1231602"/>
                <a:gridCol w="891216"/>
                <a:gridCol w="810112"/>
                <a:gridCol w="810112"/>
                <a:gridCol w="810112"/>
                <a:gridCol w="810112"/>
                <a:gridCol w="679279"/>
                <a:gridCol w="3101454"/>
              </a:tblGrid>
              <a:tr h="72760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준비단계</a:t>
                      </a:r>
                      <a:endParaRPr kumimoji="0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교사 오리엔테이션</a:t>
                      </a:r>
                      <a:endParaRPr kumimoji="0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교사 오리엔테이션</a:t>
                      </a:r>
                      <a:endParaRPr kumimoji="0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교사교육</a:t>
                      </a:r>
                      <a:endParaRPr kumimoji="0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　</a:t>
                      </a: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* </a:t>
                      </a: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교육 일정 고려사항</a:t>
                      </a:r>
                      <a:endParaRPr kumimoji="0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 킥오프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,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중간점검</a:t>
                      </a:r>
                      <a:r>
                        <a:rPr kumimoji="0" lang="ko-K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및 피날레의 오프라인 교육행사를 제외한 단계별 활동들은 학교별 학사일정에 따라 다양할 수 있음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방학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/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개학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,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중간고사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,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기말고사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,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학교행사등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843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7.</a:t>
                      </a:r>
                      <a:r>
                        <a:rPr kumimoji="0" lang="ko-K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10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목</a:t>
                      </a:r>
                      <a:r>
                        <a:rPr kumimoji="0" lang="ko-K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7. 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16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수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7.17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목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charset="0"/>
                        <a:ea typeface="ＭＳ Ｐゴシック" charset="0"/>
                        <a:cs typeface="맑은 고딕" charset="0"/>
                      </a:endParaRPr>
                    </a:p>
                  </a:txBody>
                  <a:tcPr marL="9525" marR="9525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760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실행단계</a:t>
                      </a:r>
                      <a:endParaRPr kumimoji="0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킥오프 오리엔테이션</a:t>
                      </a: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중간점검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I</a:t>
                      </a: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중간점검 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II</a:t>
                      </a: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피날레</a:t>
                      </a: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charset="0"/>
                        <a:ea typeface="ＭＳ Ｐゴシック" charset="0"/>
                        <a:cs typeface="맑은 고딕" charset="0"/>
                      </a:endParaRPr>
                    </a:p>
                  </a:txBody>
                  <a:tcPr marL="9525" marR="9525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7276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7.26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토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8.30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토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10.18 (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토</a:t>
                      </a:r>
                      <a:r>
                        <a:rPr kumimoji="0" lang="ko-K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1.10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토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* 교사 월례공유회</a:t>
                      </a:r>
                      <a:endParaRPr kumimoji="0" lang="en-US" altLang="ko-KR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  <a:p>
                      <a:pPr marL="171450" marR="0" lvl="0" indent="-17145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두런두런 참여 진로교사 및 관련 교육자들이</a:t>
                      </a: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한 달에 한 번씩 모여 각 학교의 현황</a:t>
                      </a:r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,</a:t>
                      </a:r>
                      <a:r>
                        <a:rPr kumimoji="0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우려사항</a:t>
                      </a:r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,</a:t>
                      </a:r>
                      <a:r>
                        <a:rPr kumimoji="0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미래 계획등을 함께 공유하는 자리</a:t>
                      </a: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</a:t>
                      </a:r>
                      <a:r>
                        <a:rPr kumimoji="0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모두에게 오픈</a:t>
                      </a:r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6380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교사 월례공유회</a:t>
                      </a:r>
                      <a:endParaRPr kumimoji="0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8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월 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(1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차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9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월 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(2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차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10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월 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(3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차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11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월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(4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차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12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월 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(5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차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1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월 </a:t>
                      </a:r>
                      <a:r>
                        <a:rPr kumimoji="0" lang="ko-KR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6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차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charset="0"/>
                        <a:ea typeface="ＭＳ Ｐゴシック" charset="0"/>
                        <a:cs typeface="맑은 고딕" charset="0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38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8.14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목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9.25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목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10.23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</a:t>
                      </a:r>
                      <a:r>
                        <a:rPr kumimoji="0" lang="ko-K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목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11.27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목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12.18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목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1.29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목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760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정리단계</a:t>
                      </a:r>
                      <a:endParaRPr kumimoji="0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매뉴얼 완성</a:t>
                      </a:r>
                      <a:endParaRPr kumimoji="0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매뉴얼 배포</a:t>
                      </a:r>
                      <a:endParaRPr kumimoji="0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* 매뉴얼 작성 및 배포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학교별 기업가정신 동아리 개설이 가능하도록 개설가능성이 있는 학교들 위주의 약 </a:t>
                      </a:r>
                      <a:r>
                        <a:rPr kumimoji="0" lang="ko-KR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5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00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개의 중고등학교에 매뉴얼 배포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</a:tr>
              <a:tr h="843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2015.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3. 1(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일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)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2015. 3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월 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~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9526" marR="9526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charset="0"/>
                        <a:ea typeface="ＭＳ Ｐゴシック" charset="0"/>
                        <a:cs typeface="맑은 고딕" charset="0"/>
                      </a:endParaRPr>
                    </a:p>
                  </a:txBody>
                  <a:tcPr marL="9525" marR="9525" marT="9525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-307898" y="426047"/>
            <a:ext cx="4737567" cy="612992"/>
          </a:xfrm>
          <a:prstGeom prst="roundRect">
            <a:avLst/>
          </a:prstGeom>
          <a:solidFill>
            <a:srgbClr val="4787FF"/>
          </a:solidFill>
          <a:ln>
            <a:solidFill>
              <a:srgbClr val="478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804" y="487578"/>
            <a:ext cx="3813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2014 The </a:t>
            </a:r>
            <a:r>
              <a:rPr lang="ko-KR" altLang="en-US" sz="24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두런두런 일정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762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9175" b="10675"/>
          <a:stretch/>
        </p:blipFill>
        <p:spPr>
          <a:xfrm>
            <a:off x="0" y="906853"/>
            <a:ext cx="9144000" cy="50442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3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PS_실행_1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04" y="422408"/>
            <a:ext cx="4206828" cy="2845530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4" name="Picture 3" descr="GPS_지속 및 유지_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29" y="3429000"/>
            <a:ext cx="5782743" cy="3252793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5" name="Picture 4" descr="GPS_기회포착_5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06" y="422408"/>
            <a:ext cx="4008789" cy="3006592"/>
          </a:xfrm>
          <a:prstGeom prst="rect">
            <a:avLst/>
          </a:prstGeom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2158003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대광중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98464" cy="3673848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4" name="Picture 3" descr="우끼다_5.실행_4.끼부스운영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3848"/>
            <a:ext cx="4898464" cy="2994086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6" name="Picture 5" descr="우끼다_5.실행_4.끼부스운영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64" y="1178984"/>
            <a:ext cx="3827641" cy="3825629"/>
          </a:xfrm>
          <a:prstGeom prst="rect">
            <a:avLst/>
          </a:prstGeom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399072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덕수중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87233" cy="3665425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002" y="2577002"/>
            <a:ext cx="5707997" cy="4280998"/>
          </a:xfrm>
          <a:prstGeom prst="rect">
            <a:avLst/>
          </a:prstGeom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1030069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수원공고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67" y="205413"/>
            <a:ext cx="8721467" cy="3009900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4" name="Picture 3" descr="WSBS_기획&amp;시행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67" y="3566720"/>
            <a:ext cx="8721467" cy="3018665"/>
          </a:xfrm>
          <a:prstGeom prst="rect">
            <a:avLst/>
          </a:prstGeom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228142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신목중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0" y="423672"/>
            <a:ext cx="4511040" cy="6010656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3" name="Picture 2" descr="소소신목-실행-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90" y="423672"/>
            <a:ext cx="4254479" cy="3114495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4" name="Picture 3" descr="소소신목 실행-9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90" y="3667141"/>
            <a:ext cx="4254479" cy="3190859"/>
          </a:xfrm>
          <a:prstGeom prst="rect">
            <a:avLst/>
          </a:prstGeom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322941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영원중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66"/>
            <a:ext cx="2273808" cy="4677074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3" name="Picture 2" descr="영원중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08" y="-27266"/>
            <a:ext cx="4512472" cy="2316480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5" name="Picture 4" descr="6벽화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08" y="2289214"/>
            <a:ext cx="4512472" cy="2538266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6" name="Picture 5" descr="6벽화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9808"/>
            <a:ext cx="6786280" cy="2208191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7" name="Picture 6" descr="6벽화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12" y="235759"/>
            <a:ext cx="2775704" cy="6386482"/>
          </a:xfrm>
          <a:prstGeom prst="rect">
            <a:avLst/>
          </a:prstGeom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339491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중동고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09" y="1120435"/>
            <a:ext cx="3967043" cy="528939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452" y="2368848"/>
            <a:ext cx="4803548" cy="2506975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452" y="0"/>
            <a:ext cx="4803548" cy="2368848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452" y="4870715"/>
            <a:ext cx="4803548" cy="1987285"/>
          </a:xfrm>
          <a:prstGeom prst="rect">
            <a:avLst/>
          </a:prstGeom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175180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창덕여고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6235" cy="3942176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" name="Picture 2" descr="Give to gift 지속 및 유지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35" y="832298"/>
            <a:ext cx="3974785" cy="4937945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5" name="Picture 4" descr="Give to gift 실행 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" y="3942176"/>
            <a:ext cx="5155695" cy="2905467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809143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b="10307"/>
          <a:stretch/>
        </p:blipFill>
        <p:spPr>
          <a:xfrm>
            <a:off x="1741614" y="1519185"/>
            <a:ext cx="5660773" cy="4060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11329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229" y="0"/>
            <a:ext cx="8801100" cy="1470025"/>
          </a:xfrm>
        </p:spPr>
        <p:txBody>
          <a:bodyPr>
            <a:noAutofit/>
          </a:bodyPr>
          <a:lstStyle/>
          <a:p>
            <a:r>
              <a:rPr lang="en-US" altLang="ko-KR" sz="36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/>
            </a:r>
            <a:br>
              <a:rPr lang="en-US" altLang="ko-KR" sz="36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</a:br>
            <a:r>
              <a:rPr lang="en-US" altLang="ko-KR" sz="3600" dirty="0" smtClean="0">
                <a:solidFill>
                  <a:srgbClr val="3366FF"/>
                </a:solidFill>
                <a:latin typeface="a파도소리"/>
                <a:ea typeface="a파도소리"/>
                <a:cs typeface="a파도소리"/>
              </a:rPr>
              <a:t>2014</a:t>
            </a:r>
            <a:r>
              <a:rPr lang="ko-KR" altLang="en-US" sz="3600" dirty="0" smtClean="0">
                <a:solidFill>
                  <a:srgbClr val="3366FF"/>
                </a:solidFill>
                <a:latin typeface="a파도소리"/>
                <a:ea typeface="a파도소리"/>
                <a:cs typeface="a파도소리"/>
              </a:rPr>
              <a:t> 두런두런 </a:t>
            </a:r>
            <a:r>
              <a:rPr lang="en-US" altLang="ko-KR" sz="3600" dirty="0" smtClean="0">
                <a:solidFill>
                  <a:srgbClr val="3366FF"/>
                </a:solidFill>
                <a:latin typeface="a파도소리"/>
                <a:ea typeface="a파도소리"/>
                <a:cs typeface="a파도소리"/>
              </a:rPr>
              <a:t>(Do-Learn)</a:t>
            </a:r>
            <a:r>
              <a:rPr lang="ko-KR" altLang="ko-KR" sz="3600" dirty="0">
                <a:solidFill>
                  <a:srgbClr val="3366FF"/>
                </a:solidFill>
                <a:latin typeface="a파도소리"/>
                <a:ea typeface="a파도소리"/>
                <a:cs typeface="a파도소리"/>
              </a:rPr>
              <a:t> </a:t>
            </a:r>
            <a:r>
              <a:rPr lang="ko-KR" altLang="en-US" sz="3600" dirty="0" smtClean="0">
                <a:solidFill>
                  <a:srgbClr val="3366FF"/>
                </a:solidFill>
                <a:latin typeface="a파도소리"/>
                <a:ea typeface="a파도소리"/>
                <a:cs typeface="a파도소리"/>
              </a:rPr>
              <a:t>프로젝트</a:t>
            </a:r>
            <a:r>
              <a:rPr lang="en-US" altLang="ko-KR" sz="3600" dirty="0" smtClean="0">
                <a:solidFill>
                  <a:srgbClr val="3366FF"/>
                </a:solidFill>
                <a:latin typeface="a파도소리"/>
                <a:ea typeface="a파도소리"/>
                <a:cs typeface="a파도소리"/>
              </a:rPr>
              <a:t/>
            </a:r>
            <a:br>
              <a:rPr lang="en-US" altLang="ko-KR" sz="3600" dirty="0" smtClean="0">
                <a:solidFill>
                  <a:srgbClr val="3366FF"/>
                </a:solidFill>
                <a:latin typeface="a파도소리"/>
                <a:ea typeface="a파도소리"/>
                <a:cs typeface="a파도소리"/>
              </a:rPr>
            </a:br>
            <a:r>
              <a:rPr lang="en-US" altLang="ko-KR" sz="36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‘</a:t>
            </a:r>
            <a:r>
              <a:rPr lang="ko-KR" altLang="en-US" sz="36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ㄱ</a:t>
            </a:r>
            <a:r>
              <a:rPr lang="en-US" altLang="ko-KR" sz="36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’</a:t>
            </a:r>
            <a:r>
              <a:rPr lang="ko-KR" altLang="en-US" sz="36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찾기 최종</a:t>
            </a:r>
            <a:r>
              <a:rPr lang="ko-KR" altLang="en-US" sz="36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공유회</a:t>
            </a:r>
            <a:r>
              <a:rPr lang="en-US" altLang="ko-KR" sz="36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/>
            </a:r>
            <a:br>
              <a:rPr lang="en-US" altLang="ko-KR" sz="36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</a:br>
            <a:endParaRPr lang="en-US" sz="3600" dirty="0">
              <a:solidFill>
                <a:schemeClr val="accent6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6163"/>
            <a:ext cx="355441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6126163"/>
            <a:ext cx="3554412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014 두런두런 로고(Action문구)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228"/>
          <a:stretch/>
        </p:blipFill>
        <p:spPr>
          <a:xfrm>
            <a:off x="3917748" y="5483866"/>
            <a:ext cx="1308504" cy="1336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324" y="1977025"/>
            <a:ext cx="7029353" cy="306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11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2910" y="1801645"/>
            <a:ext cx="3575129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Give to</a:t>
            </a:r>
            <a:r>
              <a:rPr lang="ko-KR" altLang="en-US" sz="3200" b="1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가 모여 </a:t>
            </a:r>
            <a:r>
              <a:rPr lang="en-US" altLang="ko-KR" sz="3200" b="1" dirty="0" smtClean="0"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Gift</a:t>
            </a:r>
            <a:endParaRPr lang="ko-KR" altLang="en-US" sz="3200" b="1" dirty="0"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1" y="2360493"/>
            <a:ext cx="1846158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ko-KR" altLang="en-US" dirty="0" smtClean="0">
                <a:solidFill>
                  <a:srgbClr val="F9B8B4"/>
                </a:solidFill>
                <a:latin typeface="서울남산체 B" pitchFamily="18" charset="-127"/>
                <a:ea typeface="서울남산체 B" pitchFamily="18" charset="-127"/>
              </a:rPr>
              <a:t>창덕여고 두런두런</a:t>
            </a:r>
            <a:endParaRPr lang="ko-KR" altLang="en-US" dirty="0">
              <a:solidFill>
                <a:srgbClr val="F9B8B4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4644" y="4581128"/>
            <a:ext cx="230235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발표자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: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이은샘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이화언</a:t>
            </a:r>
            <a:endParaRPr lang="ko-KR" altLang="en-US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1588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892830"/>
            <a:ext cx="2016224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4139953" y="1880440"/>
            <a:ext cx="847808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팀 소개</a:t>
            </a:r>
          </a:p>
        </p:txBody>
      </p:sp>
      <p:pic>
        <p:nvPicPr>
          <p:cNvPr id="31" name="그림 30" descr="기획부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044957"/>
            <a:ext cx="2844392" cy="2528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그림 31" descr="홍보부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3044957"/>
            <a:ext cx="2844392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TextBox 33"/>
          <p:cNvSpPr txBox="1"/>
          <p:nvPr/>
        </p:nvSpPr>
        <p:spPr>
          <a:xfrm>
            <a:off x="1190714" y="5733256"/>
            <a:ext cx="783676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ko-KR" altLang="en-US" dirty="0" smtClean="0">
                <a:solidFill>
                  <a:srgbClr val="EF483E"/>
                </a:solidFill>
                <a:latin typeface="서울남산체 B" pitchFamily="18" charset="-127"/>
                <a:ea typeface="서울남산체 B" pitchFamily="18" charset="-127"/>
              </a:rPr>
              <a:t>기획부</a:t>
            </a:r>
            <a:endParaRPr lang="ko-KR" altLang="en-US" dirty="0">
              <a:solidFill>
                <a:srgbClr val="EF483E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67945" y="5733256"/>
            <a:ext cx="783676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ko-KR" altLang="en-US" dirty="0" smtClean="0">
                <a:solidFill>
                  <a:srgbClr val="EF483E"/>
                </a:solidFill>
                <a:latin typeface="서울남산체 B" pitchFamily="18" charset="-127"/>
                <a:ea typeface="서울남산체 B" pitchFamily="18" charset="-127"/>
              </a:rPr>
              <a:t>재무부</a:t>
            </a:r>
            <a:endParaRPr lang="ko-KR" altLang="en-US" dirty="0">
              <a:solidFill>
                <a:srgbClr val="EF483E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64289" y="5733256"/>
            <a:ext cx="783676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ko-KR" altLang="en-US" dirty="0" err="1" smtClean="0">
                <a:solidFill>
                  <a:srgbClr val="EF483E"/>
                </a:solidFill>
                <a:latin typeface="서울남산체 B" pitchFamily="18" charset="-127"/>
                <a:ea typeface="서울남산체 B" pitchFamily="18" charset="-127"/>
              </a:rPr>
              <a:t>홍보부</a:t>
            </a:r>
            <a:endParaRPr lang="ko-KR" altLang="en-US" dirty="0">
              <a:solidFill>
                <a:srgbClr val="EF483E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7" y="6669485"/>
            <a:ext cx="3876675" cy="18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그림 11" descr="재무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3044957"/>
            <a:ext cx="2664296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그림 36" descr="그림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2468894"/>
            <a:ext cx="3168352" cy="3936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270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594" y="4093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ko-K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문제점</a:t>
            </a:r>
            <a:r>
              <a:rPr lang="en-US" altLang="ko-K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&amp;</a:t>
            </a:r>
            <a:r>
              <a:rPr lang="ko-K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 해결방안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9832" y="1003181"/>
            <a:ext cx="111646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ko-KR" altLang="en-US" sz="2800" dirty="0" smtClean="0">
                <a:solidFill>
                  <a:schemeClr val="accent5">
                    <a:lumMod val="7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문제점</a:t>
            </a:r>
            <a:endParaRPr lang="ko-KR" altLang="en-US" sz="2400" dirty="0" smtClean="0">
              <a:solidFill>
                <a:schemeClr val="accent5">
                  <a:lumMod val="75000"/>
                </a:schemeClr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contrast="-100000"/>
          </a:blip>
          <a:srcRect/>
          <a:stretch>
            <a:fillRect/>
          </a:stretch>
        </p:blipFill>
        <p:spPr bwMode="auto">
          <a:xfrm>
            <a:off x="179512" y="3185447"/>
            <a:ext cx="2267744" cy="350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부제목 2"/>
          <p:cNvSpPr txBox="1">
            <a:spLocks/>
          </p:cNvSpPr>
          <p:nvPr/>
        </p:nvSpPr>
        <p:spPr>
          <a:xfrm>
            <a:off x="2483768" y="2084851"/>
            <a:ext cx="6400800" cy="39364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2400" dirty="0" smtClean="0">
                <a:latin typeface="서울남산체 B" pitchFamily="18" charset="-127"/>
                <a:ea typeface="서울남산체 B" pitchFamily="18" charset="-127"/>
              </a:rPr>
              <a:t>학교 앞에서 나누어주는 홍보물의</a:t>
            </a:r>
            <a:r>
              <a:rPr lang="en-US" altLang="ko-KR" sz="2400" dirty="0" smtClean="0"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sz="2400" dirty="0" smtClean="0">
                <a:latin typeface="서울남산체 B" pitchFamily="18" charset="-127"/>
                <a:ea typeface="서울남산체 B" pitchFamily="18" charset="-127"/>
              </a:rPr>
              <a:t>과도한 낭비</a:t>
            </a:r>
            <a:endParaRPr lang="en-US" altLang="ko-KR" sz="2400" dirty="0" smtClean="0">
              <a:latin typeface="서울남산체 B" pitchFamily="18" charset="-127"/>
              <a:ea typeface="서울남산체 B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서울남산체 B" pitchFamily="18" charset="-127"/>
              <a:ea typeface="서울남산체 B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2400" dirty="0" smtClean="0">
                <a:latin typeface="서울남산체 B" pitchFamily="18" charset="-127"/>
                <a:ea typeface="서울남산체 B" pitchFamily="18" charset="-127"/>
              </a:rPr>
              <a:t>창덕여고 학생들의 자발적 봉사의식이 저조함</a:t>
            </a:r>
            <a:endParaRPr lang="en-US" altLang="ko-KR" sz="2400" dirty="0" smtClean="0">
              <a:latin typeface="서울남산체 B" pitchFamily="18" charset="-127"/>
              <a:ea typeface="서울남산체 B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altLang="ko-KR" sz="2400" dirty="0" smtClean="0">
              <a:latin typeface="서울남산체 B" pitchFamily="18" charset="-127"/>
              <a:ea typeface="서울남산체 B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2400" dirty="0" smtClean="0">
                <a:latin typeface="서울남산체 B" pitchFamily="18" charset="-127"/>
                <a:ea typeface="서울남산체 B" pitchFamily="18" charset="-127"/>
              </a:rPr>
              <a:t>학교 외에 집에서 방치되는 </a:t>
            </a:r>
            <a:r>
              <a:rPr lang="ko-KR" altLang="en-US" sz="2400" dirty="0" err="1" smtClean="0">
                <a:latin typeface="서울남산체 B" pitchFamily="18" charset="-127"/>
                <a:ea typeface="서울남산체 B" pitchFamily="18" charset="-127"/>
              </a:rPr>
              <a:t>문구류</a:t>
            </a:r>
            <a:r>
              <a:rPr lang="en-US" altLang="ko-KR" sz="2400" dirty="0" smtClean="0"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2400" dirty="0" smtClean="0">
                <a:latin typeface="서울남산체 B" pitchFamily="18" charset="-127"/>
                <a:ea typeface="서울남산체 B" pitchFamily="18" charset="-127"/>
              </a:rPr>
              <a:t>책</a:t>
            </a:r>
            <a:r>
              <a:rPr lang="en-US" altLang="ko-KR" sz="2400" dirty="0" smtClean="0"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2400" dirty="0" smtClean="0">
                <a:latin typeface="서울남산체 B" pitchFamily="18" charset="-127"/>
                <a:ea typeface="서울남산체 B" pitchFamily="18" charset="-127"/>
              </a:rPr>
              <a:t>신발</a:t>
            </a:r>
            <a:r>
              <a:rPr lang="en-US" altLang="ko-KR" sz="2400" dirty="0" smtClean="0">
                <a:latin typeface="서울남산체 B" pitchFamily="18" charset="-127"/>
                <a:ea typeface="서울남산체 B" pitchFamily="18" charset="-127"/>
              </a:rPr>
              <a:t>..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서울남산체 B" pitchFamily="18" charset="-127"/>
              <a:ea typeface="서울남산체 B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서울남산체 B" pitchFamily="18" charset="-127"/>
              <a:ea typeface="서울남산체 B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3" y="6669485"/>
            <a:ext cx="3876675" cy="18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701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836712"/>
            <a:ext cx="1428596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ko-KR" altLang="en-US" sz="2800" dirty="0" smtClean="0">
                <a:solidFill>
                  <a:schemeClr val="accent5">
                    <a:lumMod val="7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해결방안</a:t>
            </a:r>
            <a:endParaRPr lang="en-US" altLang="ko-KR" sz="2400" dirty="0" smtClean="0">
              <a:solidFill>
                <a:schemeClr val="accent5">
                  <a:lumMod val="75000"/>
                </a:schemeClr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lum contrast="-100000"/>
          </a:blip>
          <a:srcRect/>
          <a:stretch>
            <a:fillRect/>
          </a:stretch>
        </p:blipFill>
        <p:spPr bwMode="auto">
          <a:xfrm>
            <a:off x="179512" y="3128967"/>
            <a:ext cx="2304256" cy="356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부제목 2"/>
          <p:cNvSpPr txBox="1">
            <a:spLocks/>
          </p:cNvSpPr>
          <p:nvPr/>
        </p:nvSpPr>
        <p:spPr>
          <a:xfrm>
            <a:off x="2483768" y="2084851"/>
            <a:ext cx="6400800" cy="39364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서울남산체 B" pitchFamily="18" charset="-127"/>
                <a:ea typeface="서울남산체 B" pitchFamily="18" charset="-127"/>
              </a:rPr>
              <a:t>각 반에 잠들어</a:t>
            </a:r>
            <a:r>
              <a:rPr lang="ko-KR" altLang="en-US" sz="2400" dirty="0" smtClean="0">
                <a:latin typeface="서울남산체 B" pitchFamily="18" charset="-127"/>
                <a:ea typeface="서울남산체 B" pitchFamily="18" charset="-127"/>
              </a:rPr>
              <a:t>있는 문구를 수거하자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서울남산체 B" pitchFamily="18" charset="-127"/>
              <a:ea typeface="서울남산체 B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서울남산체 B" pitchFamily="18" charset="-127"/>
              <a:ea typeface="서울남산체 B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2400" dirty="0" smtClean="0">
                <a:latin typeface="서울남산체 B" pitchFamily="18" charset="-127"/>
                <a:ea typeface="서울남산체 B" pitchFamily="18" charset="-127"/>
              </a:rPr>
              <a:t>집에 잠들어있는 물건 기부 받기</a:t>
            </a:r>
            <a:endParaRPr lang="en-US" altLang="ko-KR" sz="2400" dirty="0" smtClean="0">
              <a:latin typeface="서울남산체 B" pitchFamily="18" charset="-127"/>
              <a:ea typeface="서울남산체 B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ko-KR" sz="2400" dirty="0" smtClean="0">
              <a:latin typeface="서울남산체 B" pitchFamily="18" charset="-127"/>
              <a:ea typeface="서울남산체 B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서울남산체 B" pitchFamily="18" charset="-127"/>
                <a:ea typeface="서울남산체 B" pitchFamily="18" charset="-127"/>
              </a:rPr>
              <a:t>수거</a:t>
            </a:r>
            <a:r>
              <a:rPr kumimoji="0" lang="ko-KR" alt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서울남산체 B" pitchFamily="18" charset="-127"/>
                <a:ea typeface="서울남산체 B" pitchFamily="18" charset="-127"/>
              </a:rPr>
              <a:t> 후 분류</a:t>
            </a:r>
            <a:r>
              <a:rPr kumimoji="0" lang="en-US" altLang="ko-K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kumimoji="0" lang="ko-KR" alt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서울남산체 B" pitchFamily="18" charset="-127"/>
                <a:ea typeface="서울남산체 B" pitchFamily="18" charset="-127"/>
              </a:rPr>
              <a:t>포장하여 제</a:t>
            </a:r>
            <a:r>
              <a:rPr kumimoji="0" lang="en-US" altLang="ko-K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서울남산체 B" pitchFamily="18" charset="-127"/>
                <a:ea typeface="서울남산체 B" pitchFamily="18" charset="-127"/>
              </a:rPr>
              <a:t>3</a:t>
            </a:r>
            <a:r>
              <a:rPr kumimoji="0" lang="ko-KR" alt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서울남산체 B" pitchFamily="18" charset="-127"/>
                <a:ea typeface="서울남산체 B" pitchFamily="18" charset="-127"/>
              </a:rPr>
              <a:t>국</a:t>
            </a:r>
            <a:r>
              <a:rPr kumimoji="0" lang="en-US" altLang="ko-K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kumimoji="0" lang="ko-KR" alt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서울남산체 B" pitchFamily="18" charset="-127"/>
                <a:ea typeface="서울남산체 B" pitchFamily="18" charset="-127"/>
              </a:rPr>
              <a:t>지역아동센터 등</a:t>
            </a:r>
            <a:endParaRPr kumimoji="0" lang="en-US" altLang="ko-KR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서울남산체 B" pitchFamily="18" charset="-127"/>
              <a:ea typeface="서울남산체 B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400" baseline="0" dirty="0" smtClean="0">
                <a:latin typeface="서울남산체 B" pitchFamily="18" charset="-127"/>
                <a:ea typeface="서울남산체 B" pitchFamily="18" charset="-127"/>
              </a:rPr>
              <a:t>   </a:t>
            </a:r>
            <a:r>
              <a:rPr lang="ko-KR" altLang="en-US" sz="2400" baseline="0" dirty="0" smtClean="0">
                <a:latin typeface="서울남산체 B" pitchFamily="18" charset="-127"/>
                <a:ea typeface="서울남산체 B" pitchFamily="18" charset="-127"/>
              </a:rPr>
              <a:t>꼭 필요한 사람들에게 전달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서울남산체 B" pitchFamily="18" charset="-127"/>
              <a:ea typeface="서울남산체 B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서울남산체 B" pitchFamily="18" charset="-127"/>
              <a:ea typeface="서울남산체 B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3" y="6669485"/>
            <a:ext cx="3876675" cy="18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148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3" y="6669485"/>
            <a:ext cx="3876675" cy="18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496" y="29138"/>
            <a:ext cx="214119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en-US" altLang="ko-K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6</a:t>
            </a:r>
            <a:r>
              <a:rPr lang="ko-K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단계</a:t>
            </a:r>
            <a:r>
              <a:rPr lang="en-US" altLang="ko-K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-</a:t>
            </a:r>
            <a:r>
              <a:rPr lang="ko-K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활동 내용</a:t>
            </a:r>
            <a:endParaRPr lang="en-US" altLang="ko-KR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3" y="5679829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pPr marL="457200" indent="-457200"/>
            <a:r>
              <a:rPr lang="en-US" altLang="ko-KR" sz="2000" b="1" dirty="0" smtClean="0">
                <a:solidFill>
                  <a:srgbClr val="EF483E"/>
                </a:solidFill>
                <a:latin typeface="서울남산체 B" pitchFamily="18" charset="-127"/>
                <a:ea typeface="서울남산체 B" pitchFamily="18" charset="-127"/>
              </a:rPr>
              <a:t>1.</a:t>
            </a:r>
            <a:r>
              <a:rPr lang="ko-KR" altLang="en-US" sz="2000" b="1" dirty="0" smtClean="0">
                <a:solidFill>
                  <a:srgbClr val="EF483E"/>
                </a:solidFill>
                <a:latin typeface="서울남산체 B" pitchFamily="18" charset="-127"/>
                <a:ea typeface="서울남산체 B" pitchFamily="18" charset="-127"/>
              </a:rPr>
              <a:t>기회포착</a:t>
            </a:r>
            <a:endParaRPr lang="ko-KR" altLang="en-US" sz="2000" b="1" dirty="0">
              <a:solidFill>
                <a:srgbClr val="EF483E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2882" y="5679829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pPr marL="457200" indent="-457200"/>
            <a:r>
              <a:rPr lang="en-US" altLang="ko-KR" sz="2000" b="1" dirty="0" smtClean="0">
                <a:solidFill>
                  <a:srgbClr val="EF483E"/>
                </a:solidFill>
                <a:latin typeface="서울남산체 B" pitchFamily="18" charset="-127"/>
                <a:ea typeface="서울남산체 B" pitchFamily="18" charset="-127"/>
              </a:rPr>
              <a:t>2.</a:t>
            </a:r>
            <a:r>
              <a:rPr lang="ko-KR" altLang="en-US" sz="2000" b="1" dirty="0" smtClean="0">
                <a:solidFill>
                  <a:srgbClr val="EF483E"/>
                </a:solidFill>
                <a:latin typeface="서울남산체 B" pitchFamily="18" charset="-127"/>
                <a:ea typeface="서울남산체 B" pitchFamily="18" charset="-127"/>
              </a:rPr>
              <a:t>필요자원 연구</a:t>
            </a:r>
            <a:endParaRPr lang="ko-KR" altLang="en-US" sz="2000" b="1" dirty="0">
              <a:solidFill>
                <a:srgbClr val="EF483E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1029" name="Picture 5" descr="http://word3.office.naver.com/getStreamImg.cmd?docId=MDk1NzA2MGMtZWZjMy00ZjAyLThmMjYtZjUzNzM3OWRlZDlk&amp;filename=f82a4d4d-ccbf-4536-a7ee-08fb6283412b.jpeg&amp;v=0&amp;h=0&amp;degrees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28733"/>
            <a:ext cx="3024336" cy="4416491"/>
          </a:xfrm>
          <a:prstGeom prst="rect">
            <a:avLst/>
          </a:prstGeom>
          <a:noFill/>
        </p:spPr>
      </p:pic>
      <p:pic>
        <p:nvPicPr>
          <p:cNvPr id="9" name="내용 개체 틀 6" descr="7623623411_201404151208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1028734"/>
            <a:ext cx="1872208" cy="2496277"/>
          </a:xfrm>
          <a:prstGeom prst="rect">
            <a:avLst/>
          </a:prstGeom>
        </p:spPr>
      </p:pic>
      <p:pic>
        <p:nvPicPr>
          <p:cNvPr id="11" name="그림 10" descr="CAM005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1028734"/>
            <a:ext cx="2237928" cy="2208089"/>
          </a:xfrm>
          <a:prstGeom prst="rect">
            <a:avLst/>
          </a:prstGeom>
        </p:spPr>
      </p:pic>
      <p:pic>
        <p:nvPicPr>
          <p:cNvPr id="12" name="그림 11" descr="%BB纻_-DSCN63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236979"/>
            <a:ext cx="3173872" cy="220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8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3" y="6669485"/>
            <a:ext cx="3876675" cy="18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63688" y="5445224"/>
            <a:ext cx="128753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pPr marL="457200" indent="-457200"/>
            <a:r>
              <a:rPr lang="en-US" altLang="ko-KR" sz="2000" b="1" dirty="0" smtClean="0">
                <a:solidFill>
                  <a:srgbClr val="EF483E"/>
                </a:solidFill>
                <a:latin typeface="서울남산체 B" pitchFamily="18" charset="-127"/>
                <a:ea typeface="서울남산체 B" pitchFamily="18" charset="-127"/>
              </a:rPr>
              <a:t>3.</a:t>
            </a:r>
            <a:r>
              <a:rPr lang="ko-KR" altLang="en-US" sz="2000" b="1" dirty="0" smtClean="0">
                <a:solidFill>
                  <a:srgbClr val="EF483E"/>
                </a:solidFill>
                <a:latin typeface="서울남산체 B" pitchFamily="18" charset="-127"/>
                <a:ea typeface="서울남산체 B" pitchFamily="18" charset="-127"/>
              </a:rPr>
              <a:t>자원확보</a:t>
            </a:r>
            <a:endParaRPr lang="ko-KR" altLang="en-US" sz="2000" b="1" dirty="0">
              <a:solidFill>
                <a:srgbClr val="EF483E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8185" y="5445224"/>
            <a:ext cx="842278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pPr marL="457200" indent="-457200"/>
            <a:r>
              <a:rPr lang="en-US" altLang="ko-KR" sz="2000" b="1" dirty="0" smtClean="0">
                <a:solidFill>
                  <a:srgbClr val="EF483E"/>
                </a:solidFill>
                <a:latin typeface="서울남산체 B" pitchFamily="18" charset="-127"/>
                <a:ea typeface="서울남산체 B" pitchFamily="18" charset="-127"/>
              </a:rPr>
              <a:t>4.</a:t>
            </a:r>
            <a:r>
              <a:rPr lang="ko-KR" altLang="en-US" sz="2000" b="1" dirty="0" smtClean="0">
                <a:solidFill>
                  <a:srgbClr val="EF483E"/>
                </a:solidFill>
                <a:latin typeface="서울남산체 B" pitchFamily="18" charset="-127"/>
                <a:ea typeface="서울남산체 B" pitchFamily="18" charset="-127"/>
              </a:rPr>
              <a:t>기획</a:t>
            </a:r>
            <a:endParaRPr lang="ko-KR" altLang="en-US" sz="2000" b="1" dirty="0">
              <a:solidFill>
                <a:srgbClr val="EF483E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6147" name="Picture 3" descr="D:\화언's\두런두런\141597304737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1412776"/>
            <a:ext cx="3816425" cy="3717032"/>
          </a:xfrm>
          <a:prstGeom prst="rect">
            <a:avLst/>
          </a:prstGeom>
          <a:noFill/>
        </p:spPr>
      </p:pic>
      <p:pic>
        <p:nvPicPr>
          <p:cNvPr id="2050" name="Picture 2" descr="C:\Documents and Settings\이은철\My Documents\Downloads\20141013_1554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12776"/>
            <a:ext cx="3964676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4605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3" y="6669485"/>
            <a:ext cx="3876675" cy="18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691681" y="5253203"/>
            <a:ext cx="842278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pPr marL="457200" indent="-457200"/>
            <a:r>
              <a:rPr lang="en-US" altLang="ko-KR" sz="2000" b="1" dirty="0" smtClean="0">
                <a:solidFill>
                  <a:srgbClr val="EF483E"/>
                </a:solidFill>
                <a:latin typeface="서울남산체 B" pitchFamily="18" charset="-127"/>
                <a:ea typeface="서울남산체 B" pitchFamily="18" charset="-127"/>
              </a:rPr>
              <a:t>5.</a:t>
            </a:r>
            <a:r>
              <a:rPr lang="ko-KR" altLang="en-US" sz="2000" b="1" dirty="0" smtClean="0">
                <a:solidFill>
                  <a:srgbClr val="EF483E"/>
                </a:solidFill>
                <a:latin typeface="서울남산체 B" pitchFamily="18" charset="-127"/>
                <a:ea typeface="서울남산체 B" pitchFamily="18" charset="-127"/>
              </a:rPr>
              <a:t>실행</a:t>
            </a:r>
            <a:endParaRPr lang="ko-KR" altLang="en-US" sz="2000" b="1" dirty="0">
              <a:solidFill>
                <a:srgbClr val="EF483E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153" y="5445224"/>
            <a:ext cx="1650361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pPr marL="457200" indent="-457200"/>
            <a:r>
              <a:rPr lang="en-US" altLang="ko-KR" sz="2000" b="1" dirty="0" smtClean="0">
                <a:solidFill>
                  <a:srgbClr val="EF483E"/>
                </a:solidFill>
                <a:latin typeface="서울남산체 B" pitchFamily="18" charset="-127"/>
                <a:ea typeface="서울남산체 B" pitchFamily="18" charset="-127"/>
              </a:rPr>
              <a:t>6.</a:t>
            </a:r>
            <a:r>
              <a:rPr lang="ko-KR" altLang="en-US" sz="2000" b="1" dirty="0" smtClean="0">
                <a:solidFill>
                  <a:srgbClr val="EF483E"/>
                </a:solidFill>
                <a:latin typeface="서울남산체 B" pitchFamily="18" charset="-127"/>
                <a:ea typeface="서울남산체 B" pitchFamily="18" charset="-127"/>
              </a:rPr>
              <a:t>지속 및 유지</a:t>
            </a:r>
            <a:endParaRPr lang="ko-KR" altLang="en-US" sz="2000" b="1" dirty="0">
              <a:solidFill>
                <a:srgbClr val="EF483E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5122" name="Picture 2" descr="D:\화언's\두런두런\141597308080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16766"/>
            <a:ext cx="4104456" cy="3511873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52669"/>
            <a:ext cx="230425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D:\화언's\두런두런\1415973144823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669932" y="2394631"/>
            <a:ext cx="3355864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56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/>
          <p:cNvCxnSpPr/>
          <p:nvPr/>
        </p:nvCxnSpPr>
        <p:spPr>
          <a:xfrm flipH="1" flipV="1">
            <a:off x="5580112" y="2276872"/>
            <a:ext cx="792088" cy="1248139"/>
          </a:xfrm>
          <a:prstGeom prst="line">
            <a:avLst/>
          </a:prstGeom>
          <a:ln w="57150">
            <a:solidFill>
              <a:srgbClr val="F9B8B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타원 19"/>
          <p:cNvSpPr/>
          <p:nvPr/>
        </p:nvSpPr>
        <p:spPr>
          <a:xfrm>
            <a:off x="5652120" y="3332989"/>
            <a:ext cx="2376264" cy="2880320"/>
          </a:xfrm>
          <a:prstGeom prst="ellipse">
            <a:avLst/>
          </a:prstGeom>
          <a:solidFill>
            <a:srgbClr val="C4C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>
            <a:off x="1115616" y="3429000"/>
            <a:ext cx="2376264" cy="2880320"/>
          </a:xfrm>
          <a:prstGeom prst="ellipse">
            <a:avLst/>
          </a:prstGeom>
          <a:solidFill>
            <a:srgbClr val="C4C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>
            <a:off x="3275856" y="548680"/>
            <a:ext cx="2376264" cy="2880320"/>
          </a:xfrm>
          <a:prstGeom prst="ellipse">
            <a:avLst/>
          </a:prstGeom>
          <a:solidFill>
            <a:srgbClr val="C4C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3" y="6669485"/>
            <a:ext cx="3876675" cy="18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631946" y="1412776"/>
            <a:ext cx="3642052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en-US" altLang="ko-KR" sz="4000" dirty="0" smtClean="0">
                <a:solidFill>
                  <a:schemeClr val="accent5">
                    <a:lumMod val="7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‘</a:t>
            </a:r>
            <a:r>
              <a:rPr lang="ko-KR" altLang="en-US" sz="4000" dirty="0" smtClean="0">
                <a:solidFill>
                  <a:schemeClr val="accent5">
                    <a:lumMod val="7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나눔은 행복이다</a:t>
            </a:r>
            <a:r>
              <a:rPr lang="en-US" altLang="ko-KR" sz="4000" dirty="0" smtClean="0">
                <a:solidFill>
                  <a:schemeClr val="accent5">
                    <a:lumMod val="7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1490" y="4541640"/>
            <a:ext cx="124957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ko-K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환경보호</a:t>
            </a:r>
            <a:endParaRPr lang="en-US" altLang="ko-KR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4960" y="4541640"/>
            <a:ext cx="248549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ko-K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창덕인의 인식 개선</a:t>
            </a:r>
            <a:endParaRPr lang="en-US" altLang="ko-KR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 flipV="1">
            <a:off x="2627784" y="2468894"/>
            <a:ext cx="720080" cy="1056117"/>
          </a:xfrm>
          <a:prstGeom prst="line">
            <a:avLst/>
          </a:prstGeom>
          <a:ln w="57150">
            <a:solidFill>
              <a:srgbClr val="F9B8B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3491880" y="4965171"/>
            <a:ext cx="2160240" cy="0"/>
          </a:xfrm>
          <a:prstGeom prst="line">
            <a:avLst/>
          </a:prstGeom>
          <a:ln w="57150">
            <a:solidFill>
              <a:srgbClr val="F9B8B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055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0307"/>
          <a:stretch/>
        </p:blipFill>
        <p:spPr>
          <a:xfrm>
            <a:off x="362673" y="4242816"/>
            <a:ext cx="3198710" cy="2294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 descr="11289375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45" y="1568365"/>
            <a:ext cx="6772610" cy="3994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00646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95" y="40938"/>
            <a:ext cx="204388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en-US" altLang="ko-K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Give to</a:t>
            </a:r>
            <a:r>
              <a:rPr lang="ko-K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의 가치</a:t>
            </a:r>
            <a:endParaRPr lang="en-US" altLang="ko-KR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3" y="6669485"/>
            <a:ext cx="3876675" cy="18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화언's\두런두런\141597314482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051721" y="1556791"/>
            <a:ext cx="5472608" cy="403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F:\Pictures\KakaoTalk\1419850863888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944273" y="1928272"/>
            <a:ext cx="5760637" cy="3385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F:\Pictures\KakaoTalk\1419850861770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775690" y="1568793"/>
            <a:ext cx="5952661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180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95" y="40938"/>
            <a:ext cx="301358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en-US" altLang="ko-K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Give to</a:t>
            </a:r>
            <a:r>
              <a:rPr lang="ko-K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를 통해 느낀 점</a:t>
            </a:r>
            <a:endParaRPr lang="en-US" altLang="ko-KR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3" y="6669485"/>
            <a:ext cx="3876675" cy="18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5576" y="1056600"/>
            <a:ext cx="7560840" cy="36625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altLang="ko-KR" sz="2000" dirty="0" smtClean="0">
                <a:latin typeface="-윤고딕330" pitchFamily="18" charset="-127"/>
                <a:ea typeface="-윤고딕330" pitchFamily="18" charset="-127"/>
              </a:rPr>
              <a:t>‘</a:t>
            </a:r>
            <a:r>
              <a:rPr lang="en-US" altLang="ko-KR" dirty="0" smtClean="0">
                <a:latin typeface="-윤고딕330" pitchFamily="18" charset="-127"/>
                <a:ea typeface="-윤고딕330" pitchFamily="18" charset="-127"/>
              </a:rPr>
              <a:t>Give to’</a:t>
            </a:r>
            <a:r>
              <a:rPr lang="ko-KR" altLang="en-US" dirty="0" smtClean="0">
                <a:latin typeface="-윤고딕330" pitchFamily="18" charset="-127"/>
                <a:ea typeface="-윤고딕330" pitchFamily="18" charset="-127"/>
              </a:rPr>
              <a:t>프로젝트를 진행하면서 물품들을 기부하며 작은 것이라도 </a:t>
            </a:r>
            <a:endParaRPr lang="en-US" altLang="ko-KR" dirty="0" smtClean="0">
              <a:latin typeface="-윤고딕330" pitchFamily="18" charset="-127"/>
              <a:ea typeface="-윤고딕330" pitchFamily="18" charset="-127"/>
            </a:endParaRPr>
          </a:p>
          <a:p>
            <a:pPr algn="ctr"/>
            <a:r>
              <a:rPr lang="ko-KR" altLang="en-US" dirty="0" smtClean="0">
                <a:latin typeface="-윤고딕330" pitchFamily="18" charset="-127"/>
                <a:ea typeface="-윤고딕330" pitchFamily="18" charset="-127"/>
              </a:rPr>
              <a:t>우리의 진심과 정성이 모이면 많은 사람들을 행복하게 만들 수 있다는 것을 느꼈다</a:t>
            </a:r>
            <a:r>
              <a:rPr lang="en-US" altLang="ko-KR" dirty="0" smtClean="0">
                <a:latin typeface="-윤고딕330" pitchFamily="18" charset="-127"/>
                <a:ea typeface="-윤고딕330" pitchFamily="18" charset="-127"/>
              </a:rPr>
              <a:t>.</a:t>
            </a:r>
          </a:p>
          <a:p>
            <a:pPr algn="ctr"/>
            <a:r>
              <a:rPr lang="en-US" altLang="ko-KR" dirty="0" smtClean="0">
                <a:latin typeface="-윤고딕330" pitchFamily="18" charset="-127"/>
                <a:ea typeface="-윤고딕330" pitchFamily="18" charset="-127"/>
              </a:rPr>
              <a:t> </a:t>
            </a:r>
          </a:p>
          <a:p>
            <a:pPr algn="ctr"/>
            <a:r>
              <a:rPr lang="ko-KR" altLang="en-US" dirty="0" smtClean="0">
                <a:latin typeface="-윤고딕330" pitchFamily="18" charset="-127"/>
                <a:ea typeface="-윤고딕330" pitchFamily="18" charset="-127"/>
              </a:rPr>
              <a:t>또</a:t>
            </a:r>
            <a:r>
              <a:rPr lang="en-US" altLang="ko-KR" dirty="0" smtClean="0"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ko-KR" altLang="en-US" dirty="0" smtClean="0">
                <a:latin typeface="-윤고딕330" pitchFamily="18" charset="-127"/>
                <a:ea typeface="-윤고딕330" pitchFamily="18" charset="-127"/>
              </a:rPr>
              <a:t>무언가를 다른 사람에게 주기 위해 일하는 것이 </a:t>
            </a:r>
            <a:endParaRPr lang="en-US" altLang="ko-KR" dirty="0" smtClean="0">
              <a:latin typeface="-윤고딕330" pitchFamily="18" charset="-127"/>
              <a:ea typeface="-윤고딕330" pitchFamily="18" charset="-127"/>
            </a:endParaRPr>
          </a:p>
          <a:p>
            <a:pPr algn="ctr"/>
            <a:r>
              <a:rPr lang="ko-KR" altLang="en-US" dirty="0" smtClean="0">
                <a:latin typeface="-윤고딕330" pitchFamily="18" charset="-127"/>
                <a:ea typeface="-윤고딕330" pitchFamily="18" charset="-127"/>
              </a:rPr>
              <a:t>얼마나 보람되고 가치 있는 일인지 알 수</a:t>
            </a:r>
            <a:r>
              <a:rPr lang="en-US" altLang="ko-KR" dirty="0" smtClean="0"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ko-KR" altLang="en-US" dirty="0" smtClean="0">
                <a:latin typeface="-윤고딕330" pitchFamily="18" charset="-127"/>
                <a:ea typeface="-윤고딕330" pitchFamily="18" charset="-127"/>
              </a:rPr>
              <a:t>있었다</a:t>
            </a:r>
            <a:r>
              <a:rPr lang="en-US" altLang="ko-KR" dirty="0" smtClean="0">
                <a:latin typeface="-윤고딕330" pitchFamily="18" charset="-127"/>
                <a:ea typeface="-윤고딕330" pitchFamily="18" charset="-127"/>
              </a:rPr>
              <a:t>.</a:t>
            </a:r>
          </a:p>
          <a:p>
            <a:pPr algn="ctr"/>
            <a:endParaRPr lang="en-US" altLang="ko-KR" dirty="0" smtClean="0">
              <a:latin typeface="-윤고딕330" pitchFamily="18" charset="-127"/>
              <a:ea typeface="-윤고딕330" pitchFamily="18" charset="-127"/>
            </a:endParaRPr>
          </a:p>
          <a:p>
            <a:pPr algn="ctr"/>
            <a:r>
              <a:rPr lang="en-US" altLang="ko-KR" dirty="0" smtClean="0"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ko-KR" altLang="en-US" dirty="0" smtClean="0">
                <a:latin typeface="-윤고딕330" pitchFamily="18" charset="-127"/>
                <a:ea typeface="-윤고딕330" pitchFamily="18" charset="-127"/>
              </a:rPr>
              <a:t>프로젝트를 진행할 때마다 신경 써야 할 부분이 많아서 힘들기도 했지만</a:t>
            </a:r>
            <a:r>
              <a:rPr lang="en-US" altLang="ko-KR" dirty="0" smtClean="0">
                <a:latin typeface="-윤고딕330" pitchFamily="18" charset="-127"/>
                <a:ea typeface="-윤고딕330" pitchFamily="18" charset="-127"/>
              </a:rPr>
              <a:t> </a:t>
            </a:r>
          </a:p>
          <a:p>
            <a:pPr algn="ctr"/>
            <a:r>
              <a:rPr lang="ko-KR" altLang="en-US" dirty="0" smtClean="0">
                <a:latin typeface="-윤고딕330" pitchFamily="18" charset="-127"/>
                <a:ea typeface="-윤고딕330" pitchFamily="18" charset="-127"/>
              </a:rPr>
              <a:t>막상 두런두런 프로젝트가 끝난다고 하니 아쉬웠다</a:t>
            </a:r>
            <a:r>
              <a:rPr lang="en-US" altLang="ko-KR" dirty="0" smtClean="0">
                <a:latin typeface="-윤고딕330" pitchFamily="18" charset="-127"/>
                <a:ea typeface="-윤고딕330" pitchFamily="18" charset="-127"/>
              </a:rPr>
              <a:t>.</a:t>
            </a:r>
          </a:p>
          <a:p>
            <a:pPr algn="ctr"/>
            <a:endParaRPr lang="en-US" altLang="ko-KR" dirty="0" smtClean="0">
              <a:latin typeface="-윤고딕330" pitchFamily="18" charset="-127"/>
              <a:ea typeface="-윤고딕330" pitchFamily="18" charset="-127"/>
            </a:endParaRPr>
          </a:p>
          <a:p>
            <a:pPr algn="ctr"/>
            <a:r>
              <a:rPr lang="ko-KR" altLang="en-US" dirty="0" smtClean="0">
                <a:latin typeface="-윤고딕330" pitchFamily="18" charset="-127"/>
                <a:ea typeface="-윤고딕330" pitchFamily="18" charset="-127"/>
              </a:rPr>
              <a:t>이제는 </a:t>
            </a:r>
            <a:r>
              <a:rPr lang="en-US" altLang="ko-KR" dirty="0" smtClean="0">
                <a:latin typeface="-윤고딕330" pitchFamily="18" charset="-127"/>
                <a:ea typeface="-윤고딕330" pitchFamily="18" charset="-127"/>
              </a:rPr>
              <a:t>Give to</a:t>
            </a:r>
            <a:r>
              <a:rPr lang="ko-KR" altLang="en-US" dirty="0" smtClean="0">
                <a:latin typeface="-윤고딕330" pitchFamily="18" charset="-127"/>
                <a:ea typeface="-윤고딕330" pitchFamily="18" charset="-127"/>
              </a:rPr>
              <a:t>프로젝트를 어떻게 지속할 수 있는지에 대해 </a:t>
            </a:r>
            <a:endParaRPr lang="en-US" altLang="ko-KR" dirty="0" smtClean="0">
              <a:latin typeface="-윤고딕330" pitchFamily="18" charset="-127"/>
              <a:ea typeface="-윤고딕330" pitchFamily="18" charset="-127"/>
            </a:endParaRPr>
          </a:p>
          <a:p>
            <a:pPr algn="ctr"/>
            <a:r>
              <a:rPr lang="ko-KR" altLang="en-US" dirty="0" smtClean="0">
                <a:latin typeface="-윤고딕330" pitchFamily="18" charset="-127"/>
                <a:ea typeface="-윤고딕330" pitchFamily="18" charset="-127"/>
              </a:rPr>
              <a:t>논의해가면서 끝까지 최선을 다해야겠다고 다짐했다</a:t>
            </a:r>
            <a:r>
              <a:rPr lang="en-US" altLang="ko-KR" dirty="0" smtClean="0">
                <a:latin typeface="-윤고딕330" pitchFamily="18" charset="-127"/>
                <a:ea typeface="-윤고딕330" pitchFamily="18" charset="-127"/>
              </a:rPr>
              <a:t>.</a:t>
            </a:r>
            <a:r>
              <a:rPr lang="ko-KR" altLang="en-US" dirty="0" smtClean="0">
                <a:latin typeface="-윤고딕330" pitchFamily="18" charset="-127"/>
                <a:ea typeface="-윤고딕330" pitchFamily="18" charset="-127"/>
              </a:rPr>
              <a:t> </a:t>
            </a:r>
            <a:endParaRPr lang="en-US" altLang="ko-KR" dirty="0" smtClean="0">
              <a:latin typeface="-윤고딕330" pitchFamily="18" charset="-127"/>
              <a:ea typeface="-윤고딕330" pitchFamily="18" charset="-127"/>
            </a:endParaRPr>
          </a:p>
          <a:p>
            <a:pPr algn="ctr"/>
            <a:r>
              <a:rPr lang="en-US" altLang="ko-KR" sz="1600" dirty="0" smtClean="0">
                <a:latin typeface="-윤고딕330" pitchFamily="18" charset="-127"/>
                <a:ea typeface="-윤고딕330" pitchFamily="18" charset="-127"/>
              </a:rPr>
              <a:t> </a:t>
            </a:r>
          </a:p>
          <a:p>
            <a:endParaRPr lang="ko-KR" altLang="en-US" sz="1600" dirty="0" smtClean="0">
              <a:latin typeface="-윤고딕330" pitchFamily="18" charset="-127"/>
              <a:ea typeface="-윤고딕33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4705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594" y="40938"/>
            <a:ext cx="258799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ko-K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국내</a:t>
            </a:r>
            <a:r>
              <a:rPr lang="en-US" altLang="ko-K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-</a:t>
            </a:r>
            <a:r>
              <a:rPr lang="ko-K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지역 아동 센터</a:t>
            </a:r>
            <a:endParaRPr lang="en-US" altLang="ko-KR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1026" name="Picture 2" descr="C:\Documents and Settings\이은철\My Documents\Downloads\142055552608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932723"/>
            <a:ext cx="4984563" cy="4896544"/>
          </a:xfrm>
          <a:prstGeom prst="rect">
            <a:avLst/>
          </a:prstGeom>
          <a:noFill/>
        </p:spPr>
      </p:pic>
      <p:pic>
        <p:nvPicPr>
          <p:cNvPr id="1027" name="Picture 3" descr="C:\Documents and Settings\이은철\My Documents\Downloads\CYMERA_20150106_2359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932724"/>
            <a:ext cx="2952328" cy="4896544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3" y="6669485"/>
            <a:ext cx="3876675" cy="18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570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이시원\Documents\카카오톡 받은 파일\KakaoTalk_20150114_2043233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028733"/>
            <a:ext cx="6768752" cy="4992555"/>
          </a:xfrm>
          <a:prstGeom prst="rect">
            <a:avLst/>
          </a:prstGeom>
          <a:noFill/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3" y="6669485"/>
            <a:ext cx="3876675" cy="18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7595" y="40938"/>
            <a:ext cx="2854218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ko-K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국외</a:t>
            </a:r>
            <a:r>
              <a:rPr lang="en-US" altLang="ko-K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-</a:t>
            </a:r>
            <a:r>
              <a:rPr lang="ko-KR" alt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우간다</a:t>
            </a:r>
            <a:r>
              <a:rPr lang="ko-KR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서울남산체 B" pitchFamily="18" charset="-127"/>
                <a:ea typeface="서울남산체 B" pitchFamily="18" charset="-127"/>
              </a:rPr>
              <a:t> 현지 학교</a:t>
            </a:r>
            <a:endParaRPr lang="en-US" altLang="ko-KR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1027" name="Picture 3" descr="C:\Users\이시원\Documents\카카오톡 받은 파일\KakaoTalk_20150114_2039096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740701"/>
            <a:ext cx="5832648" cy="5568619"/>
          </a:xfrm>
          <a:prstGeom prst="rect">
            <a:avLst/>
          </a:prstGeom>
          <a:noFill/>
        </p:spPr>
      </p:pic>
      <p:pic>
        <p:nvPicPr>
          <p:cNvPr id="1028" name="Picture 4" descr="C:\Users\이시원\Documents\카카오톡 받은 파일\KakaoTalk_20150114_2039099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9" y="740701"/>
            <a:ext cx="6840760" cy="5826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6357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203" y="1218525"/>
            <a:ext cx="9300407" cy="442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7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010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6687" y="857025"/>
            <a:ext cx="9028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latin typeface="a파도소리"/>
                <a:ea typeface="a파도소리"/>
                <a:cs typeface="a파도소리"/>
              </a:rPr>
              <a:t>2</a:t>
            </a:r>
            <a:r>
              <a:rPr lang="ko-KR" altLang="en-US" sz="3200" b="1" dirty="0" smtClean="0">
                <a:latin typeface="a파도소리"/>
                <a:ea typeface="a파도소리"/>
                <a:cs typeface="a파도소리"/>
              </a:rPr>
              <a:t>년</a:t>
            </a:r>
            <a:endParaRPr lang="en-US" sz="3200" b="1" dirty="0"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687" y="1901331"/>
            <a:ext cx="45704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latin typeface="a파도소리"/>
                <a:ea typeface="a파도소리"/>
                <a:cs typeface="a파도소리"/>
              </a:rPr>
              <a:t>3</a:t>
            </a:r>
            <a:r>
              <a:rPr lang="en-US" altLang="ko-KR" sz="3200" b="1" dirty="0">
                <a:latin typeface="a파도소리"/>
                <a:ea typeface="a파도소리"/>
                <a:cs typeface="a파도소리"/>
              </a:rPr>
              <a:t>3</a:t>
            </a:r>
            <a:r>
              <a:rPr lang="ko-KR" altLang="en-US" sz="3200" b="1" dirty="0" smtClean="0">
                <a:latin typeface="a파도소리"/>
                <a:ea typeface="a파도소리"/>
                <a:cs typeface="a파도소리"/>
              </a:rPr>
              <a:t>개 </a:t>
            </a:r>
            <a:r>
              <a:rPr lang="ko-KR" altLang="en-US" sz="3200" b="1" dirty="0" smtClean="0">
                <a:latin typeface="a파도소리"/>
                <a:ea typeface="a파도소리"/>
                <a:cs typeface="a파도소리"/>
              </a:rPr>
              <a:t>학교 및 교육단체</a:t>
            </a:r>
            <a:endParaRPr lang="en-US" sz="3200" b="1" dirty="0"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6687" y="5034249"/>
            <a:ext cx="54809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파도소리"/>
                <a:ea typeface="a파도소리"/>
                <a:cs typeface="a파도소리"/>
              </a:rPr>
              <a:t>4</a:t>
            </a:r>
            <a:r>
              <a:rPr lang="en-US" altLang="ko-KR" sz="3200" b="1" dirty="0" smtClean="0">
                <a:latin typeface="a파도소리"/>
                <a:ea typeface="a파도소리"/>
                <a:cs typeface="a파도소리"/>
              </a:rPr>
              <a:t>00</a:t>
            </a:r>
            <a:r>
              <a:rPr lang="ko-KR" altLang="en-US" sz="3200" b="1" dirty="0" smtClean="0">
                <a:latin typeface="a파도소리"/>
                <a:ea typeface="a파도소리"/>
                <a:cs typeface="a파도소리"/>
              </a:rPr>
              <a:t>명 이상의 중고등학생들</a:t>
            </a:r>
            <a:endParaRPr lang="en-US" sz="3200" b="1" dirty="0"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687" y="3989943"/>
            <a:ext cx="45320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ko-KR" sz="3200" b="1" dirty="0" smtClean="0">
                <a:latin typeface="a파도소리"/>
                <a:ea typeface="a파도소리"/>
                <a:cs typeface="a파도소리"/>
              </a:rPr>
              <a:t>3</a:t>
            </a:r>
            <a:r>
              <a:rPr lang="en-US" altLang="ko-KR" sz="3200" b="1" dirty="0" smtClean="0">
                <a:latin typeface="a파도소리"/>
                <a:ea typeface="a파도소리"/>
                <a:cs typeface="a파도소리"/>
              </a:rPr>
              <a:t>0</a:t>
            </a:r>
            <a:r>
              <a:rPr lang="ko-KR" altLang="en-US" sz="3200" b="1" dirty="0" smtClean="0">
                <a:latin typeface="a파도소리"/>
                <a:ea typeface="a파도소리"/>
                <a:cs typeface="a파도소리"/>
              </a:rPr>
              <a:t>명의 공교육 교사들</a:t>
            </a:r>
            <a:endParaRPr lang="en-US" sz="3200" b="1" dirty="0"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601" y="2945637"/>
            <a:ext cx="38138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latin typeface="a파도소리"/>
                <a:ea typeface="a파도소리"/>
                <a:cs typeface="a파도소리"/>
              </a:rPr>
              <a:t>40</a:t>
            </a:r>
            <a:r>
              <a:rPr lang="ko-KR" altLang="en-US" sz="3200" b="1" dirty="0" smtClean="0">
                <a:latin typeface="a파도소리"/>
                <a:ea typeface="a파도소리"/>
                <a:cs typeface="a파도소리"/>
              </a:rPr>
              <a:t>명의 청년강사들</a:t>
            </a:r>
            <a:endParaRPr lang="en-US" sz="3200" b="1" dirty="0">
              <a:latin typeface="a파도소리"/>
              <a:ea typeface="a파도소리"/>
              <a:cs typeface="a파도소리"/>
            </a:endParaRPr>
          </a:p>
        </p:txBody>
      </p:sp>
    </p:spTree>
    <p:extLst>
      <p:ext uri="{BB962C8B-B14F-4D97-AF65-F5344CB8AC3E}">
        <p14:creationId xmlns:p14="http://schemas.microsoft.com/office/powerpoint/2010/main" val="2018916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63" y="1361947"/>
            <a:ext cx="216058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10" descr="스크린샷 2013-10-27 오후 9.55.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4595992"/>
            <a:ext cx="26447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-307898" y="426047"/>
            <a:ext cx="4070717" cy="612992"/>
          </a:xfrm>
          <a:prstGeom prst="roundRect">
            <a:avLst/>
          </a:prstGeom>
          <a:solidFill>
            <a:srgbClr val="4787FF"/>
          </a:solidFill>
          <a:ln>
            <a:solidFill>
              <a:srgbClr val="478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804" y="487578"/>
            <a:ext cx="3211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두런두런의 결과물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72810" y="3777856"/>
            <a:ext cx="3398380" cy="163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07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19" y="450704"/>
            <a:ext cx="3884580" cy="2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939" y="2740032"/>
            <a:ext cx="4467999" cy="308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6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5804" y="487578"/>
            <a:ext cx="3211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두런두런의 결과물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7578"/>
            <a:ext cx="4582419" cy="3641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763" y="2701300"/>
            <a:ext cx="5014237" cy="285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5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0"/>
            <a:ext cx="4842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19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99856" y="2512524"/>
            <a:ext cx="4761228" cy="3630616"/>
            <a:chOff x="0" y="0"/>
            <a:chExt cx="6390395" cy="463900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840328" cy="359567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710" y="0"/>
              <a:ext cx="5778500" cy="42926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140" y="242761"/>
              <a:ext cx="5778500" cy="4292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895" y="346408"/>
              <a:ext cx="5778500" cy="4292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166" y="458392"/>
            <a:ext cx="2537232" cy="363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51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138" y="2198665"/>
            <a:ext cx="2404239" cy="2487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49" y="1918557"/>
            <a:ext cx="4467999" cy="308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61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19911" y="4804656"/>
            <a:ext cx="5904180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4000" dirty="0" smtClean="0">
                <a:latin typeface="배달의민족 주아 OTF"/>
                <a:ea typeface="배달의민족 주아 OTF"/>
                <a:cs typeface="배달의민족 주아 OTF"/>
              </a:rPr>
              <a:t>행동으로</a:t>
            </a:r>
            <a:r>
              <a:rPr lang="en-US" altLang="ko-KR" sz="4000" dirty="0" smtClean="0">
                <a:latin typeface="배달의민족 주아 OTF"/>
                <a:ea typeface="배달의민족 주아 OTF"/>
                <a:cs typeface="배달의민족 주아 OTF"/>
              </a:rPr>
              <a:t>(Do)</a:t>
            </a:r>
            <a:r>
              <a:rPr lang="ko-KR" altLang="en-US" sz="4000" dirty="0" smtClean="0">
                <a:latin typeface="배달의민족 주아 OTF"/>
                <a:ea typeface="배달의민족 주아 OTF"/>
                <a:cs typeface="배달의민족 주아 OTF"/>
              </a:rPr>
              <a:t> 배우며</a:t>
            </a:r>
            <a:r>
              <a:rPr lang="en-US" altLang="ko-KR" sz="4000" dirty="0" smtClean="0">
                <a:latin typeface="배달의민족 주아 OTF"/>
                <a:ea typeface="배달의민족 주아 OTF"/>
                <a:cs typeface="배달의민족 주아 OTF"/>
              </a:rPr>
              <a:t>(Learn)</a:t>
            </a:r>
          </a:p>
          <a:p>
            <a:pPr algn="ctr"/>
            <a:r>
              <a:rPr lang="ko-KR" altLang="en-US" sz="4000" dirty="0" smtClean="0">
                <a:solidFill>
                  <a:srgbClr val="3366FF"/>
                </a:solidFill>
                <a:latin typeface="배달의민족 주아 OTF"/>
                <a:ea typeface="배달의민족 주아 OTF"/>
                <a:cs typeface="배달의민족 주아 OTF"/>
              </a:rPr>
              <a:t>두런두런</a:t>
            </a:r>
            <a:r>
              <a:rPr lang="ko-KR" altLang="en-US" sz="4000" dirty="0" smtClean="0">
                <a:latin typeface="배달의민족 주아 OTF"/>
                <a:ea typeface="배달의민족 주아 OTF"/>
                <a:cs typeface="배달의민족 주아 OTF"/>
              </a:rPr>
              <a:t> 변화하는 학교</a:t>
            </a:r>
            <a:endParaRPr lang="en-US" sz="4000" dirty="0">
              <a:latin typeface="배달의민족 주아 OTF"/>
              <a:ea typeface="배달의민족 주아 OTF"/>
              <a:cs typeface="배달의민족 주아 OTF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036" y="388095"/>
            <a:ext cx="4773929" cy="417289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27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3400"/>
            <a:ext cx="9144000" cy="325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2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998" y="485304"/>
            <a:ext cx="4766004" cy="357450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9396" name="Rectangle 3"/>
          <p:cNvSpPr>
            <a:spLocks noChangeArrowheads="1"/>
          </p:cNvSpPr>
          <p:nvPr/>
        </p:nvSpPr>
        <p:spPr bwMode="auto">
          <a:xfrm>
            <a:off x="1896269" y="4941888"/>
            <a:ext cx="53514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ko-KR" altLang="en-US" sz="2400" dirty="0">
                <a:latin typeface="배달의민족 한나_OTF"/>
                <a:ea typeface="배달의민족 한나_OTF"/>
                <a:cs typeface="배달의민족 한나_OTF"/>
              </a:rPr>
              <a:t>창의성은 타고난 재능이 아니라</a:t>
            </a:r>
            <a:r>
              <a:rPr lang="en-US" altLang="ko-KR" sz="2400" dirty="0">
                <a:latin typeface="배달의민족 한나_OTF"/>
                <a:ea typeface="배달의민족 한나_OTF"/>
                <a:cs typeface="배달의민족 한나_OTF"/>
              </a:rPr>
              <a:t>,</a:t>
            </a:r>
          </a:p>
          <a:p>
            <a:r>
              <a:rPr lang="ko-KR" altLang="en-US" sz="2400" b="1" dirty="0">
                <a:solidFill>
                  <a:srgbClr val="3366FF"/>
                </a:solidFill>
                <a:latin typeface="배달의민족 한나_OTF"/>
                <a:ea typeface="배달의민족 한나_OTF"/>
                <a:cs typeface="배달의민족 한나_OTF"/>
              </a:rPr>
              <a:t>새로운 물결</a:t>
            </a:r>
            <a:r>
              <a:rPr lang="ko-KR" altLang="en-US" sz="2400" dirty="0">
                <a:latin typeface="배달의민족 한나_OTF"/>
                <a:ea typeface="배달의민족 한나_OTF"/>
                <a:cs typeface="배달의민족 한나_OTF"/>
              </a:rPr>
              <a:t>을 만들고 시대를 선도하는</a:t>
            </a:r>
            <a:endParaRPr lang="en-US" altLang="ko-KR" sz="2400" dirty="0">
              <a:latin typeface="배달의민족 한나_OTF"/>
              <a:ea typeface="배달의민족 한나_OTF"/>
              <a:cs typeface="배달의민족 한나_OTF"/>
            </a:endParaRPr>
          </a:p>
          <a:p>
            <a:r>
              <a:rPr lang="ko-KR" altLang="en-US" sz="2400" dirty="0">
                <a:latin typeface="배달의민족 한나_OTF"/>
                <a:ea typeface="배달의민족 한나_OTF"/>
                <a:cs typeface="배달의민족 한나_OTF"/>
              </a:rPr>
              <a:t>새로운 시각과 독특한 해석 능력을 가리킨다</a:t>
            </a:r>
            <a:r>
              <a:rPr lang="en-US" altLang="ko-KR" sz="2400" dirty="0">
                <a:latin typeface="배달의민족 한나_OTF"/>
                <a:ea typeface="배달의민족 한나_OTF"/>
                <a:cs typeface="배달의민족 한나_OTF"/>
              </a:rPr>
              <a:t>. </a:t>
            </a:r>
          </a:p>
          <a:p>
            <a:r>
              <a:rPr lang="en-US" altLang="ko-KR" sz="2400" dirty="0">
                <a:latin typeface="배달의민족 한나_OTF"/>
                <a:ea typeface="배달의민족 한나_OTF"/>
                <a:cs typeface="배달의민족 한나_OTF"/>
              </a:rPr>
              <a:t>-</a:t>
            </a:r>
            <a:r>
              <a:rPr lang="ko-KR" altLang="en-US" sz="2400" dirty="0">
                <a:latin typeface="배달의민족 한나_OTF"/>
                <a:ea typeface="배달의민족 한나_OTF"/>
                <a:cs typeface="배달의민족 한나_OTF"/>
              </a:rPr>
              <a:t> 박경철</a:t>
            </a:r>
            <a:r>
              <a:rPr lang="en-US" altLang="ko-KR" sz="2400" dirty="0">
                <a:latin typeface="배달의민족 한나_OTF"/>
                <a:ea typeface="배달의민족 한나_OTF"/>
                <a:cs typeface="배달의민족 한나_OTF"/>
              </a:rPr>
              <a:t>, "</a:t>
            </a:r>
            <a:r>
              <a:rPr lang="ko-KR" altLang="en-US" sz="2400" dirty="0">
                <a:latin typeface="배달의민족 한나_OTF"/>
                <a:ea typeface="배달의민족 한나_OTF"/>
                <a:cs typeface="배달의민족 한나_OTF"/>
              </a:rPr>
              <a:t>자기혁명</a:t>
            </a:r>
            <a:r>
              <a:rPr lang="en-US" altLang="ko-KR" sz="2400" dirty="0">
                <a:latin typeface="배달의민족 한나_OTF"/>
                <a:ea typeface="배달의민족 한나_OTF"/>
                <a:cs typeface="배달의민족 한나_OTF"/>
              </a:rPr>
              <a:t>" </a:t>
            </a:r>
            <a:r>
              <a:rPr lang="ko-KR" altLang="en-US" sz="2400" dirty="0">
                <a:latin typeface="배달의민족 한나_OTF"/>
                <a:ea typeface="배달의민족 한나_OTF"/>
                <a:cs typeface="배달의민족 한나_OTF"/>
              </a:rPr>
              <a:t>中</a:t>
            </a:r>
            <a:r>
              <a:rPr lang="en-US" altLang="ko-KR" sz="2400" dirty="0">
                <a:latin typeface="배달의민족 한나_OTF"/>
                <a:ea typeface="배달의민족 한나_OTF"/>
                <a:cs typeface="배달의민족 한나_OTF"/>
              </a:rPr>
              <a:t>-</a:t>
            </a:r>
            <a:endParaRPr lang="en-US" sz="2400" dirty="0">
              <a:latin typeface="배달의민족 한나_OTF"/>
              <a:ea typeface="배달의민족 한나_OTF"/>
              <a:cs typeface="배달의민족 한나_OTF"/>
            </a:endParaRPr>
          </a:p>
        </p:txBody>
      </p:sp>
    </p:spTree>
    <p:extLst>
      <p:ext uri="{BB962C8B-B14F-4D97-AF65-F5344CB8AC3E}">
        <p14:creationId xmlns:p14="http://schemas.microsoft.com/office/powerpoint/2010/main" val="3735373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674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3400"/>
            <a:ext cx="9144000" cy="3250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2160" y="5545667"/>
            <a:ext cx="5439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 smtClean="0">
                <a:solidFill>
                  <a:srgbClr val="FF0000"/>
                </a:solidFill>
                <a:latin typeface="나눔바른고딕 Bold"/>
                <a:ea typeface="나눔바른고딕 Bold"/>
                <a:cs typeface="나눔바른고딕 Bold"/>
              </a:rPr>
              <a:t>체인지</a:t>
            </a:r>
            <a:r>
              <a:rPr lang="en-US" altLang="ko-KR" sz="2800" dirty="0" smtClean="0">
                <a:latin typeface="나눔바른고딕 Bold"/>
                <a:ea typeface="나눔바른고딕 Bold"/>
                <a:cs typeface="나눔바른고딕 Bold"/>
              </a:rPr>
              <a:t>(</a:t>
            </a:r>
            <a:r>
              <a:rPr lang="ko-KR" altLang="en-US" sz="2800" dirty="0" smtClean="0">
                <a:latin typeface="나눔바른고딕 Bold"/>
                <a:ea typeface="나눔바른고딕 Bold"/>
                <a:cs typeface="나눔바른고딕 Bold"/>
              </a:rPr>
              <a:t>변화</a:t>
            </a:r>
            <a:r>
              <a:rPr lang="en-US" altLang="ko-KR" sz="2800" dirty="0" smtClean="0">
                <a:latin typeface="나눔바른고딕 Bold"/>
                <a:ea typeface="나눔바른고딕 Bold"/>
                <a:cs typeface="나눔바른고딕 Bold"/>
              </a:rPr>
              <a:t>)</a:t>
            </a:r>
            <a:r>
              <a:rPr lang="ko-KR" altLang="en-US" sz="2800" dirty="0" smtClean="0">
                <a:latin typeface="나눔바른고딕 Bold"/>
                <a:ea typeface="나눔바른고딕 Bold"/>
                <a:cs typeface="나눔바른고딕 Bold"/>
              </a:rPr>
              <a:t> </a:t>
            </a:r>
            <a:r>
              <a:rPr lang="en-US" altLang="ko-KR" sz="2800" dirty="0" smtClean="0">
                <a:latin typeface="나눔바른고딕 Bold"/>
                <a:ea typeface="나눔바른고딕 Bold"/>
                <a:cs typeface="나눔바른고딕 Bold"/>
              </a:rPr>
              <a:t>+</a:t>
            </a:r>
            <a:r>
              <a:rPr lang="ko-KR" altLang="en-US" sz="2800" dirty="0" smtClean="0">
                <a:latin typeface="나눔바른고딕 Bold"/>
                <a:ea typeface="나눔바른고딕 Bold"/>
                <a:cs typeface="나눔바른고딕 Bold"/>
              </a:rPr>
              <a:t> </a:t>
            </a:r>
            <a:r>
              <a:rPr lang="ko-KR" altLang="en-US" sz="2800" dirty="0" smtClean="0">
                <a:solidFill>
                  <a:srgbClr val="FF0000"/>
                </a:solidFill>
                <a:latin typeface="나눔바른고딕 Bold"/>
                <a:ea typeface="나눔바른고딕 Bold"/>
                <a:cs typeface="나눔바른고딕 Bold"/>
              </a:rPr>
              <a:t>메이커</a:t>
            </a:r>
            <a:r>
              <a:rPr lang="en-US" altLang="ko-KR" sz="2800" dirty="0" smtClean="0">
                <a:latin typeface="나눔바른고딕 Bold"/>
                <a:ea typeface="나눔바른고딕 Bold"/>
                <a:cs typeface="나눔바른고딕 Bold"/>
              </a:rPr>
              <a:t>(</a:t>
            </a:r>
            <a:r>
              <a:rPr lang="ko-KR" altLang="en-US" sz="2800" dirty="0" smtClean="0">
                <a:latin typeface="나눔바른고딕 Bold"/>
                <a:ea typeface="나눔바른고딕 Bold"/>
                <a:cs typeface="나눔바른고딕 Bold"/>
              </a:rPr>
              <a:t>만드는 사람</a:t>
            </a:r>
            <a:r>
              <a:rPr lang="ko-KR" altLang="ko-KR" sz="2800" dirty="0">
                <a:latin typeface="나눔바른고딕 Bold"/>
                <a:ea typeface="나눔바른고딕 Bold"/>
                <a:cs typeface="나눔바른고딕 Bold"/>
              </a:rPr>
              <a:t>)</a:t>
            </a:r>
            <a:endParaRPr lang="en-US" sz="2800" dirty="0">
              <a:latin typeface="나눔바른고딕 Bold"/>
              <a:ea typeface="나눔바른고딕 Bold"/>
              <a:cs typeface="나눔바른고딕 Bold"/>
            </a:endParaRPr>
          </a:p>
        </p:txBody>
      </p:sp>
    </p:spTree>
    <p:extLst>
      <p:ext uri="{BB962C8B-B14F-4D97-AF65-F5344CB8AC3E}">
        <p14:creationId xmlns:p14="http://schemas.microsoft.com/office/powerpoint/2010/main" val="272207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28334" y="396587"/>
            <a:ext cx="4487333" cy="15951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2239" y="2510367"/>
            <a:ext cx="1338828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ko-KR" altLang="en-US" sz="3600" dirty="0" smtClean="0">
                <a:solidFill>
                  <a:schemeClr val="bg1"/>
                </a:solidFill>
                <a:latin typeface="배달의민족 주아 OTF"/>
                <a:ea typeface="배달의민족 주아 OTF"/>
                <a:cs typeface="배달의민족 주아 OTF"/>
              </a:rPr>
              <a:t>자존감</a:t>
            </a:r>
            <a:endParaRPr lang="en-US" sz="3600" dirty="0">
              <a:solidFill>
                <a:schemeClr val="bg1"/>
              </a:solidFill>
              <a:latin typeface="배달의민족 주아 OTF"/>
              <a:ea typeface="배달의민족 주아 OTF"/>
              <a:cs typeface="배달의민족 주아 OTF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2239" y="4143739"/>
            <a:ext cx="4481379" cy="646331"/>
          </a:xfrm>
          <a:prstGeom prst="rect">
            <a:avLst/>
          </a:prstGeom>
          <a:solidFill>
            <a:srgbClr val="F79646"/>
          </a:solidFill>
          <a:ln>
            <a:solidFill>
              <a:srgbClr val="FFFFFF"/>
            </a:solidFill>
          </a:ln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ko-KR" altLang="en-US" sz="3600" dirty="0" smtClean="0">
                <a:solidFill>
                  <a:srgbClr val="FFFFFF"/>
                </a:solidFill>
                <a:latin typeface="배달의민족 주아 OTF"/>
                <a:ea typeface="배달의민족 주아 OTF"/>
                <a:cs typeface="배달의민족 주아 OTF"/>
              </a:rPr>
              <a:t>박애주의</a:t>
            </a:r>
            <a:r>
              <a:rPr lang="en-US" altLang="ko-KR" sz="3600" dirty="0" smtClean="0">
                <a:solidFill>
                  <a:srgbClr val="FFFFFF"/>
                </a:solidFill>
                <a:latin typeface="배달의민족 주아 OTF"/>
                <a:ea typeface="배달의민족 주아 OTF"/>
                <a:cs typeface="배달의민족 주아 OTF"/>
              </a:rPr>
              <a:t> </a:t>
            </a:r>
            <a:r>
              <a:rPr lang="en-US" altLang="ko-KR" sz="3600" dirty="0" smtClean="0">
                <a:solidFill>
                  <a:srgbClr val="FFFFFF"/>
                </a:solidFill>
                <a:latin typeface="배달의민족 주아 OTF"/>
                <a:ea typeface="배달의민족 주아 OTF"/>
                <a:cs typeface="배달의민족 주아 OTF"/>
              </a:rPr>
              <a:t>(</a:t>
            </a:r>
            <a:r>
              <a:rPr lang="ko-KR" altLang="en-US" sz="3600" dirty="0" smtClean="0">
                <a:solidFill>
                  <a:srgbClr val="FFFFFF"/>
                </a:solidFill>
                <a:latin typeface="배달의민족 주아 OTF"/>
                <a:ea typeface="배달의민족 주아 OTF"/>
                <a:cs typeface="배달의민족 주아 OTF"/>
              </a:rPr>
              <a:t>홍익인간 정신</a:t>
            </a:r>
            <a:r>
              <a:rPr lang="en-US" altLang="ko-KR" sz="3600" dirty="0" smtClean="0">
                <a:solidFill>
                  <a:srgbClr val="FFFFFF"/>
                </a:solidFill>
                <a:latin typeface="배달의민족 주아 OTF"/>
                <a:ea typeface="배달의민족 주아 OTF"/>
                <a:cs typeface="배달의민족 주아 OTF"/>
              </a:rPr>
              <a:t>)</a:t>
            </a:r>
            <a:endParaRPr lang="en-US" sz="3600" dirty="0">
              <a:solidFill>
                <a:srgbClr val="FFFFFF"/>
              </a:solidFill>
              <a:latin typeface="배달의민족 주아 OTF"/>
              <a:ea typeface="배달의민족 주아 OTF"/>
              <a:cs typeface="배달의민족 주아 OTF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2239" y="5777111"/>
            <a:ext cx="2082570" cy="646331"/>
          </a:xfrm>
          <a:prstGeom prst="rect">
            <a:avLst/>
          </a:prstGeom>
          <a:solidFill>
            <a:srgbClr val="F79646"/>
          </a:solidFill>
          <a:ln>
            <a:solidFill>
              <a:srgbClr val="FFFFFF"/>
            </a:solidFill>
          </a:ln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ko-KR" altLang="en-US" sz="3600" dirty="0" smtClean="0">
                <a:solidFill>
                  <a:srgbClr val="FFFFFF"/>
                </a:solidFill>
                <a:latin typeface="배달의민족 주아 OTF"/>
                <a:ea typeface="배달의민족 주아 OTF"/>
                <a:cs typeface="배달의민족 주아 OTF"/>
              </a:rPr>
              <a:t>기업가정신</a:t>
            </a:r>
            <a:endParaRPr lang="en-US" sz="3600" dirty="0">
              <a:solidFill>
                <a:srgbClr val="FFFFFF"/>
              </a:solidFill>
              <a:latin typeface="배달의민족 주아 OTF"/>
              <a:ea typeface="배달의민족 주아 OTF"/>
              <a:cs typeface="배달의민족 주아 OTF"/>
            </a:endParaRPr>
          </a:p>
        </p:txBody>
      </p:sp>
      <p:sp>
        <p:nvSpPr>
          <p:cNvPr id="5" name="Oval 4"/>
          <p:cNvSpPr/>
          <p:nvPr/>
        </p:nvSpPr>
        <p:spPr>
          <a:xfrm>
            <a:off x="553176" y="2242298"/>
            <a:ext cx="1062567" cy="914400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 smtClean="0">
                <a:latin typeface="배달의민족 주아 OTF"/>
                <a:ea typeface="배달의민족 주아 OTF"/>
                <a:cs typeface="배달의민족 주아 OTF"/>
              </a:rPr>
              <a:t>1</a:t>
            </a:r>
            <a:endParaRPr lang="en-US" sz="6600" dirty="0">
              <a:latin typeface="배달의민족 주아 OTF"/>
              <a:ea typeface="배달의민족 주아 OTF"/>
              <a:cs typeface="배달의민족 주아 OTF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3176" y="3848122"/>
            <a:ext cx="1062567" cy="914400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 smtClean="0">
                <a:latin typeface="배달의민족 주아 OTF"/>
                <a:ea typeface="배달의민족 주아 OTF"/>
                <a:cs typeface="배달의민족 주아 OTF"/>
              </a:rPr>
              <a:t>2</a:t>
            </a:r>
            <a:endParaRPr lang="en-US" sz="6600" dirty="0">
              <a:latin typeface="배달의민족 주아 OTF"/>
              <a:ea typeface="배달의민족 주아 OTF"/>
              <a:cs typeface="배달의민족 주아 OTF"/>
            </a:endParaRPr>
          </a:p>
        </p:txBody>
      </p:sp>
      <p:sp>
        <p:nvSpPr>
          <p:cNvPr id="9" name="Oval 8"/>
          <p:cNvSpPr/>
          <p:nvPr/>
        </p:nvSpPr>
        <p:spPr>
          <a:xfrm>
            <a:off x="553176" y="5453946"/>
            <a:ext cx="1062567" cy="914400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 smtClean="0">
                <a:latin typeface="배달의민족 주아 OTF"/>
                <a:ea typeface="배달의민족 주아 OTF"/>
                <a:cs typeface="배달의민족 주아 OTF"/>
              </a:rPr>
              <a:t>3</a:t>
            </a:r>
            <a:endParaRPr lang="en-US" sz="6600" dirty="0">
              <a:latin typeface="배달의민족 주아 OTF"/>
              <a:ea typeface="배달의민족 주아 OTF"/>
              <a:cs typeface="배달의민족 주아 OTF"/>
            </a:endParaRPr>
          </a:p>
        </p:txBody>
      </p:sp>
    </p:spTree>
    <p:extLst>
      <p:ext uri="{BB962C8B-B14F-4D97-AF65-F5344CB8AC3E}">
        <p14:creationId xmlns:p14="http://schemas.microsoft.com/office/powerpoint/2010/main" val="75454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3" cy="685800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dirty="0">
              <a:latin typeface="맑은고딕"/>
              <a:cs typeface="맑은고딕"/>
            </a:endParaRPr>
          </a:p>
        </p:txBody>
      </p:sp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447487" y="2921000"/>
            <a:ext cx="82490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7200" dirty="0">
                <a:solidFill>
                  <a:schemeClr val="bg1"/>
                </a:solidFill>
                <a:latin typeface="a가을소풍M"/>
                <a:ea typeface="a가을소풍M"/>
                <a:cs typeface="a가을소풍M"/>
              </a:rPr>
              <a:t>Entrepreneur</a:t>
            </a:r>
            <a:r>
              <a:rPr lang="en-US" sz="7200" b="1" dirty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ship</a:t>
            </a:r>
            <a:endParaRPr lang="en-US" sz="6000" b="1" dirty="0">
              <a:solidFill>
                <a:srgbClr val="FF0000"/>
              </a:solidFill>
              <a:latin typeface="a가을소풍M"/>
              <a:ea typeface="a가을소풍M"/>
              <a:cs typeface="a가을소풍M"/>
            </a:endParaRPr>
          </a:p>
        </p:txBody>
      </p:sp>
      <p:pic>
        <p:nvPicPr>
          <p:cNvPr id="34819" name="Picture 9" descr="스크린샷 2013-10-27 오후 9.55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1308100"/>
            <a:ext cx="247173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377" y="4775677"/>
            <a:ext cx="2305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dirty="0" smtClean="0">
                <a:solidFill>
                  <a:schemeClr val="bg1"/>
                </a:solidFill>
                <a:latin typeface="배달의민족 한나_OTF"/>
                <a:ea typeface="배달의민족 한나_OTF"/>
                <a:cs typeface="배달의민족 한나_OTF"/>
              </a:rPr>
              <a:t>기업가</a:t>
            </a:r>
            <a:r>
              <a:rPr lang="ko-KR" altLang="en-US" sz="4000" dirty="0" smtClean="0">
                <a:solidFill>
                  <a:schemeClr val="bg1"/>
                </a:solidFill>
                <a:latin typeface="배달의민족 한나_OTF"/>
                <a:ea typeface="배달의민족 한나_OTF"/>
                <a:cs typeface="배달의민족 한나_OTF"/>
              </a:rPr>
              <a:t> </a:t>
            </a:r>
            <a:r>
              <a:rPr lang="ko-KR" altLang="en-US" sz="4000" dirty="0" smtClean="0">
                <a:solidFill>
                  <a:schemeClr val="bg1"/>
                </a:solidFill>
                <a:latin typeface="배달의민족 한나_OTF"/>
                <a:ea typeface="배달의민족 한나_OTF"/>
                <a:cs typeface="배달의민족 한나_OTF"/>
              </a:rPr>
              <a:t>정신</a:t>
            </a:r>
            <a:endParaRPr lang="en-US" sz="4000" dirty="0">
              <a:solidFill>
                <a:schemeClr val="bg1"/>
              </a:solidFill>
              <a:latin typeface="배달의민족 한나_OTF"/>
              <a:ea typeface="배달의민족 한나_OTF"/>
              <a:cs typeface="배달의민족 한나_OTF"/>
            </a:endParaRPr>
          </a:p>
        </p:txBody>
      </p:sp>
    </p:spTree>
    <p:extLst>
      <p:ext uri="{BB962C8B-B14F-4D97-AF65-F5344CB8AC3E}">
        <p14:creationId xmlns:p14="http://schemas.microsoft.com/office/powerpoint/2010/main" val="33825692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4 두런두런 로고(Action문구)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30"/>
          <a:stretch/>
        </p:blipFill>
        <p:spPr>
          <a:xfrm>
            <a:off x="3014160" y="1338969"/>
            <a:ext cx="3115680" cy="27085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19911" y="4804656"/>
            <a:ext cx="5904180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4000" dirty="0" smtClean="0">
                <a:latin typeface="배달의민족 주아 OTF"/>
                <a:ea typeface="배달의민족 주아 OTF"/>
                <a:cs typeface="배달의민족 주아 OTF"/>
              </a:rPr>
              <a:t>행동으로</a:t>
            </a:r>
            <a:r>
              <a:rPr lang="en-US" altLang="ko-KR" sz="4000" dirty="0" smtClean="0">
                <a:latin typeface="배달의민족 주아 OTF"/>
                <a:ea typeface="배달의민족 주아 OTF"/>
                <a:cs typeface="배달의민족 주아 OTF"/>
              </a:rPr>
              <a:t>(Do)</a:t>
            </a:r>
            <a:r>
              <a:rPr lang="ko-KR" altLang="en-US" sz="4000" dirty="0" smtClean="0">
                <a:latin typeface="배달의민족 주아 OTF"/>
                <a:ea typeface="배달의민족 주아 OTF"/>
                <a:cs typeface="배달의민족 주아 OTF"/>
              </a:rPr>
              <a:t> 배우며</a:t>
            </a:r>
            <a:r>
              <a:rPr lang="en-US" altLang="ko-KR" sz="4000" dirty="0" smtClean="0">
                <a:latin typeface="배달의민족 주아 OTF"/>
                <a:ea typeface="배달의민족 주아 OTF"/>
                <a:cs typeface="배달의민족 주아 OTF"/>
              </a:rPr>
              <a:t>(Learn)</a:t>
            </a:r>
          </a:p>
          <a:p>
            <a:pPr algn="ctr"/>
            <a:r>
              <a:rPr lang="ko-KR" altLang="en-US" sz="4000" dirty="0" smtClean="0">
                <a:solidFill>
                  <a:srgbClr val="3366FF"/>
                </a:solidFill>
                <a:latin typeface="배달의민족 주아 OTF"/>
                <a:ea typeface="배달의민족 주아 OTF"/>
                <a:cs typeface="배달의민족 주아 OTF"/>
              </a:rPr>
              <a:t>두런두런</a:t>
            </a:r>
            <a:r>
              <a:rPr lang="ko-KR" altLang="en-US" sz="4000" dirty="0" smtClean="0">
                <a:latin typeface="배달의민족 주아 OTF"/>
                <a:ea typeface="배달의민족 주아 OTF"/>
                <a:cs typeface="배달의민족 주아 OTF"/>
              </a:rPr>
              <a:t> 변화하는 학교</a:t>
            </a:r>
            <a:endParaRPr lang="en-US" sz="4000" dirty="0">
              <a:latin typeface="배달의민족 주아 OTF"/>
              <a:ea typeface="배달의민족 주아 OTF"/>
              <a:cs typeface="배달의민족 주아 OTF"/>
            </a:endParaRPr>
          </a:p>
        </p:txBody>
      </p:sp>
    </p:spTree>
    <p:extLst>
      <p:ext uri="{BB962C8B-B14F-4D97-AF65-F5344CB8AC3E}">
        <p14:creationId xmlns:p14="http://schemas.microsoft.com/office/powerpoint/2010/main" val="77289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3301</TotalTime>
  <Words>2081</Words>
  <Application>Microsoft Macintosh PowerPoint</Application>
  <PresentationFormat>On-screen Show (4:3)</PresentationFormat>
  <Paragraphs>289</Paragraphs>
  <Slides>55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 2014 두런두런 (Do-Learn) 프로젝트 ‘ㄱ’찾기 최종공유회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2014 두런두런 (Do-Learn) 프로젝트 ‘ㄱ’찾기 최종공유회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The 두런두런호의 승선을 환영합니다!</dc:title>
  <dc:creator>Alex Lim</dc:creator>
  <cp:lastModifiedBy>Alex Lim</cp:lastModifiedBy>
  <cp:revision>91</cp:revision>
  <dcterms:created xsi:type="dcterms:W3CDTF">2014-07-24T12:16:29Z</dcterms:created>
  <dcterms:modified xsi:type="dcterms:W3CDTF">2015-01-23T07:14:36Z</dcterms:modified>
</cp:coreProperties>
</file>