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322" r:id="rId3"/>
    <p:sldId id="258" r:id="rId4"/>
    <p:sldId id="301" r:id="rId5"/>
    <p:sldId id="316" r:id="rId6"/>
    <p:sldId id="313" r:id="rId7"/>
    <p:sldId id="314" r:id="rId8"/>
    <p:sldId id="315" r:id="rId9"/>
    <p:sldId id="312" r:id="rId10"/>
    <p:sldId id="317" r:id="rId11"/>
    <p:sldId id="318" r:id="rId12"/>
    <p:sldId id="320" r:id="rId13"/>
    <p:sldId id="321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0" d="100"/>
          <a:sy n="80" d="100"/>
        </p:scale>
        <p:origin x="-1450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35AB2-14B8-7242-9E7D-A308E4C1A45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664B0-41CB-0448-9C79-B57E5E909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03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기회증명 </a:t>
            </a:r>
            <a:r>
              <a:rPr lang="en-US" altLang="ko-KR" dirty="0" smtClean="0"/>
              <a:t>PPT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5</a:t>
            </a:r>
            <a:r>
              <a:rPr lang="ko-KR" altLang="en-US" dirty="0" smtClean="0"/>
              <a:t>개 슬라이드</a:t>
            </a:r>
            <a:r>
              <a:rPr lang="en-US" altLang="ko-KR" dirty="0" smtClean="0"/>
              <a:t>, 5</a:t>
            </a:r>
            <a:r>
              <a:rPr lang="ko-KR" altLang="en-US" dirty="0" smtClean="0"/>
              <a:t>분 발표 </a:t>
            </a:r>
            <a:r>
              <a:rPr lang="en-US" altLang="ko-KR" dirty="0" smtClean="0"/>
              <a:t>(</a:t>
            </a:r>
            <a:r>
              <a:rPr lang="ko-KR" altLang="en-US" dirty="0" smtClean="0"/>
              <a:t>영상별도</a:t>
            </a:r>
            <a:r>
              <a:rPr lang="en-US" altLang="ko-KR" dirty="0" smtClean="0"/>
              <a:t>), 3</a:t>
            </a:r>
            <a:r>
              <a:rPr lang="ko-KR" altLang="en-US" dirty="0" smtClean="0"/>
              <a:t>분 질의응답</a:t>
            </a:r>
          </a:p>
          <a:p>
            <a:endParaRPr lang="ko-KR" altLang="en-US" dirty="0" smtClean="0"/>
          </a:p>
          <a:p>
            <a:r>
              <a:rPr lang="ko-KR" altLang="en-US" dirty="0" smtClean="0"/>
              <a:t>슬라이드에 들어가야할 내용</a:t>
            </a:r>
            <a:r>
              <a:rPr lang="en-US" altLang="ko-KR" dirty="0" smtClean="0"/>
              <a:t>:</a:t>
            </a:r>
          </a:p>
          <a:p>
            <a:r>
              <a:rPr lang="en-US" altLang="ko-KR" dirty="0" smtClean="0"/>
              <a:t>1) "</a:t>
            </a:r>
            <a:r>
              <a:rPr lang="ko-KR" altLang="en-US" dirty="0" smtClean="0"/>
              <a:t>기회포착영상</a:t>
            </a:r>
            <a:r>
              <a:rPr lang="en-US" altLang="ko-KR" dirty="0" smtClean="0"/>
              <a:t>" </a:t>
            </a:r>
          </a:p>
          <a:p>
            <a:r>
              <a:rPr lang="en-US" altLang="ko-KR" dirty="0" smtClean="0"/>
              <a:t>2) </a:t>
            </a:r>
            <a:r>
              <a:rPr lang="ko-KR" altLang="en-US" dirty="0" smtClean="0"/>
              <a:t>포커스 그룹 진행설명</a:t>
            </a:r>
          </a:p>
          <a:p>
            <a:r>
              <a:rPr lang="en-US" altLang="ko-KR" dirty="0" smtClean="0"/>
              <a:t>3) </a:t>
            </a:r>
            <a:r>
              <a:rPr lang="ko-KR" altLang="en-US" dirty="0" smtClean="0"/>
              <a:t>수집한 아이디어의 단점 및 우려사항</a:t>
            </a:r>
            <a:r>
              <a:rPr lang="en-US" altLang="ko-KR" dirty="0" smtClean="0"/>
              <a:t>, </a:t>
            </a:r>
            <a:r>
              <a:rPr lang="ko-KR" altLang="en-US" dirty="0" smtClean="0"/>
              <a:t>피드백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기회라고 파악된 증거등</a:t>
            </a:r>
          </a:p>
          <a:p>
            <a:r>
              <a:rPr lang="en-US" altLang="ko-KR" dirty="0" smtClean="0"/>
              <a:t>4) </a:t>
            </a:r>
            <a:r>
              <a:rPr lang="ko-KR" altLang="en-US" dirty="0" smtClean="0"/>
              <a:t>적량적 창출가치 설명</a:t>
            </a:r>
          </a:p>
          <a:p>
            <a:r>
              <a:rPr lang="en-US" altLang="ko-KR" dirty="0" smtClean="0"/>
              <a:t>5) </a:t>
            </a:r>
            <a:r>
              <a:rPr lang="ko-KR" altLang="en-US" dirty="0" smtClean="0"/>
              <a:t>앞으로 조사해야할 것들에 대한 계획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443F4-C23A-4138-95AE-765BEC44C6F1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기회증명 </a:t>
            </a:r>
            <a:r>
              <a:rPr lang="en-US" altLang="ko-KR" dirty="0" smtClean="0"/>
              <a:t>PPT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5</a:t>
            </a:r>
            <a:r>
              <a:rPr lang="ko-KR" altLang="en-US" dirty="0" smtClean="0"/>
              <a:t>개 슬라이드</a:t>
            </a:r>
            <a:r>
              <a:rPr lang="en-US" altLang="ko-KR" dirty="0" smtClean="0"/>
              <a:t>, 5</a:t>
            </a:r>
            <a:r>
              <a:rPr lang="ko-KR" altLang="en-US" dirty="0" smtClean="0"/>
              <a:t>분 발표 </a:t>
            </a:r>
            <a:r>
              <a:rPr lang="en-US" altLang="ko-KR" dirty="0" smtClean="0"/>
              <a:t>(</a:t>
            </a:r>
            <a:r>
              <a:rPr lang="ko-KR" altLang="en-US" dirty="0" smtClean="0"/>
              <a:t>영상별도</a:t>
            </a:r>
            <a:r>
              <a:rPr lang="en-US" altLang="ko-KR" dirty="0" smtClean="0"/>
              <a:t>), 3</a:t>
            </a:r>
            <a:r>
              <a:rPr lang="ko-KR" altLang="en-US" dirty="0" smtClean="0"/>
              <a:t>분 질의응답</a:t>
            </a:r>
          </a:p>
          <a:p>
            <a:endParaRPr lang="ko-KR" altLang="en-US" dirty="0" smtClean="0"/>
          </a:p>
          <a:p>
            <a:r>
              <a:rPr lang="ko-KR" altLang="en-US" dirty="0" smtClean="0"/>
              <a:t>슬라이드에 들어가야할 내용</a:t>
            </a:r>
            <a:r>
              <a:rPr lang="en-US" altLang="ko-KR" dirty="0" smtClean="0"/>
              <a:t>:</a:t>
            </a:r>
          </a:p>
          <a:p>
            <a:r>
              <a:rPr lang="en-US" altLang="ko-KR" dirty="0" smtClean="0"/>
              <a:t>1) "</a:t>
            </a:r>
            <a:r>
              <a:rPr lang="ko-KR" altLang="en-US" dirty="0" smtClean="0"/>
              <a:t>기회포착영상</a:t>
            </a:r>
            <a:r>
              <a:rPr lang="en-US" altLang="ko-KR" dirty="0" smtClean="0"/>
              <a:t>" </a:t>
            </a:r>
          </a:p>
          <a:p>
            <a:r>
              <a:rPr lang="en-US" altLang="ko-KR" dirty="0" smtClean="0"/>
              <a:t>2) </a:t>
            </a:r>
            <a:r>
              <a:rPr lang="ko-KR" altLang="en-US" dirty="0" smtClean="0"/>
              <a:t>포커스 그룹 진행설명</a:t>
            </a:r>
          </a:p>
          <a:p>
            <a:r>
              <a:rPr lang="en-US" altLang="ko-KR" dirty="0" smtClean="0"/>
              <a:t>3) </a:t>
            </a:r>
            <a:r>
              <a:rPr lang="ko-KR" altLang="en-US" dirty="0" smtClean="0"/>
              <a:t>수집한 아이디어의 단점 및 우려사항</a:t>
            </a:r>
            <a:r>
              <a:rPr lang="en-US" altLang="ko-KR" dirty="0" smtClean="0"/>
              <a:t>, </a:t>
            </a:r>
            <a:r>
              <a:rPr lang="ko-KR" altLang="en-US" dirty="0" smtClean="0"/>
              <a:t>피드백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기회라고 파악된 증거등</a:t>
            </a:r>
          </a:p>
          <a:p>
            <a:r>
              <a:rPr lang="en-US" altLang="ko-KR" dirty="0" smtClean="0"/>
              <a:t>4) </a:t>
            </a:r>
            <a:r>
              <a:rPr lang="ko-KR" altLang="en-US" dirty="0" smtClean="0"/>
              <a:t>적량적 창출가치 설명</a:t>
            </a:r>
          </a:p>
          <a:p>
            <a:r>
              <a:rPr lang="en-US" altLang="ko-KR" dirty="0" smtClean="0"/>
              <a:t>5) </a:t>
            </a:r>
            <a:r>
              <a:rPr lang="ko-KR" altLang="en-US" dirty="0" smtClean="0"/>
              <a:t>앞으로 조사해야할 것들에 대한 계획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443F4-C23A-4138-95AE-765BEC44C6F1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7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7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76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3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6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40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94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0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21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8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55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thecircle.or.kr/home/index.php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583446" cy="355707"/>
          </a:xfrm>
          <a:prstGeom prst="rect">
            <a:avLst/>
          </a:prstGeom>
        </p:spPr>
      </p:pic>
      <p:pic>
        <p:nvPicPr>
          <p:cNvPr id="9" name="pasted-image.tif"/>
          <p:cNvPicPr/>
          <p:nvPr userDrawn="1"/>
        </p:nvPicPr>
        <p:blipFill>
          <a:blip r:embed="rId14">
            <a:extLst/>
          </a:blip>
          <a:stretch>
            <a:fillRect/>
          </a:stretch>
        </p:blipFill>
        <p:spPr>
          <a:xfrm>
            <a:off x="7198316" y="53840"/>
            <a:ext cx="1857752" cy="422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" descr="동그라미재단">
            <a:hlinkClick r:id="rId15"/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615" y="53840"/>
            <a:ext cx="1284760" cy="4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37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do.learn.korea@gmail.com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do.learn.korea@gmail.c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do.learn.korea@gmail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dolearn201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o-learn fb cover-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4"/>
          <a:stretch/>
        </p:blipFill>
        <p:spPr>
          <a:xfrm>
            <a:off x="1384793" y="1015490"/>
            <a:ext cx="6374415" cy="29683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50" y="0"/>
            <a:ext cx="8801100" cy="1470025"/>
          </a:xfrm>
        </p:spPr>
        <p:txBody>
          <a:bodyPr>
            <a:normAutofit/>
          </a:bodyPr>
          <a:lstStyle/>
          <a:p>
            <a:r>
              <a:rPr lang="en-US" altLang="ko-KR" sz="28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2014</a:t>
            </a:r>
            <a:r>
              <a:rPr lang="ko-KR" altLang="en-US" sz="28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 </a:t>
            </a:r>
            <a:r>
              <a:rPr lang="en-US" altLang="ko-KR" sz="28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The </a:t>
            </a:r>
            <a:r>
              <a:rPr lang="ko-KR" altLang="en-US" sz="28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두런두런 </a:t>
            </a:r>
            <a:r>
              <a:rPr lang="en-US" altLang="ko-KR" sz="2800" dirty="0" smtClean="0">
                <a:solidFill>
                  <a:srgbClr val="3366FF"/>
                </a:solidFill>
                <a:latin typeface="a파도소리"/>
                <a:ea typeface="a파도소리"/>
                <a:cs typeface="a파도소리"/>
              </a:rPr>
              <a:t>(Do + Learn) </a:t>
            </a:r>
            <a:r>
              <a:rPr lang="ko-KR" altLang="en-US" sz="2800" dirty="0" smtClean="0">
                <a:solidFill>
                  <a:srgbClr val="F79646"/>
                </a:solidFill>
                <a:latin typeface="a파도소리"/>
                <a:ea typeface="a파도소리"/>
                <a:cs typeface="a파도소리"/>
              </a:rPr>
              <a:t>동아리</a:t>
            </a:r>
            <a:endParaRPr lang="en-US" sz="2800" dirty="0">
              <a:solidFill>
                <a:srgbClr val="F79646"/>
              </a:solidFill>
              <a:latin typeface="a파도소리"/>
              <a:ea typeface="a파도소리"/>
              <a:cs typeface="a파도소리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6163"/>
            <a:ext cx="3554413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8" y="6126163"/>
            <a:ext cx="3554412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스크린샷 2013-10-27 오후 9.55.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5657850"/>
            <a:ext cx="16383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2261041" y="4099527"/>
            <a:ext cx="4621918" cy="824925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a파도소리"/>
                <a:ea typeface="a파도소리"/>
                <a:cs typeface="a파도소리"/>
              </a:rPr>
              <a:t>후원 및 협력 단체 조사하기</a:t>
            </a:r>
            <a:endParaRPr lang="en-US" sz="2800" dirty="0">
              <a:latin typeface="a파도소리"/>
              <a:ea typeface="a파도소리"/>
              <a:cs typeface="a파도소리"/>
            </a:endParaRPr>
          </a:p>
        </p:txBody>
      </p:sp>
    </p:spTree>
    <p:extLst>
      <p:ext uri="{BB962C8B-B14F-4D97-AF65-F5344CB8AC3E}">
        <p14:creationId xmlns:p14="http://schemas.microsoft.com/office/powerpoint/2010/main" val="322436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254961" y="400875"/>
            <a:ext cx="4098074" cy="65999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673" y="450575"/>
            <a:ext cx="3480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현황뉴스 </a:t>
            </a:r>
            <a:r>
              <a:rPr lang="en-US" altLang="ko-KR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PT </a:t>
            </a:r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만들기</a:t>
            </a:r>
          </a:p>
        </p:txBody>
      </p:sp>
      <p:sp>
        <p:nvSpPr>
          <p:cNvPr id="4" name="Rectangle 3"/>
          <p:cNvSpPr/>
          <p:nvPr/>
        </p:nvSpPr>
        <p:spPr>
          <a:xfrm>
            <a:off x="57813" y="1165779"/>
            <a:ext cx="9028374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다음 주 토요일 </a:t>
            </a:r>
            <a:r>
              <a:rPr lang="en-US" altLang="ko-KR" dirty="0" smtClean="0">
                <a:solidFill>
                  <a:srgbClr val="000000"/>
                </a:solidFill>
                <a:latin typeface="+mn-ea"/>
                <a:cs typeface="a가을소풍M"/>
              </a:rPr>
              <a:t>11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월 </a:t>
            </a:r>
            <a:r>
              <a:rPr lang="ko-KR" altLang="ko-KR" dirty="0" smtClean="0">
                <a:solidFill>
                  <a:srgbClr val="000000"/>
                </a:solidFill>
                <a:latin typeface="+mn-ea"/>
                <a:cs typeface="a가을소풍M"/>
              </a:rPr>
              <a:t>15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일에 있을 </a:t>
            </a:r>
            <a:r>
              <a:rPr lang="en-US" altLang="ko-KR" dirty="0" smtClean="0">
                <a:solidFill>
                  <a:srgbClr val="000000"/>
                </a:solidFill>
                <a:latin typeface="+mn-ea"/>
                <a:cs typeface="a가을소풍M"/>
              </a:rPr>
              <a:t>2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차 중간점검 행사 때</a:t>
            </a:r>
            <a:r>
              <a:rPr lang="en-US" altLang="ko-KR" dirty="0" smtClean="0">
                <a:solidFill>
                  <a:srgbClr val="000000"/>
                </a:solidFill>
                <a:latin typeface="+mn-ea"/>
                <a:cs typeface="a가을소풍M"/>
              </a:rPr>
              <a:t>,</a:t>
            </a:r>
            <a:endParaRPr lang="en-US" altLang="ko-KR" dirty="0">
              <a:solidFill>
                <a:srgbClr val="000000"/>
              </a:solidFill>
              <a:latin typeface="+mn-ea"/>
              <a:cs typeface="a가을소풍M"/>
            </a:endParaRPr>
          </a:p>
          <a:p>
            <a:pPr algn="ctr">
              <a:lnSpc>
                <a:spcPct val="140000"/>
              </a:lnSpc>
            </a:pP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이번 주 </a:t>
            </a:r>
            <a:r>
              <a:rPr lang="en-US" altLang="ko-KR" dirty="0">
                <a:solidFill>
                  <a:srgbClr val="000000"/>
                </a:solidFill>
                <a:latin typeface="+mn-ea"/>
                <a:cs typeface="a가을소풍M"/>
              </a:rPr>
              <a:t>&lt;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현황뉴스</a:t>
            </a:r>
            <a:r>
              <a:rPr lang="en-US" altLang="ko-KR" dirty="0">
                <a:solidFill>
                  <a:srgbClr val="000000"/>
                </a:solidFill>
                <a:latin typeface="+mn-ea"/>
                <a:cs typeface="a가을소풍M"/>
              </a:rPr>
              <a:t>&gt;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 작성 후에 지난 </a:t>
            </a:r>
            <a:r>
              <a:rPr lang="en-US" altLang="ko-KR" dirty="0">
                <a:solidFill>
                  <a:srgbClr val="000000"/>
                </a:solidFill>
                <a:latin typeface="+mn-ea"/>
                <a:cs typeface="a가을소풍M"/>
              </a:rPr>
              <a:t>&lt;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현황뉴스</a:t>
            </a:r>
            <a:r>
              <a:rPr lang="en-US" altLang="ko-KR" dirty="0">
                <a:solidFill>
                  <a:srgbClr val="000000"/>
                </a:solidFill>
                <a:latin typeface="+mn-ea"/>
                <a:cs typeface="a가을소풍M"/>
              </a:rPr>
              <a:t>&gt;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들을 토대로 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지난 두 달동안</a:t>
            </a:r>
            <a:endParaRPr lang="en-US" altLang="ko-KR" dirty="0" smtClean="0">
              <a:solidFill>
                <a:srgbClr val="000000"/>
              </a:solidFill>
              <a:latin typeface="+mn-ea"/>
              <a:cs typeface="a가을소풍M"/>
            </a:endParaRPr>
          </a:p>
          <a:p>
            <a:pPr algn="ctr">
              <a:lnSpc>
                <a:spcPct val="140000"/>
              </a:lnSpc>
            </a:pP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우리들이 열심히 했던 활동들을 모두 함께 간단히 공유할 예정입니다</a:t>
            </a:r>
            <a:r>
              <a:rPr lang="en-US" altLang="ko-KR" dirty="0" smtClean="0">
                <a:solidFill>
                  <a:srgbClr val="000000"/>
                </a:solidFill>
                <a:latin typeface="+mn-ea"/>
                <a:cs typeface="a가을소풍M"/>
              </a:rPr>
              <a:t>.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 </a:t>
            </a:r>
            <a:endParaRPr lang="en-US" altLang="ko-KR" dirty="0" smtClean="0">
              <a:solidFill>
                <a:srgbClr val="000000"/>
              </a:solidFill>
              <a:latin typeface="+mn-ea"/>
              <a:cs typeface="a가을소풍M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4028" y="5207479"/>
            <a:ext cx="8875944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다음 장에 나와있는 형식에 맞추어 </a:t>
            </a:r>
            <a:r>
              <a:rPr lang="en-US" altLang="ko-KR" dirty="0">
                <a:solidFill>
                  <a:srgbClr val="000000"/>
                </a:solidFill>
                <a:latin typeface="+mn-ea"/>
                <a:cs typeface="a가을소풍M"/>
              </a:rPr>
              <a:t>PPT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를 만들어 </a:t>
            </a:r>
            <a:r>
              <a:rPr lang="en-US" altLang="ko-KR" dirty="0">
                <a:solidFill>
                  <a:srgbClr val="000000"/>
                </a:solidFill>
                <a:latin typeface="+mn-ea"/>
                <a:cs typeface="a가을소풍M"/>
                <a:hlinkClick r:id="rId2"/>
              </a:rPr>
              <a:t>do.learn.korea@</a:t>
            </a:r>
            <a:r>
              <a:rPr lang="en-US" altLang="ko-KR" dirty="0" smtClean="0">
                <a:solidFill>
                  <a:srgbClr val="000000"/>
                </a:solidFill>
                <a:latin typeface="+mn-ea"/>
                <a:cs typeface="a가을소풍M"/>
                <a:hlinkClick r:id="rId2"/>
              </a:rPr>
              <a:t>gmail.com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으로 </a:t>
            </a:r>
            <a:r>
              <a:rPr lang="en-US" altLang="ko-KR" dirty="0">
                <a:solidFill>
                  <a:srgbClr val="000000"/>
                </a:solidFill>
                <a:latin typeface="+mn-ea"/>
                <a:cs typeface="a가을소풍M"/>
              </a:rPr>
              <a:t>11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월 </a:t>
            </a:r>
            <a:r>
              <a:rPr lang="en-US" altLang="ko-KR" dirty="0">
                <a:solidFill>
                  <a:srgbClr val="000000"/>
                </a:solidFill>
                <a:latin typeface="+mn-ea"/>
                <a:cs typeface="a가을소풍M"/>
              </a:rPr>
              <a:t>11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일</a:t>
            </a:r>
            <a:r>
              <a:rPr lang="en-US" altLang="ko-KR" dirty="0">
                <a:solidFill>
                  <a:srgbClr val="000000"/>
                </a:solidFill>
                <a:latin typeface="+mn-ea"/>
                <a:cs typeface="a가을소풍M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화</a:t>
            </a:r>
            <a:r>
              <a:rPr lang="en-US" altLang="ko-KR" dirty="0">
                <a:solidFill>
                  <a:srgbClr val="000000"/>
                </a:solidFill>
                <a:latin typeface="+mn-ea"/>
                <a:cs typeface="a가을소풍M"/>
              </a:rPr>
              <a:t>)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 오후 </a:t>
            </a:r>
            <a:r>
              <a:rPr lang="en-US" altLang="ko-KR" dirty="0">
                <a:solidFill>
                  <a:srgbClr val="000000"/>
                </a:solidFill>
                <a:latin typeface="+mn-ea"/>
                <a:cs typeface="a가을소풍M"/>
              </a:rPr>
              <a:t>11:59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까지 제출해주시기 바랍니다</a:t>
            </a:r>
            <a:r>
              <a:rPr lang="en-US" altLang="ko-KR" dirty="0">
                <a:solidFill>
                  <a:srgbClr val="000000"/>
                </a:solidFill>
                <a:latin typeface="+mn-ea"/>
                <a:cs typeface="a가을소풍M"/>
              </a:rPr>
              <a:t>.</a:t>
            </a:r>
          </a:p>
          <a:p>
            <a:pPr algn="ctr">
              <a:lnSpc>
                <a:spcPct val="140000"/>
              </a:lnSpc>
            </a:pPr>
            <a:r>
              <a:rPr lang="ko-KR" altLang="ko-KR" dirty="0">
                <a:solidFill>
                  <a:srgbClr val="000000"/>
                </a:solidFill>
                <a:latin typeface="+mn-ea"/>
                <a:cs typeface="a가을소풍M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미제출시 팀별 지원에 대한 불이익이 있을 수 있습니다</a:t>
            </a:r>
            <a:r>
              <a:rPr lang="ko-KR" altLang="ko-KR" dirty="0">
                <a:solidFill>
                  <a:srgbClr val="000000"/>
                </a:solidFill>
                <a:latin typeface="+mn-ea"/>
                <a:cs typeface="a가을소풍M"/>
              </a:rPr>
              <a:t>.</a:t>
            </a:r>
            <a:r>
              <a:rPr lang="en-US" altLang="ko-KR" dirty="0">
                <a:solidFill>
                  <a:srgbClr val="000000"/>
                </a:solidFill>
                <a:latin typeface="+mn-ea"/>
                <a:cs typeface="a가을소풍M"/>
              </a:rPr>
              <a:t>)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 </a:t>
            </a:r>
            <a:endParaRPr lang="en-US" altLang="ko-KR" dirty="0">
              <a:solidFill>
                <a:srgbClr val="000000"/>
              </a:solidFill>
              <a:latin typeface="+mn-ea"/>
              <a:cs typeface="a가을소풍M"/>
            </a:endParaRPr>
          </a:p>
          <a:p>
            <a:pPr algn="ctr">
              <a:lnSpc>
                <a:spcPct val="140000"/>
              </a:lnSpc>
            </a:pP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  </a:t>
            </a:r>
            <a:endParaRPr lang="en-US" dirty="0">
              <a:latin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5295" y="2563379"/>
            <a:ext cx="6293411" cy="258532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0000FF"/>
                </a:solidFill>
                <a:latin typeface="+mn-ea"/>
                <a:cs typeface="배달의민족 주아 OTF"/>
              </a:rPr>
              <a:t>슬라이드 내용</a:t>
            </a:r>
            <a:r>
              <a:rPr lang="en-US" altLang="ko-KR" dirty="0" smtClean="0">
                <a:solidFill>
                  <a:srgbClr val="0000FF"/>
                </a:solidFill>
                <a:latin typeface="+mn-ea"/>
                <a:cs typeface="배달의민족 주아 OTF"/>
              </a:rPr>
              <a:t>:</a:t>
            </a:r>
            <a:r>
              <a:rPr lang="ko-KR" altLang="en-US" dirty="0" smtClean="0">
                <a:solidFill>
                  <a:srgbClr val="0000FF"/>
                </a:solidFill>
                <a:latin typeface="+mn-ea"/>
                <a:cs typeface="배달의민족 주아 OTF"/>
              </a:rPr>
              <a:t> </a:t>
            </a:r>
            <a:r>
              <a:rPr lang="en-US" altLang="ko-KR" dirty="0" smtClean="0">
                <a:latin typeface="+mn-ea"/>
                <a:cs typeface="배달의민족 주아 OTF"/>
              </a:rPr>
              <a:t>1.</a:t>
            </a:r>
            <a:r>
              <a:rPr lang="ko-KR" altLang="en-US" dirty="0" smtClean="0">
                <a:latin typeface="+mn-ea"/>
                <a:cs typeface="배달의민족 주아 OTF"/>
              </a:rPr>
              <a:t> 성공과 실패 </a:t>
            </a:r>
            <a:r>
              <a:rPr lang="en-US" altLang="ko-KR" dirty="0" smtClean="0">
                <a:latin typeface="+mn-ea"/>
                <a:cs typeface="배달의민족 주아 OTF"/>
              </a:rPr>
              <a:t>2.</a:t>
            </a:r>
            <a:r>
              <a:rPr lang="ko-KR" altLang="en-US" dirty="0" smtClean="0">
                <a:latin typeface="+mn-ea"/>
                <a:cs typeface="배달의민족 주아 OTF"/>
              </a:rPr>
              <a:t>부서별 업데이트</a:t>
            </a:r>
            <a:endParaRPr lang="en-US" altLang="ko-KR" dirty="0" smtClean="0">
              <a:latin typeface="+mn-ea"/>
              <a:cs typeface="배달의민족 주아 OTF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0000FF"/>
                </a:solidFill>
                <a:latin typeface="+mn-ea"/>
                <a:cs typeface="배달의민족 주아 OTF"/>
              </a:rPr>
              <a:t>슬라이드 장수</a:t>
            </a:r>
            <a:r>
              <a:rPr lang="en-US" altLang="ko-KR" dirty="0" smtClean="0">
                <a:solidFill>
                  <a:srgbClr val="0000FF"/>
                </a:solidFill>
                <a:latin typeface="+mn-ea"/>
                <a:cs typeface="배달의민족 주아 OTF"/>
              </a:rPr>
              <a:t>:</a:t>
            </a:r>
            <a:r>
              <a:rPr lang="ko-KR" altLang="en-US" dirty="0" smtClean="0">
                <a:latin typeface="+mn-ea"/>
                <a:cs typeface="배달의민족 주아 OTF"/>
              </a:rPr>
              <a:t> 제한없음</a:t>
            </a:r>
            <a:endParaRPr lang="en-US" altLang="ko-KR" dirty="0" smtClean="0">
              <a:latin typeface="+mn-ea"/>
              <a:cs typeface="배달의민족 주아 OTF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0000FF"/>
                </a:solidFill>
                <a:latin typeface="+mn-ea"/>
                <a:cs typeface="배달의민족 주아 OTF"/>
              </a:rPr>
              <a:t>슬라이드 양식</a:t>
            </a:r>
            <a:r>
              <a:rPr lang="en-US" altLang="ko-KR" dirty="0" smtClean="0">
                <a:latin typeface="+mn-ea"/>
                <a:cs typeface="배달의민족 주아 OTF"/>
              </a:rPr>
              <a:t>:</a:t>
            </a:r>
            <a:r>
              <a:rPr lang="ko-KR" altLang="en-US" dirty="0" smtClean="0">
                <a:latin typeface="+mn-ea"/>
                <a:cs typeface="배달의민족 주아 OTF"/>
              </a:rPr>
              <a:t> 교육자료 참고</a:t>
            </a:r>
            <a:r>
              <a:rPr lang="en-US" altLang="ko-KR" dirty="0" smtClean="0">
                <a:latin typeface="+mn-ea"/>
                <a:cs typeface="배달의민족 주아 OTF"/>
              </a:rPr>
              <a:t>,</a:t>
            </a:r>
            <a:r>
              <a:rPr lang="ko-KR" altLang="en-US" dirty="0" smtClean="0">
                <a:latin typeface="+mn-ea"/>
                <a:cs typeface="배달의민족 주아 OTF"/>
              </a:rPr>
              <a:t> 다만 자유형식 </a:t>
            </a:r>
            <a:r>
              <a:rPr lang="en-US" altLang="ko-KR" dirty="0" smtClean="0">
                <a:latin typeface="+mn-ea"/>
                <a:cs typeface="배달의민족 주아 OTF"/>
              </a:rPr>
              <a:t>(</a:t>
            </a:r>
            <a:r>
              <a:rPr lang="ko-KR" altLang="en-US" dirty="0" smtClean="0">
                <a:latin typeface="+mn-ea"/>
                <a:cs typeface="배달의민족 주아 OTF"/>
              </a:rPr>
              <a:t>간단히</a:t>
            </a:r>
            <a:r>
              <a:rPr lang="en-US" altLang="ko-KR" dirty="0" smtClean="0">
                <a:latin typeface="+mn-ea"/>
                <a:cs typeface="배달의민족 주아 OTF"/>
              </a:rPr>
              <a:t>,</a:t>
            </a:r>
            <a:r>
              <a:rPr lang="ko-KR" altLang="en-US" dirty="0" smtClean="0">
                <a:latin typeface="+mn-ea"/>
                <a:cs typeface="배달의민족 주아 OTF"/>
              </a:rPr>
              <a:t> 많은 사진활용</a:t>
            </a:r>
            <a:r>
              <a:rPr lang="en-US" altLang="ko-KR" dirty="0" smtClean="0">
                <a:latin typeface="+mn-ea"/>
                <a:cs typeface="배달의민족 주아 OTF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0000FF"/>
                </a:solidFill>
                <a:latin typeface="+mn-ea"/>
                <a:cs typeface="배달의민족 주아 OTF"/>
              </a:rPr>
              <a:t>발표자 수</a:t>
            </a:r>
            <a:r>
              <a:rPr lang="en-US" altLang="ko-KR" dirty="0" smtClean="0">
                <a:solidFill>
                  <a:srgbClr val="0000FF"/>
                </a:solidFill>
                <a:latin typeface="+mn-ea"/>
                <a:cs typeface="배달의민족 주아 OTF"/>
              </a:rPr>
              <a:t>:</a:t>
            </a:r>
            <a:r>
              <a:rPr lang="ko-KR" altLang="en-US" dirty="0" smtClean="0">
                <a:solidFill>
                  <a:srgbClr val="0000FF"/>
                </a:solidFill>
                <a:latin typeface="+mn-ea"/>
                <a:cs typeface="배달의민족 주아 OTF"/>
              </a:rPr>
              <a:t> </a:t>
            </a:r>
            <a:r>
              <a:rPr lang="ko-KR" altLang="en-US" dirty="0" smtClean="0">
                <a:latin typeface="+mn-ea"/>
                <a:cs typeface="배달의민족 주아 OTF"/>
              </a:rPr>
              <a:t>제한없음</a:t>
            </a:r>
            <a:endParaRPr lang="en-US" altLang="ko-KR" dirty="0" smtClean="0">
              <a:latin typeface="+mn-ea"/>
              <a:cs typeface="배달의민족 주아 OTF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solidFill>
                  <a:srgbClr val="0000FF"/>
                </a:solidFill>
                <a:latin typeface="+mn-ea"/>
                <a:cs typeface="배달의민족 주아 OTF"/>
              </a:rPr>
              <a:t>발표길이</a:t>
            </a:r>
            <a:r>
              <a:rPr lang="en-US" altLang="ko-KR" dirty="0" smtClean="0">
                <a:solidFill>
                  <a:srgbClr val="0000FF"/>
                </a:solidFill>
                <a:latin typeface="+mn-ea"/>
                <a:cs typeface="배달의민족 주아 OTF"/>
              </a:rPr>
              <a:t>:</a:t>
            </a:r>
            <a:r>
              <a:rPr lang="ko-KR" altLang="en-US" dirty="0" smtClean="0">
                <a:solidFill>
                  <a:srgbClr val="0000FF"/>
                </a:solidFill>
                <a:latin typeface="+mn-ea"/>
                <a:cs typeface="배달의민족 주아 OTF"/>
              </a:rPr>
              <a:t> </a:t>
            </a:r>
            <a:r>
              <a:rPr lang="ko-KR" altLang="en-US" dirty="0" smtClean="0">
                <a:latin typeface="+mn-ea"/>
                <a:cs typeface="배달의민족 주아 OTF"/>
              </a:rPr>
              <a:t>최대 </a:t>
            </a:r>
            <a:r>
              <a:rPr lang="en-US" altLang="ko-KR" dirty="0" smtClean="0">
                <a:latin typeface="+mn-ea"/>
                <a:cs typeface="배달의민족 주아 OTF"/>
              </a:rPr>
              <a:t>5</a:t>
            </a:r>
            <a:r>
              <a:rPr lang="ko-KR" altLang="en-US" dirty="0" smtClean="0">
                <a:latin typeface="+mn-ea"/>
                <a:cs typeface="배달의민족 주아 OTF"/>
              </a:rPr>
              <a:t>분  </a:t>
            </a:r>
            <a:endParaRPr lang="en-US" dirty="0">
              <a:latin typeface="+mn-ea"/>
              <a:cs typeface="배달의민족 주아 OTF"/>
            </a:endParaRPr>
          </a:p>
        </p:txBody>
      </p:sp>
    </p:spTree>
    <p:extLst>
      <p:ext uri="{BB962C8B-B14F-4D97-AF65-F5344CB8AC3E}">
        <p14:creationId xmlns:p14="http://schemas.microsoft.com/office/powerpoint/2010/main" val="69374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600542" y="1507355"/>
            <a:ext cx="4104511" cy="50405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21419" y="1507355"/>
            <a:ext cx="4104511" cy="50405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85742" y="2299443"/>
            <a:ext cx="4040188" cy="395128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altLang="ko-KR" dirty="0" smtClean="0"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예시</a:t>
            </a:r>
            <a:r>
              <a:rPr lang="en-US" altLang="ko-KR" dirty="0" smtClean="0">
                <a:latin typeface="1훈새마을운동 Regular"/>
                <a:ea typeface="1훈새마을운동 Regular"/>
                <a:cs typeface="1훈새마을운동 Regular"/>
              </a:rPr>
              <a:t>)</a:t>
            </a:r>
          </a:p>
          <a:p>
            <a:pPr marL="0" indent="0">
              <a:buNone/>
            </a:pPr>
            <a:endParaRPr lang="en-US" altLang="ko-KR" dirty="0">
              <a:latin typeface="1훈새마을운동 Regular"/>
              <a:ea typeface="1훈새마을운동 Regular"/>
              <a:cs typeface="1훈새마을운동 Regular"/>
            </a:endParaRPr>
          </a:p>
          <a:p>
            <a:pPr marL="457200" indent="-457200">
              <a:buFont typeface="+mj-lt"/>
              <a:buAutoNum type="arabicPeriod"/>
            </a:pP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첫 행사를 통해 </a:t>
            </a:r>
            <a:r>
              <a:rPr lang="en-US" altLang="ko-KR" dirty="0" smtClean="0">
                <a:latin typeface="1훈새마을운동 Regular"/>
                <a:ea typeface="1훈새마을운동 Regular"/>
                <a:cs typeface="1훈새마을운동 Regular"/>
              </a:rPr>
              <a:t>100</a:t>
            </a: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명 이상의 학생들이 참여</a:t>
            </a:r>
            <a:endParaRPr lang="en-US" altLang="ko-KR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457200" indent="-457200">
              <a:buFont typeface="+mj-lt"/>
              <a:buAutoNum type="arabicPeriod"/>
            </a:pP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설문조사를 해본 결과 우리 팀의 프로젝트를 통해 긍정적인 변화를 경험한 학생이 </a:t>
            </a:r>
            <a:r>
              <a:rPr lang="en-US" altLang="ko-KR" dirty="0" smtClean="0">
                <a:latin typeface="1훈새마을운동 Regular"/>
                <a:ea typeface="1훈새마을운동 Regular"/>
                <a:cs typeface="1훈새마을운동 Regular"/>
              </a:rPr>
              <a:t>90%</a:t>
            </a: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로 나타남</a:t>
            </a:r>
            <a:endParaRPr lang="en-US" altLang="ko-KR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457200" indent="-457200">
              <a:buFont typeface="+mj-lt"/>
              <a:buAutoNum type="arabicPeriod"/>
            </a:pP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활동들을 통해 </a:t>
            </a:r>
            <a:r>
              <a:rPr lang="ko-KR" altLang="ko-KR" dirty="0" smtClean="0">
                <a:latin typeface="1훈새마을운동 Regular"/>
                <a:ea typeface="1훈새마을운동 Regular"/>
                <a:cs typeface="1훈새마을운동 Regular"/>
              </a:rPr>
              <a:t>2</a:t>
            </a:r>
            <a:r>
              <a:rPr lang="en-US" altLang="ko-KR" dirty="0" smtClean="0">
                <a:latin typeface="1훈새마을운동 Regular"/>
                <a:ea typeface="1훈새마을운동 Regular"/>
                <a:cs typeface="1훈새마을운동 Regular"/>
              </a:rPr>
              <a:t>0</a:t>
            </a: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만원의 수익을 창출함</a:t>
            </a:r>
            <a:endParaRPr lang="en-US" altLang="ko-KR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457200" indent="-457200">
              <a:buFont typeface="+mj-lt"/>
              <a:buAutoNum type="arabicPeriod"/>
            </a:pPr>
            <a:endParaRPr lang="en-US" altLang="ko-KR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457200" indent="-457200">
              <a:buFont typeface="+mj-lt"/>
              <a:buAutoNum type="arabicPeriod"/>
            </a:pPr>
            <a:endParaRPr lang="ko-KR" altLang="en-US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73567" y="1363339"/>
            <a:ext cx="4041775" cy="639762"/>
          </a:xfrm>
        </p:spPr>
        <p:txBody>
          <a:bodyPr/>
          <a:lstStyle/>
          <a:p>
            <a:pPr algn="ctr"/>
            <a:r>
              <a:rPr lang="ko-KR" altLang="en-US" b="0" u="sng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7964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가을소풍M"/>
                <a:ea typeface="a가을소풍M"/>
                <a:cs typeface="a가을소풍M"/>
              </a:rPr>
              <a:t>세 가지 실패</a:t>
            </a:r>
            <a:endParaRPr lang="ko-KR" altLang="en-US" b="0" u="sng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79646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가을소풍M"/>
              <a:ea typeface="a가을소풍M"/>
              <a:cs typeface="a가을소풍M"/>
            </a:endParaRP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73567" y="2299443"/>
            <a:ext cx="4202856" cy="3951288"/>
          </a:xfrm>
        </p:spPr>
        <p:txBody>
          <a:bodyPr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altLang="ko-KR" dirty="0"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ko-KR" altLang="en-US" dirty="0">
                <a:latin typeface="1훈새마을운동 Regular"/>
                <a:ea typeface="1훈새마을운동 Regular"/>
                <a:cs typeface="1훈새마을운동 Regular"/>
              </a:rPr>
              <a:t>예시</a:t>
            </a:r>
            <a:r>
              <a:rPr lang="en-US" altLang="ko-KR" dirty="0">
                <a:latin typeface="1훈새마을운동 Regular"/>
                <a:ea typeface="1훈새마을운동 Regular"/>
                <a:cs typeface="1훈새마을운동 Regular"/>
              </a:rPr>
              <a:t>)</a:t>
            </a:r>
          </a:p>
          <a:p>
            <a:pPr marL="0" indent="0">
              <a:lnSpc>
                <a:spcPct val="130000"/>
              </a:lnSpc>
              <a:buNone/>
            </a:pPr>
            <a:endParaRPr lang="en-US" altLang="ko-KR" dirty="0">
              <a:latin typeface="1훈새마을운동 Regular"/>
              <a:ea typeface="1훈새마을운동 Regular"/>
              <a:cs typeface="1훈새마을운동 Regular"/>
            </a:endParaRP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매주 제 시간에 현황뉴스 제출 실패</a:t>
            </a:r>
            <a:endParaRPr lang="en-US" altLang="ko-KR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제 시간에 기회기획서 제출실패</a:t>
            </a:r>
            <a:endParaRPr lang="en-US" altLang="ko-KR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ko-KR" altLang="ko-KR" dirty="0" smtClean="0">
                <a:latin typeface="1훈새마을운동 Regular"/>
                <a:ea typeface="1훈새마을운동 Regular"/>
                <a:cs typeface="1훈새마을운동 Regular"/>
              </a:rPr>
              <a:t>2</a:t>
            </a: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주마다 팀 회의 실패</a:t>
            </a:r>
            <a:endParaRPr lang="en-US" altLang="ko-KR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endParaRPr lang="en-US" altLang="ko-KR" dirty="0">
              <a:latin typeface="1훈새마을운동 Regular"/>
              <a:ea typeface="1훈새마을운동 Regular"/>
              <a:cs typeface="1훈새마을운동 Regular"/>
            </a:endParaRPr>
          </a:p>
          <a:p>
            <a:pPr marL="0" indent="0">
              <a:lnSpc>
                <a:spcPct val="130000"/>
              </a:lnSpc>
              <a:buNone/>
            </a:pPr>
            <a:endParaRPr lang="ko-KR" alt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-254961" y="400875"/>
            <a:ext cx="2923596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2673" y="450575"/>
            <a:ext cx="2159566" cy="52322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성공과 실패</a:t>
            </a:r>
            <a:endParaRPr lang="en-US" sz="2800" dirty="0"/>
          </a:p>
        </p:txBody>
      </p:sp>
      <p:sp>
        <p:nvSpPr>
          <p:cNvPr id="1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21419" y="1363339"/>
            <a:ext cx="4041775" cy="639762"/>
          </a:xfrm>
        </p:spPr>
        <p:txBody>
          <a:bodyPr/>
          <a:lstStyle/>
          <a:p>
            <a:pPr algn="ctr"/>
            <a:r>
              <a:rPr lang="ko-KR" altLang="en-US" b="0" u="sng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7964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가을소풍M"/>
                <a:ea typeface="a가을소풍M"/>
                <a:cs typeface="a가을소풍M"/>
              </a:rPr>
              <a:t>세 가지 성공</a:t>
            </a:r>
            <a:endParaRPr lang="ko-KR" altLang="en-US" b="0" u="sng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79646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가을소풍M"/>
              <a:ea typeface="a가을소풍M"/>
              <a:cs typeface="a가을소풍M"/>
            </a:endParaRPr>
          </a:p>
        </p:txBody>
      </p:sp>
    </p:spTree>
    <p:extLst>
      <p:ext uri="{BB962C8B-B14F-4D97-AF65-F5344CB8AC3E}">
        <p14:creationId xmlns:p14="http://schemas.microsoft.com/office/powerpoint/2010/main" val="293770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31941" y="2496231"/>
            <a:ext cx="3724096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ko-KR" altLang="en-US" sz="2000" b="1" dirty="0" smtClean="0">
                <a:solidFill>
                  <a:srgbClr val="3366FF"/>
                </a:solidFill>
              </a:rPr>
              <a:t>이제까지 해온 일</a:t>
            </a:r>
            <a:endParaRPr lang="en-US" altLang="ko-KR" sz="2000" b="1" dirty="0" smtClean="0">
              <a:solidFill>
                <a:srgbClr val="3366FF"/>
              </a:solidFill>
            </a:endParaRPr>
          </a:p>
          <a:p>
            <a:pPr marL="285750" indent="-285750">
              <a:buFontTx/>
              <a:buChar char="-"/>
            </a:pPr>
            <a:r>
              <a:rPr lang="ko-KR" altLang="en-US" sz="2000" b="1" dirty="0" smtClean="0">
                <a:solidFill>
                  <a:srgbClr val="3366FF"/>
                </a:solidFill>
              </a:rPr>
              <a:t>가장 인상 깊었던 교훈</a:t>
            </a:r>
            <a:endParaRPr lang="en-US" altLang="ko-KR" sz="2000" b="1" dirty="0" smtClean="0">
              <a:solidFill>
                <a:srgbClr val="3366FF"/>
              </a:solidFill>
            </a:endParaRPr>
          </a:p>
          <a:p>
            <a:pPr marL="285750" indent="-285750">
              <a:buFontTx/>
              <a:buChar char="-"/>
            </a:pPr>
            <a:r>
              <a:rPr lang="ko-KR" altLang="en-US" sz="2000" b="1" dirty="0" smtClean="0">
                <a:solidFill>
                  <a:srgbClr val="3366FF"/>
                </a:solidFill>
              </a:rPr>
              <a:t>프로그램 종료 때까지의 목표</a:t>
            </a:r>
            <a:endParaRPr lang="en-US" altLang="ko-KR" sz="2000" b="1" dirty="0">
              <a:solidFill>
                <a:srgbClr val="3366FF"/>
              </a:solidFill>
            </a:endParaRPr>
          </a:p>
        </p:txBody>
      </p:sp>
      <p:pic>
        <p:nvPicPr>
          <p:cNvPr id="5122" name="Picture 2" descr="http://cfile23.uf.tistory.com/image/157BBB3550B1C70130DF9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543" y="4249131"/>
            <a:ext cx="3200915" cy="205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148412"/>
              </p:ext>
            </p:extLst>
          </p:nvPr>
        </p:nvGraphicFramePr>
        <p:xfrm>
          <a:off x="827583" y="1152619"/>
          <a:ext cx="7416824" cy="9361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54206"/>
                <a:gridCol w="1854206"/>
                <a:gridCol w="1854206"/>
                <a:gridCol w="1854206"/>
              </a:tblGrid>
              <a:tr h="93610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>
                          <a:latin typeface="a가을소풍M"/>
                          <a:ea typeface="a가을소풍M"/>
                          <a:cs typeface="a가을소풍M"/>
                        </a:rPr>
                        <a:t>회계부</a:t>
                      </a:r>
                      <a:endParaRPr lang="ko-KR" altLang="en-US" sz="2400" dirty="0">
                        <a:latin typeface="a가을소풍M"/>
                        <a:ea typeface="a가을소풍M"/>
                        <a:cs typeface="a가을소풍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>
                          <a:latin typeface="a가을소풍M"/>
                          <a:ea typeface="a가을소풍M"/>
                          <a:cs typeface="a가을소풍M"/>
                        </a:rPr>
                        <a:t>기획부</a:t>
                      </a:r>
                      <a:endParaRPr lang="ko-KR" altLang="en-US" sz="2400" dirty="0">
                        <a:latin typeface="a가을소풍M"/>
                        <a:ea typeface="a가을소풍M"/>
                        <a:cs typeface="a가을소풍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>
                          <a:latin typeface="a가을소풍M"/>
                          <a:ea typeface="a가을소풍M"/>
                          <a:cs typeface="a가을소풍M"/>
                        </a:rPr>
                        <a:t>운영부</a:t>
                      </a:r>
                      <a:endParaRPr lang="ko-KR" altLang="en-US" sz="2400" dirty="0">
                        <a:latin typeface="a가을소풍M"/>
                        <a:ea typeface="a가을소풍M"/>
                        <a:cs typeface="a가을소풍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>
                          <a:latin typeface="a가을소풍M"/>
                          <a:ea typeface="a가을소풍M"/>
                          <a:cs typeface="a가을소풍M"/>
                        </a:rPr>
                        <a:t>홍보부</a:t>
                      </a:r>
                      <a:endParaRPr lang="ko-KR" altLang="en-US" sz="2400" dirty="0">
                        <a:latin typeface="a가을소풍M"/>
                        <a:ea typeface="a가을소풍M"/>
                        <a:cs typeface="a가을소풍M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-254962" y="358068"/>
            <a:ext cx="3608593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673" y="407768"/>
            <a:ext cx="2852063" cy="52322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부서별 업데이트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925508" y="2126899"/>
            <a:ext cx="72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(</a:t>
            </a:r>
            <a:r>
              <a:rPr lang="ko-KR" altLang="en-US" dirty="0" smtClean="0"/>
              <a:t>예시</a:t>
            </a:r>
            <a:r>
              <a:rPr lang="en-US" altLang="ko-KR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1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46" r="2041"/>
          <a:stretch/>
        </p:blipFill>
        <p:spPr>
          <a:xfrm>
            <a:off x="616320" y="1724284"/>
            <a:ext cx="7911361" cy="3690919"/>
          </a:xfrm>
          <a:prstGeom prst="round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38524" y="2480537"/>
            <a:ext cx="4572000" cy="16250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</a:pP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팀별 현황뉴스 </a:t>
            </a:r>
            <a:r>
              <a:rPr lang="en-US" altLang="ko-KR" dirty="0" smtClean="0">
                <a:solidFill>
                  <a:srgbClr val="000000"/>
                </a:solidFill>
                <a:latin typeface="+mn-ea"/>
                <a:cs typeface="a가을소풍M"/>
              </a:rPr>
              <a:t>PPT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를 </a:t>
            </a:r>
            <a:r>
              <a:rPr lang="ko-KR" altLang="en-US" dirty="0" smtClean="0">
                <a:solidFill>
                  <a:srgbClr val="FF0000"/>
                </a:solidFill>
                <a:latin typeface="+mn-ea"/>
                <a:cs typeface="a가을소풍M"/>
              </a:rPr>
              <a:t>반드시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 </a:t>
            </a:r>
            <a:r>
              <a:rPr lang="en-US" altLang="ko-KR" dirty="0">
                <a:solidFill>
                  <a:srgbClr val="000000"/>
                </a:solidFill>
                <a:latin typeface="+mn-ea"/>
                <a:cs typeface="a가을소풍M"/>
                <a:hlinkClick r:id="rId4"/>
              </a:rPr>
              <a:t>do.learn.korea@gmail.com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으로</a:t>
            </a:r>
            <a:endParaRPr lang="en-US" altLang="ko-KR" dirty="0" smtClean="0">
              <a:solidFill>
                <a:srgbClr val="000000"/>
              </a:solidFill>
              <a:latin typeface="+mn-ea"/>
              <a:cs typeface="a가을소풍M"/>
            </a:endParaRPr>
          </a:p>
          <a:p>
            <a:pPr algn="ctr">
              <a:lnSpc>
                <a:spcPct val="140000"/>
              </a:lnSpc>
            </a:pPr>
            <a:r>
              <a:rPr lang="en-US" altLang="ko-KR" dirty="0" smtClean="0">
                <a:solidFill>
                  <a:srgbClr val="000000"/>
                </a:solidFill>
                <a:latin typeface="+mn-ea"/>
                <a:cs typeface="a가을소풍M"/>
              </a:rPr>
              <a:t>11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월 </a:t>
            </a:r>
            <a:r>
              <a:rPr lang="en-US" altLang="ko-KR" dirty="0">
                <a:solidFill>
                  <a:srgbClr val="000000"/>
                </a:solidFill>
                <a:latin typeface="+mn-ea"/>
                <a:cs typeface="a가을소풍M"/>
              </a:rPr>
              <a:t>11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일</a:t>
            </a:r>
            <a:r>
              <a:rPr lang="en-US" altLang="ko-KR" dirty="0">
                <a:solidFill>
                  <a:srgbClr val="000000"/>
                </a:solidFill>
                <a:latin typeface="+mn-ea"/>
                <a:cs typeface="a가을소풍M"/>
              </a:rPr>
              <a:t>(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화</a:t>
            </a:r>
            <a:r>
              <a:rPr lang="en-US" altLang="ko-KR" dirty="0">
                <a:solidFill>
                  <a:srgbClr val="000000"/>
                </a:solidFill>
                <a:latin typeface="+mn-ea"/>
                <a:cs typeface="a가을소풍M"/>
              </a:rPr>
              <a:t>)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a가을소풍M"/>
              </a:rPr>
              <a:t> 오후 </a:t>
            </a:r>
            <a:r>
              <a:rPr lang="en-US" altLang="ko-KR" dirty="0">
                <a:solidFill>
                  <a:srgbClr val="000000"/>
                </a:solidFill>
                <a:latin typeface="+mn-ea"/>
                <a:cs typeface="a가을소풍M"/>
              </a:rPr>
              <a:t>11:59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까지</a:t>
            </a:r>
            <a:endParaRPr lang="en-US" altLang="ko-KR" dirty="0" smtClean="0">
              <a:solidFill>
                <a:srgbClr val="000000"/>
              </a:solidFill>
              <a:latin typeface="+mn-ea"/>
              <a:cs typeface="a가을소풍M"/>
            </a:endParaRPr>
          </a:p>
          <a:p>
            <a:pPr algn="ctr">
              <a:lnSpc>
                <a:spcPct val="140000"/>
              </a:lnSpc>
            </a:pP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제출해주시기 바랍니다</a:t>
            </a:r>
            <a:r>
              <a:rPr lang="ko-KR" altLang="ko-KR" dirty="0" smtClean="0">
                <a:solidFill>
                  <a:srgbClr val="000000"/>
                </a:solidFill>
                <a:latin typeface="+mn-ea"/>
                <a:cs typeface="a가을소풍M"/>
              </a:rPr>
              <a:t>!</a:t>
            </a:r>
            <a:r>
              <a:rPr lang="en-US" altLang="ko-KR" dirty="0" smtClean="0">
                <a:solidFill>
                  <a:srgbClr val="000000"/>
                </a:solidFill>
                <a:latin typeface="+mn-ea"/>
                <a:cs typeface="a가을소풍M"/>
              </a:rPr>
              <a:t>!!</a:t>
            </a:r>
            <a:endParaRPr lang="en-US" altLang="ko-KR" dirty="0">
              <a:solidFill>
                <a:srgbClr val="000000"/>
              </a:solidFill>
              <a:latin typeface="+mn-ea"/>
              <a:cs typeface="a가을소풍M"/>
            </a:endParaRPr>
          </a:p>
        </p:txBody>
      </p:sp>
    </p:spTree>
    <p:extLst>
      <p:ext uri="{BB962C8B-B14F-4D97-AF65-F5344CB8AC3E}">
        <p14:creationId xmlns:p14="http://schemas.microsoft.com/office/powerpoint/2010/main" val="9247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행복한교육실천모임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1914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254961" y="400875"/>
            <a:ext cx="4706624" cy="65999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673" y="450575"/>
            <a:ext cx="3877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이번 주 두런두런 미션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099" y="581850"/>
            <a:ext cx="2017901" cy="25021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8789" y="1060874"/>
            <a:ext cx="816104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300000"/>
              </a:lnSpc>
              <a:buFont typeface="+mj-lt"/>
              <a:buAutoNum type="arabicPeriod"/>
            </a:pPr>
            <a:r>
              <a:rPr lang="ko-KR" altLang="en-US" sz="2400" dirty="0" smtClean="0">
                <a:solidFill>
                  <a:srgbClr val="0000FF"/>
                </a:solidFill>
                <a:latin typeface="+mn-ea"/>
                <a:cs typeface="a가을소풍M"/>
              </a:rPr>
              <a:t>팀별 </a:t>
            </a:r>
            <a:r>
              <a:rPr lang="en-US" altLang="ko-KR" sz="2400" dirty="0" smtClean="0">
                <a:solidFill>
                  <a:srgbClr val="0000FF"/>
                </a:solidFill>
                <a:latin typeface="+mn-ea"/>
                <a:cs typeface="a가을소풍M"/>
              </a:rPr>
              <a:t>&lt;</a:t>
            </a:r>
            <a:r>
              <a:rPr lang="ko-KR" altLang="en-US" sz="2400" dirty="0" smtClean="0">
                <a:solidFill>
                  <a:srgbClr val="0000FF"/>
                </a:solidFill>
                <a:latin typeface="+mn-ea"/>
                <a:cs typeface="a가을소풍M"/>
              </a:rPr>
              <a:t>소셜</a:t>
            </a:r>
            <a:r>
              <a:rPr lang="en-US" altLang="ko-KR" sz="2400" dirty="0" smtClean="0">
                <a:solidFill>
                  <a:srgbClr val="0000FF"/>
                </a:solidFill>
                <a:latin typeface="+mn-ea"/>
                <a:cs typeface="a가을소풍M"/>
              </a:rPr>
              <a:t>CF&gt;</a:t>
            </a:r>
            <a:r>
              <a:rPr lang="ko-KR" altLang="en-US" sz="2400" dirty="0" smtClean="0">
                <a:solidFill>
                  <a:srgbClr val="0000FF"/>
                </a:solidFill>
                <a:latin typeface="+mn-ea"/>
                <a:cs typeface="a가을소풍M"/>
              </a:rPr>
              <a:t> 공유 및 </a:t>
            </a:r>
            <a:r>
              <a:rPr lang="en-US" altLang="ko-KR" sz="2400" dirty="0" smtClean="0">
                <a:solidFill>
                  <a:srgbClr val="0000FF"/>
                </a:solidFill>
                <a:latin typeface="+mn-ea"/>
                <a:cs typeface="a가을소풍M"/>
              </a:rPr>
              <a:t>YouTube</a:t>
            </a:r>
            <a:r>
              <a:rPr lang="ko-KR" altLang="en-US" sz="2400" dirty="0" smtClean="0">
                <a:solidFill>
                  <a:srgbClr val="0000FF"/>
                </a:solidFill>
                <a:latin typeface="+mn-ea"/>
                <a:cs typeface="a가을소풍M"/>
              </a:rPr>
              <a:t> 대회 </a:t>
            </a:r>
            <a:endParaRPr lang="en-US" altLang="ko-KR" sz="2400" dirty="0" smtClean="0">
              <a:solidFill>
                <a:srgbClr val="0000FF"/>
              </a:solidFill>
              <a:latin typeface="+mn-ea"/>
              <a:cs typeface="a가을소풍M"/>
            </a:endParaRPr>
          </a:p>
          <a:p>
            <a:pPr marL="457200" indent="-457200">
              <a:lnSpc>
                <a:spcPct val="300000"/>
              </a:lnSpc>
              <a:buFont typeface="+mj-lt"/>
              <a:buAutoNum type="arabicPeriod"/>
            </a:pPr>
            <a:r>
              <a:rPr lang="ko-KR" altLang="en-US" sz="2400" dirty="0" smtClean="0">
                <a:solidFill>
                  <a:srgbClr val="0000FF"/>
                </a:solidFill>
                <a:latin typeface="+mn-ea"/>
                <a:cs typeface="a가을소풍M"/>
              </a:rPr>
              <a:t>두런두런 페이스북 그룹 가입하기</a:t>
            </a:r>
            <a:endParaRPr lang="en-US" altLang="ko-KR" sz="2400" dirty="0" smtClean="0">
              <a:solidFill>
                <a:srgbClr val="0000FF"/>
              </a:solidFill>
              <a:latin typeface="+mn-ea"/>
              <a:cs typeface="a가을소풍M"/>
            </a:endParaRPr>
          </a:p>
          <a:p>
            <a:pPr marL="457200" indent="-457200">
              <a:lnSpc>
                <a:spcPct val="300000"/>
              </a:lnSpc>
              <a:buFont typeface="+mj-lt"/>
              <a:buAutoNum type="arabicPeriod"/>
            </a:pPr>
            <a:r>
              <a:rPr lang="ko-KR" altLang="en-US" sz="2400" dirty="0" smtClean="0">
                <a:solidFill>
                  <a:srgbClr val="0000FF"/>
                </a:solidFill>
                <a:latin typeface="+mn-ea"/>
                <a:cs typeface="a가을소풍M"/>
              </a:rPr>
              <a:t>팀별 </a:t>
            </a:r>
            <a:r>
              <a:rPr lang="en-US" altLang="ko-KR" sz="2400" dirty="0" smtClean="0">
                <a:solidFill>
                  <a:srgbClr val="0000FF"/>
                </a:solidFill>
                <a:latin typeface="+mn-ea"/>
                <a:cs typeface="a가을소풍M"/>
              </a:rPr>
              <a:t>SNS</a:t>
            </a:r>
            <a:r>
              <a:rPr lang="ko-KR" altLang="en-US" sz="2400" dirty="0" smtClean="0">
                <a:solidFill>
                  <a:srgbClr val="0000FF"/>
                </a:solidFill>
                <a:latin typeface="+mn-ea"/>
                <a:cs typeface="a가을소풍M"/>
              </a:rPr>
              <a:t> 홈페이지 개설</a:t>
            </a:r>
          </a:p>
          <a:p>
            <a:pPr marL="457200" indent="-457200">
              <a:lnSpc>
                <a:spcPct val="300000"/>
              </a:lnSpc>
              <a:buFont typeface="+mj-lt"/>
              <a:buAutoNum type="arabicPeriod"/>
            </a:pPr>
            <a:r>
              <a:rPr lang="ko-KR" altLang="en-US" sz="2400" dirty="0" smtClean="0">
                <a:solidFill>
                  <a:srgbClr val="0000FF"/>
                </a:solidFill>
                <a:latin typeface="+mn-ea"/>
                <a:cs typeface="a가을소풍M"/>
              </a:rPr>
              <a:t>후원 및 협력 단체 조사하기</a:t>
            </a:r>
            <a:endParaRPr lang="en-US" altLang="ko-KR" sz="2400" dirty="0" smtClean="0">
              <a:solidFill>
                <a:srgbClr val="0000FF"/>
              </a:solidFill>
              <a:latin typeface="+mn-ea"/>
              <a:cs typeface="a가을소풍M"/>
            </a:endParaRPr>
          </a:p>
          <a:p>
            <a:pPr marL="457200" indent="-457200">
              <a:lnSpc>
                <a:spcPct val="300000"/>
              </a:lnSpc>
              <a:buFont typeface="+mj-lt"/>
              <a:buAutoNum type="arabicPeriod"/>
            </a:pPr>
            <a:r>
              <a:rPr lang="ko-KR" altLang="en-US" sz="2400" dirty="0" smtClean="0">
                <a:solidFill>
                  <a:srgbClr val="0000FF"/>
                </a:solidFill>
                <a:latin typeface="+mn-ea"/>
                <a:cs typeface="a가을소풍M"/>
              </a:rPr>
              <a:t>현황뉴스 </a:t>
            </a:r>
            <a:r>
              <a:rPr lang="en-US" altLang="ko-KR" sz="2400" dirty="0" smtClean="0">
                <a:solidFill>
                  <a:srgbClr val="0000FF"/>
                </a:solidFill>
                <a:latin typeface="+mn-ea"/>
                <a:cs typeface="a가을소풍M"/>
              </a:rPr>
              <a:t>PT</a:t>
            </a:r>
            <a:r>
              <a:rPr lang="ko-KR" altLang="en-US" sz="2400" dirty="0" smtClean="0">
                <a:solidFill>
                  <a:srgbClr val="0000FF"/>
                </a:solidFill>
                <a:latin typeface="+mn-ea"/>
                <a:cs typeface="a가을소풍M"/>
              </a:rPr>
              <a:t> 만들기</a:t>
            </a:r>
            <a:endParaRPr lang="en-US" altLang="ko-KR" sz="2400" dirty="0" smtClean="0">
              <a:solidFill>
                <a:srgbClr val="0000FF"/>
              </a:solidFill>
              <a:latin typeface="+mn-ea"/>
              <a:cs typeface="a가을소풍M"/>
            </a:endParaRPr>
          </a:p>
        </p:txBody>
      </p:sp>
    </p:spTree>
    <p:extLst>
      <p:ext uri="{BB962C8B-B14F-4D97-AF65-F5344CB8AC3E}">
        <p14:creationId xmlns:p14="http://schemas.microsoft.com/office/powerpoint/2010/main" val="386999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057" y="2434480"/>
            <a:ext cx="764449" cy="68800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254961" y="400875"/>
            <a:ext cx="5213764" cy="65999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673" y="450575"/>
            <a:ext cx="4596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팀별 온라인 홍보채널 개설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944" y="3122484"/>
            <a:ext cx="5650113" cy="3310167"/>
          </a:xfrm>
          <a:prstGeom prst="round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51914" y="1268524"/>
            <a:ext cx="9247833" cy="16250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아직 </a:t>
            </a:r>
            <a:r>
              <a:rPr lang="ko-KR" altLang="en-US" dirty="0" smtClean="0">
                <a:solidFill>
                  <a:srgbClr val="FF0000"/>
                </a:solidFill>
                <a:latin typeface="+mn-ea"/>
                <a:cs typeface="a가을소풍M"/>
              </a:rPr>
              <a:t>기회기획서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와 </a:t>
            </a:r>
            <a:r>
              <a:rPr lang="ko-KR" altLang="en-US" dirty="0" smtClean="0">
                <a:solidFill>
                  <a:srgbClr val="FF0000"/>
                </a:solidFill>
                <a:latin typeface="+mn-ea"/>
                <a:cs typeface="a가을소풍M"/>
              </a:rPr>
              <a:t>로고파일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  <a:cs typeface="a가을소풍M"/>
              </a:rPr>
              <a:t>(</a:t>
            </a:r>
            <a:r>
              <a:rPr lang="ko-KR" altLang="en-US" dirty="0" smtClean="0">
                <a:solidFill>
                  <a:srgbClr val="FF0000"/>
                </a:solidFill>
                <a:latin typeface="+mn-ea"/>
                <a:cs typeface="a가을소풍M"/>
              </a:rPr>
              <a:t>원본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  <a:cs typeface="a가을소풍M"/>
              </a:rPr>
              <a:t>)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을 제출하지 않은 팀은</a:t>
            </a:r>
            <a:endParaRPr lang="en-US" altLang="ko-KR" dirty="0" smtClean="0">
              <a:solidFill>
                <a:srgbClr val="000000"/>
              </a:solidFill>
              <a:latin typeface="+mn-ea"/>
              <a:cs typeface="a가을소풍M"/>
            </a:endParaRPr>
          </a:p>
          <a:p>
            <a:pPr algn="ctr">
              <a:lnSpc>
                <a:spcPct val="140000"/>
              </a:lnSpc>
            </a:pPr>
            <a:r>
              <a:rPr lang="en-US" altLang="ko-KR" dirty="0" smtClean="0">
                <a:solidFill>
                  <a:srgbClr val="000000"/>
                </a:solidFill>
                <a:latin typeface="+mn-ea"/>
                <a:cs typeface="a가을소풍M"/>
                <a:hlinkClick r:id="rId4"/>
              </a:rPr>
              <a:t>do.learn.korea</a:t>
            </a:r>
            <a:r>
              <a:rPr lang="en-US" altLang="ko-KR" dirty="0">
                <a:solidFill>
                  <a:srgbClr val="000000"/>
                </a:solidFill>
                <a:latin typeface="+mn-ea"/>
                <a:cs typeface="a가을소풍M"/>
                <a:hlinkClick r:id="rId4"/>
              </a:rPr>
              <a:t>@</a:t>
            </a:r>
            <a:r>
              <a:rPr lang="en-US" altLang="ko-KR" dirty="0" smtClean="0">
                <a:solidFill>
                  <a:srgbClr val="000000"/>
                </a:solidFill>
                <a:latin typeface="+mn-ea"/>
                <a:cs typeface="a가을소풍M"/>
                <a:hlinkClick r:id="rId4"/>
              </a:rPr>
              <a:t>gmail.com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 으로 </a:t>
            </a:r>
            <a:r>
              <a:rPr lang="en-US" altLang="ko-KR" dirty="0" smtClean="0">
                <a:solidFill>
                  <a:srgbClr val="000000"/>
                </a:solidFill>
                <a:latin typeface="+mn-ea"/>
                <a:cs typeface="a가을소풍M"/>
              </a:rPr>
              <a:t>11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월 </a:t>
            </a:r>
            <a:r>
              <a:rPr lang="en-US" altLang="ko-KR" dirty="0" smtClean="0">
                <a:solidFill>
                  <a:srgbClr val="000000"/>
                </a:solidFill>
                <a:latin typeface="+mn-ea"/>
                <a:cs typeface="a가을소풍M"/>
              </a:rPr>
              <a:t>11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일</a:t>
            </a:r>
            <a:r>
              <a:rPr lang="en-US" altLang="ko-KR" dirty="0" smtClean="0">
                <a:solidFill>
                  <a:srgbClr val="000000"/>
                </a:solidFill>
                <a:latin typeface="+mn-ea"/>
                <a:cs typeface="a가을소풍M"/>
              </a:rPr>
              <a:t>(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화</a:t>
            </a:r>
            <a:r>
              <a:rPr lang="en-US" altLang="ko-KR" dirty="0" smtClean="0">
                <a:solidFill>
                  <a:srgbClr val="000000"/>
                </a:solidFill>
                <a:latin typeface="+mn-ea"/>
                <a:cs typeface="a가을소풍M"/>
              </a:rPr>
              <a:t>)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 오후 </a:t>
            </a:r>
            <a:r>
              <a:rPr lang="en-US" altLang="ko-KR" dirty="0" smtClean="0">
                <a:solidFill>
                  <a:srgbClr val="000000"/>
                </a:solidFill>
                <a:latin typeface="+mn-ea"/>
                <a:cs typeface="a가을소풍M"/>
              </a:rPr>
              <a:t>11:59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까지 제출해주시기 바랍니다</a:t>
            </a:r>
            <a:r>
              <a:rPr lang="en-US" altLang="ko-KR" dirty="0" smtClean="0">
                <a:solidFill>
                  <a:srgbClr val="000000"/>
                </a:solidFill>
                <a:latin typeface="+mn-ea"/>
                <a:cs typeface="a가을소풍M"/>
              </a:rPr>
              <a:t>.</a:t>
            </a:r>
          </a:p>
          <a:p>
            <a:pPr algn="ctr">
              <a:lnSpc>
                <a:spcPct val="140000"/>
              </a:lnSpc>
            </a:pPr>
            <a:r>
              <a:rPr lang="ko-KR" altLang="ko-KR" dirty="0" smtClean="0">
                <a:solidFill>
                  <a:srgbClr val="000000"/>
                </a:solidFill>
                <a:latin typeface="+mn-ea"/>
                <a:cs typeface="a가을소풍M"/>
              </a:rPr>
              <a:t>(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미제출시 팀별 지원에 대한 불이익이 있을 수 있습니다</a:t>
            </a:r>
            <a:r>
              <a:rPr lang="ko-KR" altLang="ko-KR" dirty="0" smtClean="0">
                <a:solidFill>
                  <a:srgbClr val="000000"/>
                </a:solidFill>
                <a:latin typeface="+mn-ea"/>
                <a:cs typeface="a가을소풍M"/>
              </a:rPr>
              <a:t>.</a:t>
            </a:r>
            <a:r>
              <a:rPr lang="en-US" altLang="ko-KR" dirty="0" smtClean="0">
                <a:solidFill>
                  <a:srgbClr val="000000"/>
                </a:solidFill>
                <a:latin typeface="+mn-ea"/>
                <a:cs typeface="a가을소풍M"/>
              </a:rPr>
              <a:t>)</a:t>
            </a: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 </a:t>
            </a:r>
            <a:endParaRPr lang="en-US" altLang="ko-KR" dirty="0" smtClean="0">
              <a:solidFill>
                <a:srgbClr val="000000"/>
              </a:solidFill>
              <a:latin typeface="+mn-ea"/>
              <a:cs typeface="a가을소풍M"/>
            </a:endParaRPr>
          </a:p>
          <a:p>
            <a:pPr algn="ctr">
              <a:lnSpc>
                <a:spcPct val="140000"/>
              </a:lnSpc>
            </a:pPr>
            <a:r>
              <a:rPr lang="ko-KR" altLang="en-US" dirty="0" smtClean="0">
                <a:solidFill>
                  <a:srgbClr val="000000"/>
                </a:solidFill>
                <a:latin typeface="+mn-ea"/>
                <a:cs typeface="a가을소풍M"/>
              </a:rPr>
              <a:t>  </a:t>
            </a:r>
            <a:endParaRPr 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6850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0036"/>
          <a:stretch/>
        </p:blipFill>
        <p:spPr>
          <a:xfrm>
            <a:off x="6484836" y="2755667"/>
            <a:ext cx="2709705" cy="40259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-254961" y="634811"/>
            <a:ext cx="6163062" cy="65999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673" y="684511"/>
            <a:ext cx="5673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두런두런 페이스북 그룹 가입하기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4340" y="4306952"/>
            <a:ext cx="6350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3366FF"/>
                </a:solidFill>
                <a:latin typeface="Helvetica"/>
                <a:ea typeface="배달의민족 주아 OTF"/>
                <a:cs typeface="Helvetica"/>
                <a:hlinkClick r:id="rId3"/>
              </a:rPr>
              <a:t>www.facebook.com</a:t>
            </a:r>
            <a:r>
              <a:rPr lang="en-US" sz="2400" b="1" dirty="0">
                <a:solidFill>
                  <a:srgbClr val="3366FF"/>
                </a:solidFill>
                <a:latin typeface="Helvetica"/>
                <a:ea typeface="배달의민족 주아 OTF"/>
                <a:cs typeface="Helvetica"/>
                <a:hlinkClick r:id="rId3"/>
              </a:rPr>
              <a:t>/groups/dolearn2014</a:t>
            </a:r>
            <a:r>
              <a:rPr lang="en-US" sz="2400" b="1" dirty="0" smtClean="0">
                <a:solidFill>
                  <a:srgbClr val="3366FF"/>
                </a:solidFill>
                <a:latin typeface="Helvetica"/>
                <a:ea typeface="배달의민족 주아 OTF"/>
                <a:cs typeface="Helvetica"/>
                <a:hlinkClick r:id="rId3"/>
              </a:rPr>
              <a:t>/</a:t>
            </a:r>
            <a:r>
              <a:rPr lang="en-US" sz="2400" b="1" dirty="0" smtClean="0">
                <a:solidFill>
                  <a:srgbClr val="3366FF"/>
                </a:solidFill>
                <a:latin typeface="Helvetica"/>
                <a:ea typeface="배달의민족 주아 OTF"/>
                <a:cs typeface="Helvetica"/>
              </a:rPr>
              <a:t> </a:t>
            </a:r>
            <a:endParaRPr lang="en-US" sz="2400" b="1" dirty="0">
              <a:solidFill>
                <a:srgbClr val="3366FF"/>
              </a:solidFill>
              <a:latin typeface="Helvetica"/>
              <a:ea typeface="배달의민족 주아 OTF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22835" y="1520581"/>
            <a:ext cx="762059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dirty="0" smtClean="0">
                <a:latin typeface="+mn-ea"/>
                <a:cs typeface="배달의민족 주아 OTF"/>
              </a:rPr>
              <a:t>2</a:t>
            </a:r>
            <a:r>
              <a:rPr lang="en-US" altLang="ko-KR" sz="2800" dirty="0" smtClean="0">
                <a:latin typeface="+mn-ea"/>
                <a:cs typeface="배달의민족 주아 OTF"/>
              </a:rPr>
              <a:t>014</a:t>
            </a:r>
            <a:r>
              <a:rPr lang="ko-KR" altLang="en-US" sz="2800" dirty="0" smtClean="0">
                <a:latin typeface="+mn-ea"/>
                <a:cs typeface="배달의민족 주아 OTF"/>
              </a:rPr>
              <a:t> 두런두런 프로젝트 참가자들간의 자유로운 소통과 자료공유를 위해 페이스북 그룹이 개설되었습니다</a:t>
            </a:r>
            <a:r>
              <a:rPr lang="en-US" altLang="ko-KR" sz="2800" dirty="0" smtClean="0">
                <a:latin typeface="+mn-ea"/>
                <a:cs typeface="배달의민족 주아 OTF"/>
              </a:rPr>
              <a:t>.</a:t>
            </a:r>
            <a:r>
              <a:rPr lang="ko-KR" altLang="en-US" sz="2800" dirty="0" smtClean="0">
                <a:latin typeface="+mn-ea"/>
                <a:cs typeface="배달의민족 주아 OTF"/>
              </a:rPr>
              <a:t> </a:t>
            </a:r>
            <a:endParaRPr lang="en-US" altLang="ko-KR" sz="2800" dirty="0" smtClean="0">
              <a:latin typeface="+mn-ea"/>
              <a:cs typeface="배달의민족 주아 OTF"/>
            </a:endParaRPr>
          </a:p>
          <a:p>
            <a:pPr algn="ctr"/>
            <a:endParaRPr lang="en-US" altLang="ko-KR" sz="2800" dirty="0">
              <a:latin typeface="+mn-ea"/>
              <a:cs typeface="배달의민족 주아 OTF"/>
            </a:endParaRPr>
          </a:p>
          <a:p>
            <a:pPr algn="ctr"/>
            <a:r>
              <a:rPr lang="ko-KR" altLang="en-US" sz="2800" dirty="0" smtClean="0">
                <a:latin typeface="+mn-ea"/>
                <a:cs typeface="배달의민족 주아 OTF"/>
              </a:rPr>
              <a:t>아래링크에 들어가서 한 명도 빠짐없이 </a:t>
            </a:r>
            <a:endParaRPr lang="en-US" altLang="ko-KR" sz="2800" dirty="0" smtClean="0">
              <a:latin typeface="+mn-ea"/>
              <a:cs typeface="배달의민족 주아 OTF"/>
            </a:endParaRPr>
          </a:p>
          <a:p>
            <a:pPr algn="ctr"/>
            <a:r>
              <a:rPr lang="ko-KR" altLang="en-US" sz="2800" dirty="0" smtClean="0">
                <a:latin typeface="+mn-ea"/>
                <a:cs typeface="배달의민족 주아 OTF"/>
              </a:rPr>
              <a:t>가입해주세요</a:t>
            </a:r>
            <a:r>
              <a:rPr lang="en-US" altLang="ko-KR" sz="2800" dirty="0" smtClean="0">
                <a:latin typeface="+mn-ea"/>
                <a:cs typeface="배달의민족 주아 OTF"/>
              </a:rPr>
              <a:t>!</a:t>
            </a:r>
            <a:endParaRPr lang="en-US" sz="2800" dirty="0">
              <a:latin typeface="+mn-ea"/>
              <a:cs typeface="배달의민족 주아 OTF"/>
            </a:endParaRPr>
          </a:p>
        </p:txBody>
      </p:sp>
    </p:spTree>
    <p:extLst>
      <p:ext uri="{BB962C8B-B14F-4D97-AF65-F5344CB8AC3E}">
        <p14:creationId xmlns:p14="http://schemas.microsoft.com/office/powerpoint/2010/main" val="64972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612591" y="2345591"/>
            <a:ext cx="459307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ko-KR" altLang="en-US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</a:t>
            </a:r>
            <a:r>
              <a:rPr lang="en-US" altLang="ko-KR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Why?</a:t>
            </a:r>
          </a:p>
          <a:p>
            <a:pPr marL="742950" lvl="1" indent="-285750">
              <a:lnSpc>
                <a:spcPct val="130000"/>
              </a:lnSpc>
              <a:buFont typeface="Wingdings" charset="2"/>
              <a:buChar char="ü"/>
            </a:pPr>
            <a:r>
              <a:rPr lang="ko-KR" altLang="en-US" sz="1200" dirty="0" smtClean="0">
                <a:latin typeface="+mn-ea"/>
                <a:cs typeface="1훈새마을운동 Regular"/>
              </a:rPr>
              <a:t>이제까지 우리가 했던 활동들과 앞으로 하게 될 우리들의 행동들을 효과적으로 알리기 위해</a:t>
            </a:r>
          </a:p>
          <a:p>
            <a:pPr marL="742950" lvl="1" indent="-285750">
              <a:lnSpc>
                <a:spcPct val="130000"/>
              </a:lnSpc>
              <a:buFont typeface="Wingdings" charset="2"/>
              <a:buChar char="ü"/>
            </a:pPr>
            <a:r>
              <a:rPr lang="ko-KR" altLang="en-US" sz="1200" dirty="0" smtClean="0">
                <a:latin typeface="+mn-ea"/>
                <a:cs typeface="1훈새마을운동 Regular"/>
              </a:rPr>
              <a:t>‘</a:t>
            </a:r>
            <a:r>
              <a:rPr lang="en-US" altLang="ko-KR" sz="1200" dirty="0" smtClean="0">
                <a:latin typeface="+mn-ea"/>
                <a:cs typeface="1훈새마을운동 Regular"/>
              </a:rPr>
              <a:t>2014</a:t>
            </a:r>
            <a:r>
              <a:rPr lang="ko-KR" altLang="en-US" sz="1200" dirty="0" smtClean="0">
                <a:latin typeface="+mn-ea"/>
                <a:cs typeface="1훈새마을운동 Regular"/>
              </a:rPr>
              <a:t> 두런두런 프로젝트</a:t>
            </a:r>
            <a:r>
              <a:rPr lang="en-US" altLang="ko-KR" sz="1200" dirty="0" smtClean="0">
                <a:latin typeface="+mn-ea"/>
                <a:cs typeface="1훈새마을운동 Regular"/>
              </a:rPr>
              <a:t>’</a:t>
            </a:r>
            <a:r>
              <a:rPr lang="ko-KR" altLang="en-US" sz="1200" dirty="0" smtClean="0">
                <a:latin typeface="+mn-ea"/>
                <a:cs typeface="1훈새마을운동 Regular"/>
              </a:rPr>
              <a:t>가 종료된 후에도 온라인 상에서 우리의 활동들과 흔적이 고스란히 유지되고 활용될 수 있도록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12591" y="4257892"/>
            <a:ext cx="4482724" cy="1948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ko-KR" altLang="en-US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</a:t>
            </a:r>
            <a:r>
              <a:rPr lang="en-US" altLang="ko-KR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How?</a:t>
            </a:r>
            <a:r>
              <a:rPr lang="ko-KR" altLang="en-US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</a:t>
            </a:r>
            <a:endParaRPr lang="en-US" altLang="ko-KR" dirty="0" smtClean="0">
              <a:solidFill>
                <a:srgbClr val="0000FF"/>
              </a:solidFill>
              <a:latin typeface="a시네마B" panose="02020600000000000000" pitchFamily="18" charset="-127"/>
              <a:ea typeface="a시네마B" panose="02020600000000000000" pitchFamily="18" charset="-127"/>
              <a:cs typeface="a가을소풍M"/>
            </a:endParaRPr>
          </a:p>
          <a:p>
            <a:pPr marL="742950" lvl="1" indent="-285750">
              <a:lnSpc>
                <a:spcPct val="130000"/>
              </a:lnSpc>
              <a:buFont typeface="Wingdings" charset="2"/>
              <a:buChar char="ü"/>
            </a:pPr>
            <a:r>
              <a:rPr lang="ko-KR" altLang="en-US" sz="1200" dirty="0" smtClean="0">
                <a:solidFill>
                  <a:prstClr val="black"/>
                </a:solidFill>
                <a:latin typeface="+mn-ea"/>
                <a:cs typeface="1훈새마을운동 Regular"/>
              </a:rPr>
              <a:t>다음 장에 나와있는 링크를 참고하여 우리 팀의        페이스북 페이지 혹은 네이버 블로그 개설하기</a:t>
            </a:r>
            <a:endParaRPr lang="en-US" altLang="ko-KR" sz="1200" dirty="0" smtClean="0">
              <a:solidFill>
                <a:prstClr val="black"/>
              </a:solidFill>
              <a:latin typeface="+mn-ea"/>
              <a:cs typeface="1훈새마을운동 Regular"/>
            </a:endParaRPr>
          </a:p>
          <a:p>
            <a:pPr marL="742950" lvl="1" indent="-285750">
              <a:lnSpc>
                <a:spcPct val="130000"/>
              </a:lnSpc>
              <a:buFont typeface="Wingdings" charset="2"/>
              <a:buChar char="ü"/>
            </a:pPr>
            <a:r>
              <a:rPr lang="ko-KR" altLang="en-US" sz="1200" dirty="0" smtClean="0">
                <a:solidFill>
                  <a:prstClr val="black"/>
                </a:solidFill>
                <a:latin typeface="+mn-ea"/>
                <a:cs typeface="1훈새마을운동 Regular"/>
              </a:rPr>
              <a:t>페이스북 페이지 혹은 블로그에 이제까지 활동하며 기록한 글</a:t>
            </a:r>
            <a:r>
              <a:rPr lang="en-US" altLang="ko-KR" sz="1200" dirty="0" smtClean="0">
                <a:solidFill>
                  <a:prstClr val="black"/>
                </a:solidFill>
                <a:latin typeface="+mn-ea"/>
                <a:cs typeface="1훈새마을운동 Regular"/>
              </a:rPr>
              <a:t>,</a:t>
            </a:r>
            <a:r>
              <a:rPr lang="ko-KR" altLang="en-US" sz="1200" dirty="0" smtClean="0">
                <a:solidFill>
                  <a:prstClr val="black"/>
                </a:solidFill>
                <a:latin typeface="+mn-ea"/>
                <a:cs typeface="1훈새마을운동 Regular"/>
              </a:rPr>
              <a:t> 사진</a:t>
            </a:r>
            <a:r>
              <a:rPr lang="en-US" altLang="ko-KR" sz="1200" dirty="0" smtClean="0">
                <a:solidFill>
                  <a:prstClr val="black"/>
                </a:solidFill>
                <a:latin typeface="+mn-ea"/>
                <a:cs typeface="1훈새마을운동 Regular"/>
              </a:rPr>
              <a:t>,</a:t>
            </a:r>
            <a:r>
              <a:rPr lang="ko-KR" altLang="en-US" sz="1200" dirty="0" smtClean="0">
                <a:solidFill>
                  <a:prstClr val="black"/>
                </a:solidFill>
                <a:latin typeface="+mn-ea"/>
                <a:cs typeface="1훈새마을운동 Regular"/>
              </a:rPr>
              <a:t> 영상등 업로드 하기</a:t>
            </a:r>
            <a:endParaRPr lang="en-US" altLang="ko-KR" sz="1200" dirty="0" smtClean="0">
              <a:solidFill>
                <a:prstClr val="black"/>
              </a:solidFill>
              <a:latin typeface="+mn-ea"/>
              <a:cs typeface="1훈새마을운동 Regular"/>
            </a:endParaRPr>
          </a:p>
          <a:p>
            <a:pPr marL="742950" lvl="1" indent="-285750">
              <a:lnSpc>
                <a:spcPct val="130000"/>
              </a:lnSpc>
              <a:buFont typeface="Wingdings" charset="2"/>
              <a:buChar char="ü"/>
            </a:pPr>
            <a:endParaRPr lang="en-US" altLang="ko-KR" sz="1200" dirty="0" smtClean="0">
              <a:solidFill>
                <a:prstClr val="black"/>
              </a:solidFill>
              <a:latin typeface="+mn-ea"/>
              <a:cs typeface="1훈새마을운동 Regular"/>
            </a:endParaRPr>
          </a:p>
          <a:p>
            <a:pPr marL="742950" lvl="1" indent="-285750">
              <a:lnSpc>
                <a:spcPct val="130000"/>
              </a:lnSpc>
              <a:buFont typeface="Wingdings" charset="2"/>
              <a:buChar char="ü"/>
            </a:pPr>
            <a:endParaRPr lang="ko-KR" altLang="en-US" sz="1200" dirty="0">
              <a:solidFill>
                <a:prstClr val="black"/>
              </a:solidFill>
              <a:latin typeface="+mn-ea"/>
              <a:cs typeface="1훈새마을운동 Regular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12590" y="6012717"/>
            <a:ext cx="4482725" cy="748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ko-KR" altLang="en-US" dirty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</a:t>
            </a:r>
            <a:r>
              <a:rPr lang="en-US" altLang="ko-KR" dirty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When?</a:t>
            </a:r>
          </a:p>
          <a:p>
            <a:pPr marL="742950" lvl="1" indent="-285750">
              <a:lnSpc>
                <a:spcPct val="130000"/>
              </a:lnSpc>
              <a:buFont typeface="Wingdings" charset="2"/>
              <a:buChar char="ü"/>
            </a:pPr>
            <a:r>
              <a:rPr lang="ko-KR" altLang="en-US" sz="1200" dirty="0" smtClean="0">
                <a:latin typeface="+mn-ea"/>
                <a:cs typeface="1훈새마을운동 Regular"/>
              </a:rPr>
              <a:t>다음 두런두런 행사 </a:t>
            </a:r>
            <a:r>
              <a:rPr lang="en-US" altLang="ko-KR" sz="1200" dirty="0" smtClean="0">
                <a:latin typeface="+mn-ea"/>
                <a:cs typeface="1훈새마을운동 Regular"/>
              </a:rPr>
              <a:t>11</a:t>
            </a:r>
            <a:r>
              <a:rPr lang="ko-KR" altLang="en-US" sz="1200" dirty="0" smtClean="0">
                <a:latin typeface="+mn-ea"/>
                <a:cs typeface="1훈새마을운동 Regular"/>
              </a:rPr>
              <a:t>월 </a:t>
            </a:r>
            <a:r>
              <a:rPr lang="en-US" altLang="ko-KR" sz="1200" dirty="0" smtClean="0">
                <a:latin typeface="+mn-ea"/>
                <a:cs typeface="1훈새마을운동 Regular"/>
              </a:rPr>
              <a:t>15</a:t>
            </a:r>
            <a:r>
              <a:rPr lang="ko-KR" altLang="en-US" sz="1200" dirty="0" smtClean="0">
                <a:latin typeface="+mn-ea"/>
                <a:cs typeface="1훈새마을운동 Regular"/>
              </a:rPr>
              <a:t>일</a:t>
            </a:r>
            <a:r>
              <a:rPr lang="en-US" altLang="ko-KR" sz="1200" dirty="0" smtClean="0">
                <a:latin typeface="+mn-ea"/>
                <a:cs typeface="1훈새마을운동 Regular"/>
              </a:rPr>
              <a:t>(</a:t>
            </a:r>
            <a:r>
              <a:rPr lang="ko-KR" altLang="en-US" sz="1200" dirty="0" smtClean="0">
                <a:latin typeface="+mn-ea"/>
                <a:cs typeface="1훈새마을운동 Regular"/>
              </a:rPr>
              <a:t>토</a:t>
            </a:r>
            <a:r>
              <a:rPr lang="ko-KR" altLang="ko-KR" sz="1200" dirty="0" smtClean="0">
                <a:latin typeface="+mn-ea"/>
                <a:cs typeface="1훈새마을운동 Regular"/>
              </a:rPr>
              <a:t>)</a:t>
            </a:r>
            <a:r>
              <a:rPr lang="ko-KR" altLang="en-US" sz="1200" dirty="0" smtClean="0">
                <a:latin typeface="+mn-ea"/>
                <a:cs typeface="1훈새마을운동 Regular"/>
              </a:rPr>
              <a:t> 까지</a:t>
            </a:r>
            <a:endParaRPr lang="en-US" altLang="ko-KR" sz="1200" dirty="0" smtClean="0">
              <a:latin typeface="+mn-ea"/>
              <a:cs typeface="1훈새마을운동 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12590" y="519763"/>
            <a:ext cx="453140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ko-KR" altLang="en-US" sz="1600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</a:t>
            </a:r>
            <a:r>
              <a:rPr lang="en-US" altLang="ko-KR" sz="1600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SNS</a:t>
            </a:r>
            <a:r>
              <a:rPr lang="ko-KR" altLang="en-US" sz="1600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홈페이지란</a:t>
            </a:r>
            <a:r>
              <a:rPr lang="en-US" altLang="ko-KR" sz="1600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?</a:t>
            </a:r>
            <a:endParaRPr lang="en-US" altLang="ko-KR" sz="1600" dirty="0">
              <a:solidFill>
                <a:srgbClr val="0000FF"/>
              </a:solidFill>
              <a:latin typeface="a시네마B" panose="02020600000000000000" pitchFamily="18" charset="-127"/>
              <a:ea typeface="a시네마B" panose="02020600000000000000" pitchFamily="18" charset="-127"/>
              <a:cs typeface="a가을소풍M"/>
            </a:endParaRP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ko-KR" altLang="en-US" sz="1200" dirty="0" smtClean="0">
                <a:latin typeface="+mn-ea"/>
                <a:cs typeface="1훈새마을운동 Regular"/>
              </a:rPr>
              <a:t>소셜미디어 </a:t>
            </a:r>
            <a:r>
              <a:rPr lang="en-US" altLang="ko-KR" sz="1200" dirty="0" smtClean="0">
                <a:latin typeface="+mn-ea"/>
                <a:cs typeface="1훈새마을운동 Regular"/>
              </a:rPr>
              <a:t>(</a:t>
            </a:r>
            <a:r>
              <a:rPr lang="ko-KR" altLang="en-US" sz="1200" dirty="0" smtClean="0">
                <a:latin typeface="+mn-ea"/>
                <a:cs typeface="1훈새마을운동 Regular"/>
              </a:rPr>
              <a:t>페이스북 페이지</a:t>
            </a:r>
            <a:r>
              <a:rPr lang="en-US" altLang="ko-KR" sz="1200" dirty="0" smtClean="0">
                <a:latin typeface="+mn-ea"/>
                <a:cs typeface="1훈새마을운동 Regular"/>
              </a:rPr>
              <a:t>/</a:t>
            </a:r>
            <a:r>
              <a:rPr lang="ko-KR" altLang="en-US" sz="1200" dirty="0" smtClean="0">
                <a:latin typeface="+mn-ea"/>
                <a:cs typeface="1훈새마을운동 Regular"/>
              </a:rPr>
              <a:t>블로그등</a:t>
            </a:r>
            <a:r>
              <a:rPr lang="en-US" altLang="ko-KR" sz="1200" dirty="0" smtClean="0">
                <a:latin typeface="+mn-ea"/>
                <a:cs typeface="1훈새마을운동 Regular"/>
              </a:rPr>
              <a:t>)</a:t>
            </a:r>
            <a:r>
              <a:rPr lang="ko-KR" altLang="en-US" sz="1200" dirty="0" smtClean="0">
                <a:latin typeface="+mn-ea"/>
                <a:cs typeface="1훈새마을운동 Regular"/>
              </a:rPr>
              <a:t>를 통해서 우리 프로젝트를 소개하는 홈페이지의 역할을 하며</a:t>
            </a:r>
            <a:r>
              <a:rPr lang="en-US" altLang="ko-KR" sz="1200" dirty="0" smtClean="0">
                <a:latin typeface="+mn-ea"/>
                <a:cs typeface="1훈새마을운동 Regular"/>
              </a:rPr>
              <a:t>,</a:t>
            </a:r>
            <a:r>
              <a:rPr lang="ko-KR" altLang="en-US" sz="1200" dirty="0" smtClean="0">
                <a:latin typeface="+mn-ea"/>
                <a:cs typeface="1훈새마을운동 Regular"/>
              </a:rPr>
              <a:t> 우리가 두런두런 활동을 하는 모습을 담은 글</a:t>
            </a:r>
            <a:r>
              <a:rPr lang="en-US" altLang="ko-KR" sz="1200" dirty="0" smtClean="0">
                <a:latin typeface="+mn-ea"/>
                <a:cs typeface="1훈새마을운동 Regular"/>
              </a:rPr>
              <a:t>,</a:t>
            </a:r>
            <a:r>
              <a:rPr lang="ko-KR" altLang="en-US" sz="1200" dirty="0" smtClean="0">
                <a:latin typeface="+mn-ea"/>
                <a:cs typeface="1훈새마을운동 Regular"/>
              </a:rPr>
              <a:t> 사진</a:t>
            </a:r>
            <a:r>
              <a:rPr lang="en-US" altLang="ko-KR" sz="1200" dirty="0" smtClean="0">
                <a:latin typeface="+mn-ea"/>
                <a:cs typeface="1훈새마을운동 Regular"/>
              </a:rPr>
              <a:t>,</a:t>
            </a:r>
            <a:r>
              <a:rPr lang="ko-KR" altLang="en-US" sz="1200" dirty="0" smtClean="0">
                <a:latin typeface="+mn-ea"/>
                <a:cs typeface="1훈새마을운동 Regular"/>
              </a:rPr>
              <a:t> 영상등을 외부에 홍보할 수 있는 웹사이트를 의미합니다</a:t>
            </a:r>
            <a:r>
              <a:rPr lang="en-US" altLang="ko-KR" sz="1200" dirty="0" smtClean="0">
                <a:latin typeface="+mn-ea"/>
                <a:cs typeface="1훈새마을운동 Regular"/>
              </a:rPr>
              <a:t>.</a:t>
            </a:r>
            <a:endParaRPr lang="en-US" altLang="ko-KR" sz="1200" dirty="0">
              <a:latin typeface="+mn-ea"/>
              <a:cs typeface="1훈새마을운동 Regular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-413721" y="400875"/>
            <a:ext cx="4905987" cy="65999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3913" y="450575"/>
            <a:ext cx="4288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팀별 </a:t>
            </a:r>
            <a:r>
              <a:rPr lang="en-US" altLang="ko-KR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SNS </a:t>
            </a:r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홈페이지 개설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648" y="4718316"/>
            <a:ext cx="1320603" cy="1320603"/>
          </a:xfrm>
          <a:prstGeom prst="rect">
            <a:avLst/>
          </a:prstGeom>
        </p:spPr>
      </p:pic>
      <p:pic>
        <p:nvPicPr>
          <p:cNvPr id="20" name="Picture 19" descr="2014 두런두런 로고(두런두런 글자)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7"/>
          <a:stretch/>
        </p:blipFill>
        <p:spPr>
          <a:xfrm>
            <a:off x="1274286" y="1341021"/>
            <a:ext cx="2038828" cy="2272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41" y="4718316"/>
            <a:ext cx="1837362" cy="1294401"/>
          </a:xfrm>
          <a:prstGeom prst="rect">
            <a:avLst/>
          </a:prstGeom>
        </p:spPr>
      </p:pic>
      <p:cxnSp>
        <p:nvCxnSpPr>
          <p:cNvPr id="6" name="Straight Connector 5"/>
          <p:cNvCxnSpPr>
            <a:stCxn id="20" idx="2"/>
            <a:endCxn id="3" idx="0"/>
          </p:cNvCxnSpPr>
          <p:nvPr/>
        </p:nvCxnSpPr>
        <p:spPr>
          <a:xfrm flipH="1">
            <a:off x="1275122" y="3613385"/>
            <a:ext cx="1018578" cy="11049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20" idx="2"/>
            <a:endCxn id="15" idx="0"/>
          </p:cNvCxnSpPr>
          <p:nvPr/>
        </p:nvCxnSpPr>
        <p:spPr>
          <a:xfrm>
            <a:off x="2293700" y="3613385"/>
            <a:ext cx="1020250" cy="11049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08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-413721" y="400875"/>
            <a:ext cx="5052181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3913" y="450575"/>
            <a:ext cx="4434547" cy="52322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페이스북 페이지 개설방법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499" y="1378071"/>
            <a:ext cx="5179516" cy="52801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53454" y="2229692"/>
            <a:ext cx="3523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 smtClean="0">
                <a:latin typeface="+mn-ea"/>
                <a:cs typeface="배달의민족 주아 OTF"/>
              </a:rPr>
              <a:t>모바일에서 페이스북 페이지 만들기</a:t>
            </a:r>
            <a:r>
              <a:rPr lang="en-US" altLang="ko-KR" sz="1600" dirty="0" smtClean="0">
                <a:latin typeface="+mn-ea"/>
                <a:cs typeface="배달의민족 주아 OTF"/>
              </a:rPr>
              <a:t>:</a:t>
            </a:r>
          </a:p>
          <a:p>
            <a:pPr algn="ctr"/>
            <a:r>
              <a:rPr lang="en-US" sz="1600" u="sng" dirty="0">
                <a:solidFill>
                  <a:srgbClr val="3366FF"/>
                </a:solidFill>
                <a:latin typeface="+mn-ea"/>
                <a:cs typeface="a참고딕M"/>
              </a:rPr>
              <a:t>http://</a:t>
            </a:r>
            <a:r>
              <a:rPr lang="en-US" sz="1600" u="sng" dirty="0" err="1">
                <a:solidFill>
                  <a:srgbClr val="3366FF"/>
                </a:solidFill>
                <a:latin typeface="+mn-ea"/>
                <a:cs typeface="a참고딕M"/>
              </a:rPr>
              <a:t>goo.gl</a:t>
            </a:r>
            <a:r>
              <a:rPr lang="en-US" sz="1600" u="sng" dirty="0">
                <a:solidFill>
                  <a:srgbClr val="3366FF"/>
                </a:solidFill>
                <a:latin typeface="+mn-ea"/>
                <a:cs typeface="a참고딕M"/>
              </a:rPr>
              <a:t>/</a:t>
            </a:r>
            <a:r>
              <a:rPr lang="en-US" sz="1600" u="sng" dirty="0" err="1">
                <a:solidFill>
                  <a:srgbClr val="3366FF"/>
                </a:solidFill>
                <a:latin typeface="+mn-ea"/>
                <a:cs typeface="a참고딕M"/>
              </a:rPr>
              <a:t>YUsFnD</a:t>
            </a:r>
            <a:endParaRPr lang="en-US" sz="1600" u="sng" dirty="0">
              <a:solidFill>
                <a:srgbClr val="3366FF"/>
              </a:solidFill>
              <a:latin typeface="+mn-ea"/>
              <a:cs typeface="a참고딕M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39060" y="4279860"/>
            <a:ext cx="3538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 smtClean="0">
                <a:latin typeface="+mn-ea"/>
                <a:cs typeface="배달의민족 주아 OTF"/>
              </a:rPr>
              <a:t>컴퓨터에서 페이스북 페이지 만들기</a:t>
            </a:r>
            <a:r>
              <a:rPr lang="en-US" altLang="ko-KR" sz="1600" dirty="0" smtClean="0">
                <a:latin typeface="+mn-ea"/>
                <a:cs typeface="배달의민족 주아 OTF"/>
              </a:rPr>
              <a:t>:</a:t>
            </a:r>
          </a:p>
          <a:p>
            <a:pPr algn="ctr"/>
            <a:r>
              <a:rPr lang="en-US" sz="1600" u="sng" dirty="0" smtClean="0">
                <a:solidFill>
                  <a:srgbClr val="3366FF"/>
                </a:solidFill>
                <a:latin typeface="+mn-ea"/>
                <a:cs typeface="a참고딕M"/>
              </a:rPr>
              <a:t>http</a:t>
            </a:r>
            <a:r>
              <a:rPr lang="en-US" sz="1600" u="sng" dirty="0">
                <a:solidFill>
                  <a:srgbClr val="3366FF"/>
                </a:solidFill>
                <a:latin typeface="+mn-ea"/>
                <a:cs typeface="a참고딕M"/>
              </a:rPr>
              <a:t>://</a:t>
            </a:r>
            <a:r>
              <a:rPr lang="en-US" sz="1600" u="sng" dirty="0" err="1">
                <a:solidFill>
                  <a:srgbClr val="3366FF"/>
                </a:solidFill>
                <a:latin typeface="+mn-ea"/>
                <a:cs typeface="a참고딕M"/>
              </a:rPr>
              <a:t>goo.gl</a:t>
            </a:r>
            <a:r>
              <a:rPr lang="en-US" sz="1600" u="sng" dirty="0">
                <a:solidFill>
                  <a:srgbClr val="3366FF"/>
                </a:solidFill>
                <a:latin typeface="+mn-ea"/>
                <a:cs typeface="a참고딕M"/>
              </a:rPr>
              <a:t>/</a:t>
            </a:r>
            <a:r>
              <a:rPr lang="en-US" sz="1600" u="sng" dirty="0" err="1">
                <a:solidFill>
                  <a:srgbClr val="3366FF"/>
                </a:solidFill>
                <a:latin typeface="+mn-ea"/>
                <a:cs typeface="a참고딕M"/>
              </a:rPr>
              <a:t>Qfouiy</a:t>
            </a:r>
            <a:endParaRPr lang="en-US" sz="1600" u="sng" dirty="0">
              <a:solidFill>
                <a:srgbClr val="3366FF"/>
              </a:solidFill>
              <a:latin typeface="+mn-ea"/>
              <a:cs typeface="a참고딕M"/>
            </a:endParaRPr>
          </a:p>
        </p:txBody>
      </p:sp>
    </p:spTree>
    <p:extLst>
      <p:ext uri="{BB962C8B-B14F-4D97-AF65-F5344CB8AC3E}">
        <p14:creationId xmlns:p14="http://schemas.microsoft.com/office/powerpoint/2010/main" val="59235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-413721" y="400875"/>
            <a:ext cx="5052181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3913" y="450575"/>
            <a:ext cx="4070345" cy="523220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네이버 블로그 개설방법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15174" y="3346168"/>
            <a:ext cx="2728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 smtClean="0">
                <a:latin typeface="+mn-ea"/>
                <a:cs typeface="배달의민족 주아 OTF"/>
              </a:rPr>
              <a:t>네이버 블로그 만들기</a:t>
            </a:r>
            <a:r>
              <a:rPr lang="en-US" altLang="ko-KR" sz="2000" dirty="0" smtClean="0">
                <a:latin typeface="+mn-ea"/>
                <a:cs typeface="배달의민족 주아 OTF"/>
              </a:rPr>
              <a:t>:</a:t>
            </a:r>
          </a:p>
          <a:p>
            <a:pPr algn="ctr"/>
            <a:r>
              <a:rPr lang="en-US" sz="2000" u="sng" dirty="0">
                <a:solidFill>
                  <a:srgbClr val="3366FF"/>
                </a:solidFill>
                <a:latin typeface="+mn-ea"/>
                <a:cs typeface="a참고딕M"/>
              </a:rPr>
              <a:t>http://</a:t>
            </a:r>
            <a:r>
              <a:rPr lang="en-US" sz="2000" u="sng" dirty="0" err="1">
                <a:solidFill>
                  <a:srgbClr val="3366FF"/>
                </a:solidFill>
                <a:latin typeface="+mn-ea"/>
                <a:cs typeface="a참고딕M"/>
              </a:rPr>
              <a:t>goo.gl</a:t>
            </a:r>
            <a:r>
              <a:rPr lang="en-US" sz="2000" u="sng" dirty="0">
                <a:solidFill>
                  <a:srgbClr val="3366FF"/>
                </a:solidFill>
                <a:latin typeface="+mn-ea"/>
                <a:cs typeface="a참고딕M"/>
              </a:rPr>
              <a:t>/aQG1Yn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12506"/>
            <a:ext cx="5858793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5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254961" y="400875"/>
            <a:ext cx="5354828" cy="65999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673" y="450575"/>
            <a:ext cx="4737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후원 및 협력 단체 조사하기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05431" y="1541043"/>
            <a:ext cx="2013853" cy="1200328"/>
          </a:xfrm>
          <a:prstGeom prst="rect">
            <a:avLst/>
          </a:prstGeom>
          <a:solidFill>
            <a:srgbClr val="3366FF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배달의민족 주아 OTF"/>
                <a:ea typeface="배달의민족 주아 OTF"/>
                <a:cs typeface="배달의민족 주아 OTF"/>
              </a:rPr>
              <a:t>Partnership</a:t>
            </a:r>
          </a:p>
          <a:p>
            <a:pPr algn="ctr"/>
            <a:r>
              <a:rPr lang="ko-KR" altLang="en-US" sz="2400" dirty="0" smtClean="0">
                <a:solidFill>
                  <a:schemeClr val="bg1"/>
                </a:solidFill>
                <a:latin typeface="배달의민족 주아 OTF"/>
                <a:ea typeface="배달의민족 주아 OTF"/>
                <a:cs typeface="배달의민족 주아 OTF"/>
              </a:rPr>
              <a:t>파트너</a:t>
            </a:r>
            <a:endParaRPr lang="en-US" altLang="ko-KR" sz="2400" dirty="0" smtClean="0">
              <a:solidFill>
                <a:schemeClr val="bg1"/>
              </a:solidFill>
              <a:latin typeface="배달의민족 주아 OTF"/>
              <a:ea typeface="배달의민족 주아 OTF"/>
              <a:cs typeface="배달의민족 주아 OTF"/>
            </a:endParaRPr>
          </a:p>
          <a:p>
            <a:pPr algn="ctr"/>
            <a:r>
              <a:rPr lang="ko-KR" altLang="en-US" sz="2400" dirty="0" smtClean="0">
                <a:solidFill>
                  <a:schemeClr val="bg1"/>
                </a:solidFill>
                <a:latin typeface="배달의민족 주아 OTF"/>
                <a:ea typeface="배달의민족 주아 OTF"/>
                <a:cs typeface="배달의민족 주아 OTF"/>
              </a:rPr>
              <a:t>협력</a:t>
            </a:r>
            <a:endParaRPr lang="en-US" sz="2400" dirty="0">
              <a:solidFill>
                <a:schemeClr val="bg1"/>
              </a:solidFill>
              <a:latin typeface="배달의민족 주아 OTF"/>
              <a:ea typeface="배달의민족 주아 OTF"/>
              <a:cs typeface="배달의민족 주아 OTF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4715" y="1541043"/>
            <a:ext cx="2013853" cy="1200328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배달의민족 주아 OTF"/>
                <a:ea typeface="배달의민족 주아 OTF"/>
                <a:cs typeface="배달의민족 주아 OTF"/>
              </a:rPr>
              <a:t>Sponsorship</a:t>
            </a:r>
          </a:p>
          <a:p>
            <a:pPr algn="ctr"/>
            <a:r>
              <a:rPr lang="ko-KR" altLang="en-US" sz="2400" dirty="0" smtClean="0">
                <a:solidFill>
                  <a:srgbClr val="FFFFFF"/>
                </a:solidFill>
                <a:latin typeface="배달의민족 주아 OTF"/>
                <a:ea typeface="배달의민족 주아 OTF"/>
                <a:cs typeface="배달의민족 주아 OTF"/>
              </a:rPr>
              <a:t>스폰서</a:t>
            </a:r>
            <a:endParaRPr lang="en-US" altLang="ko-KR" sz="2400" dirty="0" smtClean="0">
              <a:solidFill>
                <a:srgbClr val="FFFFFF"/>
              </a:solidFill>
              <a:latin typeface="배달의민족 주아 OTF"/>
              <a:ea typeface="배달의민족 주아 OTF"/>
              <a:cs typeface="배달의민족 주아 OTF"/>
            </a:endParaRPr>
          </a:p>
          <a:p>
            <a:pPr algn="ctr"/>
            <a:r>
              <a:rPr lang="ko-KR" altLang="en-US" sz="2400" dirty="0" smtClean="0">
                <a:solidFill>
                  <a:srgbClr val="FFFFFF"/>
                </a:solidFill>
                <a:latin typeface="배달의민족 주아 OTF"/>
                <a:ea typeface="배달의민족 주아 OTF"/>
                <a:cs typeface="배달의민족 주아 OTF"/>
              </a:rPr>
              <a:t>후원</a:t>
            </a:r>
            <a:endParaRPr lang="en-US" altLang="ko-KR" sz="2400" dirty="0" smtClean="0">
              <a:solidFill>
                <a:srgbClr val="FFFFFF"/>
              </a:solidFill>
              <a:latin typeface="배달의민족 주아 OTF"/>
              <a:ea typeface="배달의민족 주아 OTF"/>
              <a:cs typeface="배달의민족 주아 OTF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493" y="3144562"/>
            <a:ext cx="9068508" cy="15327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ko-KR" altLang="en-US" sz="2400" dirty="0" smtClean="0">
                <a:latin typeface="+mn-ea"/>
                <a:cs typeface="1훈새마을운동 Regular"/>
              </a:rPr>
              <a:t>우리와 </a:t>
            </a:r>
            <a:r>
              <a:rPr lang="ko-KR" altLang="en-US" sz="2400" u="sng" dirty="0" smtClean="0">
                <a:solidFill>
                  <a:srgbClr val="FF0000"/>
                </a:solidFill>
                <a:latin typeface="+mn-ea"/>
                <a:cs typeface="1훈새마을운동 Regular"/>
              </a:rPr>
              <a:t>비슷한 일</a:t>
            </a:r>
            <a:r>
              <a:rPr lang="ko-KR" altLang="en-US" sz="2400" dirty="0" smtClean="0">
                <a:latin typeface="+mn-ea"/>
                <a:cs typeface="1훈새마을운동 Regular"/>
              </a:rPr>
              <a:t>을 하는 단체 혹은 회사 </a:t>
            </a:r>
            <a:r>
              <a:rPr lang="en-US" altLang="ko-KR" sz="2400" dirty="0" smtClean="0">
                <a:latin typeface="+mn-ea"/>
                <a:cs typeface="1훈새마을운동 Regular"/>
              </a:rPr>
              <a:t>3</a:t>
            </a:r>
            <a:r>
              <a:rPr lang="ko-KR" altLang="en-US" sz="2400" dirty="0" smtClean="0">
                <a:latin typeface="+mn-ea"/>
                <a:cs typeface="1훈새마을운동 Regular"/>
              </a:rPr>
              <a:t>군데 찾아보기</a:t>
            </a:r>
            <a:endParaRPr lang="en-US" altLang="ko-KR" sz="2400" dirty="0" smtClean="0">
              <a:latin typeface="+mn-ea"/>
              <a:cs typeface="1훈새마을운동 Regular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ko-KR" altLang="en-US" sz="2400" dirty="0" smtClean="0">
                <a:solidFill>
                  <a:srgbClr val="000000"/>
                </a:solidFill>
                <a:latin typeface="+mn-ea"/>
                <a:cs typeface="1훈새마을운동 Regular"/>
              </a:rPr>
              <a:t>우리가 </a:t>
            </a:r>
            <a:r>
              <a:rPr lang="ko-KR" altLang="en-US" sz="2400" u="sng" dirty="0" smtClean="0">
                <a:solidFill>
                  <a:srgbClr val="FF0000"/>
                </a:solidFill>
                <a:latin typeface="+mn-ea"/>
                <a:cs typeface="1훈새마을운동 Regular"/>
              </a:rPr>
              <a:t>도움을 요청할 수 있는</a:t>
            </a:r>
            <a:r>
              <a:rPr lang="ko-KR" altLang="en-US" sz="2400" dirty="0" smtClean="0">
                <a:solidFill>
                  <a:srgbClr val="000000"/>
                </a:solidFill>
                <a:latin typeface="+mn-ea"/>
                <a:cs typeface="1훈새마을운동 Regular"/>
              </a:rPr>
              <a:t> 단체 혹은 회사 </a:t>
            </a:r>
            <a:r>
              <a:rPr lang="en-US" altLang="ko-KR" sz="2400" dirty="0" smtClean="0">
                <a:solidFill>
                  <a:srgbClr val="000000"/>
                </a:solidFill>
                <a:latin typeface="+mn-ea"/>
                <a:cs typeface="1훈새마을운동 Regular"/>
              </a:rPr>
              <a:t>3</a:t>
            </a:r>
            <a:r>
              <a:rPr lang="ko-KR" altLang="en-US" sz="2400" dirty="0" smtClean="0">
                <a:solidFill>
                  <a:srgbClr val="000000"/>
                </a:solidFill>
                <a:latin typeface="+mn-ea"/>
                <a:cs typeface="1훈새마을운동 Regular"/>
              </a:rPr>
              <a:t>군데 찾아보기</a:t>
            </a:r>
            <a:endParaRPr lang="en-US" altLang="ko-KR" sz="2400" dirty="0" smtClean="0">
              <a:solidFill>
                <a:srgbClr val="000000"/>
              </a:solidFill>
              <a:latin typeface="+mn-ea"/>
              <a:cs typeface="1훈새마을운동 Regular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ko-KR" altLang="en-US" sz="2400" dirty="0" smtClean="0">
                <a:latin typeface="+mn-ea"/>
                <a:cs typeface="1훈새마을운동 Regular"/>
              </a:rPr>
              <a:t>우리가 </a:t>
            </a:r>
            <a:r>
              <a:rPr lang="ko-KR" altLang="en-US" sz="2400" u="sng" dirty="0" smtClean="0">
                <a:solidFill>
                  <a:srgbClr val="FF0000"/>
                </a:solidFill>
                <a:latin typeface="+mn-ea"/>
                <a:cs typeface="1훈새마을운동 Regular"/>
              </a:rPr>
              <a:t>도움을 줄 수 있는 </a:t>
            </a:r>
            <a:r>
              <a:rPr lang="ko-KR" altLang="en-US" sz="2400" dirty="0" smtClean="0">
                <a:latin typeface="+mn-ea"/>
                <a:cs typeface="1훈새마을운동 Regular"/>
              </a:rPr>
              <a:t>단체 혹인 회사 </a:t>
            </a:r>
            <a:r>
              <a:rPr lang="en-US" altLang="ko-KR" sz="2400" dirty="0" smtClean="0">
                <a:latin typeface="+mn-ea"/>
                <a:cs typeface="1훈새마을운동 Regular"/>
              </a:rPr>
              <a:t>3</a:t>
            </a:r>
            <a:r>
              <a:rPr lang="ko-KR" altLang="en-US" sz="2400" dirty="0" smtClean="0">
                <a:latin typeface="+mn-ea"/>
                <a:cs typeface="1훈새마을운동 Regular"/>
              </a:rPr>
              <a:t>군데 찾아보기</a:t>
            </a:r>
            <a:endParaRPr lang="en-US" sz="2400" dirty="0">
              <a:latin typeface="+mn-ea"/>
              <a:cs typeface="1훈새마을운동 Regula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380" y="5339961"/>
            <a:ext cx="8199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+mn-ea"/>
                <a:cs typeface="배달의민족 주아 OTF"/>
              </a:rPr>
              <a:t>* 여기서 말하는 도움은 지원금 후원</a:t>
            </a:r>
            <a:r>
              <a:rPr lang="en-US" altLang="ko-KR" sz="1600" dirty="0" smtClean="0">
                <a:latin typeface="+mn-ea"/>
                <a:cs typeface="배달의민족 주아 OTF"/>
              </a:rPr>
              <a:t>,</a:t>
            </a:r>
            <a:r>
              <a:rPr lang="ko-KR" altLang="en-US" sz="1600" dirty="0" smtClean="0">
                <a:latin typeface="+mn-ea"/>
                <a:cs typeface="배달의민족 주아 OTF"/>
              </a:rPr>
              <a:t> 준비물 지원 뿐만 아닌 언론홍보</a:t>
            </a:r>
            <a:r>
              <a:rPr lang="en-US" altLang="ko-KR" sz="1600" dirty="0" smtClean="0">
                <a:latin typeface="+mn-ea"/>
                <a:cs typeface="배달의민족 주아 OTF"/>
              </a:rPr>
              <a:t>,</a:t>
            </a:r>
            <a:r>
              <a:rPr lang="ko-KR" altLang="en-US" sz="1600" dirty="0" smtClean="0">
                <a:latin typeface="+mn-ea"/>
                <a:cs typeface="배달의민족 주아 OTF"/>
              </a:rPr>
              <a:t> 전문적인 조언등</a:t>
            </a:r>
            <a:endParaRPr lang="en-US" altLang="ko-KR" sz="1600" dirty="0" smtClean="0">
              <a:latin typeface="+mn-ea"/>
              <a:cs typeface="배달의민족 주아 OTF"/>
            </a:endParaRPr>
          </a:p>
          <a:p>
            <a:r>
              <a:rPr lang="ko-KR" altLang="en-US" sz="1600" dirty="0" smtClean="0">
                <a:latin typeface="+mn-ea"/>
                <a:cs typeface="배달의민족 주아 OTF"/>
              </a:rPr>
              <a:t>프로젝트의 발전을 위한 도움 모두를 포함합니다</a:t>
            </a:r>
            <a:r>
              <a:rPr lang="en-US" altLang="ko-KR" sz="1600" dirty="0" smtClean="0">
                <a:latin typeface="+mn-ea"/>
                <a:cs typeface="배달의민족 주아 OTF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ko-KR" sz="1600" dirty="0" smtClean="0">
                <a:latin typeface="+mn-ea"/>
                <a:cs typeface="배달의민족 주아 OTF"/>
              </a:rPr>
              <a:t>*</a:t>
            </a:r>
            <a:r>
              <a:rPr lang="ko-KR" altLang="en-US" sz="1600" dirty="0" smtClean="0">
                <a:latin typeface="+mn-ea"/>
                <a:cs typeface="배달의민족 주아 OTF"/>
              </a:rPr>
              <a:t>* 조사를 통하여 발견한 </a:t>
            </a:r>
            <a:r>
              <a:rPr lang="en-US" altLang="ko-KR" sz="1600" dirty="0" smtClean="0">
                <a:latin typeface="+mn-ea"/>
                <a:cs typeface="배달의민족 주아 OTF"/>
              </a:rPr>
              <a:t>9</a:t>
            </a:r>
            <a:r>
              <a:rPr lang="ko-KR" altLang="en-US" sz="1600" dirty="0" smtClean="0">
                <a:latin typeface="+mn-ea"/>
                <a:cs typeface="배달의민족 주아 OTF"/>
              </a:rPr>
              <a:t>개의 단체 및 회사는 팀별 </a:t>
            </a:r>
            <a:r>
              <a:rPr lang="en-US" altLang="ko-KR" sz="1600" dirty="0" smtClean="0">
                <a:latin typeface="+mn-ea"/>
                <a:cs typeface="배달의민족 주아 OTF"/>
              </a:rPr>
              <a:t>&lt;</a:t>
            </a:r>
            <a:r>
              <a:rPr lang="ko-KR" altLang="en-US" sz="1600" dirty="0" smtClean="0">
                <a:latin typeface="+mn-ea"/>
                <a:cs typeface="배달의민족 주아 OTF"/>
              </a:rPr>
              <a:t>현황뉴스</a:t>
            </a:r>
            <a:r>
              <a:rPr lang="en-US" altLang="ko-KR" sz="1600" dirty="0" smtClean="0">
                <a:latin typeface="+mn-ea"/>
                <a:cs typeface="배달의민족 주아 OTF"/>
              </a:rPr>
              <a:t>&gt;</a:t>
            </a:r>
            <a:r>
              <a:rPr lang="ko-KR" altLang="en-US" sz="1600" dirty="0" smtClean="0">
                <a:latin typeface="+mn-ea"/>
                <a:cs typeface="배달의민족 주아 OTF"/>
              </a:rPr>
              <a:t>에 기록합니다</a:t>
            </a:r>
            <a:r>
              <a:rPr lang="en-US" altLang="ko-KR" sz="1600" dirty="0" smtClean="0">
                <a:latin typeface="+mn-ea"/>
                <a:cs typeface="배달의민족 주아 OTF"/>
              </a:rPr>
              <a:t>.</a:t>
            </a:r>
            <a:endParaRPr lang="en-US" sz="1600" dirty="0">
              <a:latin typeface="+mn-ea"/>
              <a:cs typeface="배달의민족 주아 OTF"/>
            </a:endParaRPr>
          </a:p>
        </p:txBody>
      </p:sp>
    </p:spTree>
    <p:extLst>
      <p:ext uri="{BB962C8B-B14F-4D97-AF65-F5344CB8AC3E}">
        <p14:creationId xmlns:p14="http://schemas.microsoft.com/office/powerpoint/2010/main" val="412595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7972</TotalTime>
  <Words>707</Words>
  <Application>Microsoft Office PowerPoint</Application>
  <PresentationFormat>화면 슬라이드 쇼(4:3)</PresentationFormat>
  <Paragraphs>115</Paragraphs>
  <Slides>13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14" baseType="lpstr">
      <vt:lpstr>Office Theme</vt:lpstr>
      <vt:lpstr>2014 The 두런두런 (Do + Learn) 동아리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The 두런두런호에 승선을 환영합니다!</dc:title>
  <dc:creator>Alex Lim</dc:creator>
  <cp:lastModifiedBy>user</cp:lastModifiedBy>
  <cp:revision>80</cp:revision>
  <dcterms:created xsi:type="dcterms:W3CDTF">2014-08-10T16:17:07Z</dcterms:created>
  <dcterms:modified xsi:type="dcterms:W3CDTF">2015-01-22T08:36:19Z</dcterms:modified>
</cp:coreProperties>
</file>