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04" r:id="rId2"/>
    <p:sldId id="303" r:id="rId3"/>
    <p:sldId id="317" r:id="rId4"/>
    <p:sldId id="305" r:id="rId5"/>
    <p:sldId id="306" r:id="rId6"/>
    <p:sldId id="307" r:id="rId7"/>
    <p:sldId id="308" r:id="rId8"/>
    <p:sldId id="300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</p:sldIdLst>
  <p:sldSz cx="9144000" cy="6858000" type="screen4x3"/>
  <p:notesSz cx="6858000" cy="9144000"/>
  <p:embeddedFontLst>
    <p:embeddedFont>
      <p:font typeface="나눔고딕 ExtraBold" panose="020D0904000000000000" pitchFamily="50" charset="-127"/>
      <p:bold r:id="rId19"/>
    </p:embeddedFont>
    <p:embeddedFont>
      <p:font typeface="함초롬돋움" panose="02030504000101010101" pitchFamily="18" charset="-127"/>
      <p:regular r:id="rId20"/>
      <p:bold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나눔바른고딕" panose="020B0603020101020101" pitchFamily="50" charset="-127"/>
      <p:regular r:id="rId26"/>
      <p:bold r:id="rId27"/>
    </p:embeddedFont>
    <p:embeddedFont>
      <p:font typeface="맑은 고딕" panose="020B0503020000020004" pitchFamily="50" charset="-127"/>
      <p:regular r:id="rId28"/>
      <p:bold r:id="rId29"/>
    </p:embeddedFont>
    <p:embeddedFont>
      <p:font typeface="나눔고딕" panose="020D0604000000000000" pitchFamily="50" charset="-127"/>
      <p:regular r:id="rId30"/>
      <p:bold r:id="rId31"/>
    </p:embeddedFont>
    <p:embeddedFont>
      <p:font typeface="휴먼모음T" panose="02030504000101010101" pitchFamily="18" charset="-127"/>
      <p:regular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60"/>
  </p:normalViewPr>
  <p:slideViewPr>
    <p:cSldViewPr>
      <p:cViewPr varScale="1">
        <p:scale>
          <a:sx n="79" d="100"/>
          <a:sy n="79" d="100"/>
        </p:scale>
        <p:origin x="-14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C4EEC-8B41-4BA0-B721-CB7E6BDC3DA9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918AF-9BC7-4D7A-8410-71FA1698005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2214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endParaRPr lang="ko-KR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D7607-B627-48B7-8365-D4930371C775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7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918AF-9BC7-4D7A-8410-71FA1698005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790B-F348-48B3-A155-66534B7931F1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04ACE-0285-400A-8363-18AB5CA35BB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2" descr="동그라미재단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sted-image.tif"/>
          <p:cNvPicPr/>
          <p:nvPr userDrawn="1"/>
        </p:nvPicPr>
        <p:blipFill>
          <a:blip r:embed="rId14">
            <a:extLst/>
          </a:blip>
          <a:stretch>
            <a:fillRect/>
          </a:stretch>
        </p:blipFill>
        <p:spPr>
          <a:xfrm>
            <a:off x="1473587" y="6381327"/>
            <a:ext cx="1857752" cy="38485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48120;&#45824;%20PPT\&#49356;&#46300;&#50500;&#53944;.wmv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SER\Desktop\&#46041;&#44536;&#46972;&#48120;\PPT\&#48120;&#45824;%20PPT\&#54788;&#45824;&#48120;&#49696;&#44284;.avi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17" name="이등변 삼각형 16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이등변 삼각형 17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825060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 smtClean="0">
                <a:latin typeface="a아메리카노L" pitchFamily="18" charset="-127"/>
                <a:ea typeface="a아메리카노L" pitchFamily="18" charset="-127"/>
              </a:rPr>
              <a:t>미술학과</a:t>
            </a:r>
            <a:endParaRPr lang="ko-KR" altLang="en-US" sz="6600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2" name="그림 11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971600" y="1700808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색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의 기본 원리와 대비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혼합 등의 개념을 이해하고 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시각적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감정적 효과들을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이해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02_</a:t>
            </a:r>
            <a:r>
              <a:rPr lang="ko-KR" altLang="en-US" sz="3600" b="1" dirty="0" err="1" smtClean="0">
                <a:latin typeface="a아메리카노L" pitchFamily="18" charset="-127"/>
                <a:ea typeface="a아메리카노L" pitchFamily="18" charset="-127"/>
                <a:cs typeface="+mj-cs"/>
              </a:rPr>
              <a:t>색채학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8" name="직선 연결선 27"/>
          <p:cNvCxnSpPr>
            <a:stCxn id="23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defRPr/>
            </a:pPr>
            <a:r>
              <a:rPr lang="ko-KR" altLang="en-US" sz="1400" dirty="0" smtClean="0"/>
              <a:t>색</a:t>
            </a:r>
            <a:r>
              <a:rPr lang="en-US" altLang="ko-KR" sz="1400" dirty="0" smtClean="0"/>
              <a:t>(color)</a:t>
            </a:r>
            <a:r>
              <a:rPr lang="ko-KR" altLang="en-US" sz="1400" dirty="0" smtClean="0"/>
              <a:t>는 디자인의 기본이지</a:t>
            </a:r>
            <a:endParaRPr lang="en-US" altLang="ko-KR" sz="1400" dirty="0" smtClean="0"/>
          </a:p>
          <a:p>
            <a:pPr>
              <a:defRPr/>
            </a:pPr>
            <a:r>
              <a:rPr lang="ko-KR" altLang="en-US" sz="1400" dirty="0" smtClean="0"/>
              <a:t>색채의 원리를 고려한 세련된 선택이</a:t>
            </a:r>
            <a:endParaRPr lang="en-US" altLang="ko-KR" sz="1400" dirty="0" smtClean="0"/>
          </a:p>
          <a:p>
            <a:pPr>
              <a:defRPr/>
            </a:pPr>
            <a:r>
              <a:rPr lang="ko-KR" altLang="en-US" sz="1400" dirty="0" smtClean="0"/>
              <a:t>가능하도록 하는 공부야</a:t>
            </a:r>
            <a:r>
              <a:rPr lang="en-US" altLang="ko-KR" sz="1400" dirty="0" smtClean="0"/>
              <a:t>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32057">
            <a:off x="2211116" y="2818640"/>
            <a:ext cx="4924425" cy="3248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971600" y="1556792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지</a:t>
            </a:r>
            <a:r>
              <a:rPr lang="en-US" altLang="ko-KR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필</a:t>
            </a:r>
            <a:r>
              <a:rPr lang="en-US" altLang="ko-KR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묵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이 갖는 특성을 제대로 살려서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선과 면을 통한 사물을 다양한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방법으로 표현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11560" y="44624"/>
            <a:ext cx="77768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03_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수묵화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8" name="직선 연결선 27"/>
          <p:cNvCxnSpPr>
            <a:stCxn id="23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defRPr/>
            </a:pPr>
            <a:r>
              <a:rPr lang="ko-KR" altLang="en-US" sz="1400" dirty="0" smtClean="0"/>
              <a:t>지필묵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종이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붓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먹</a:t>
            </a:r>
            <a:endParaRPr lang="en-US" altLang="ko-KR" sz="1400" dirty="0" smtClean="0"/>
          </a:p>
          <a:p>
            <a:pPr>
              <a:defRPr/>
            </a:pPr>
            <a:r>
              <a:rPr lang="ko-KR" altLang="en-US" sz="1400" dirty="0" smtClean="0"/>
              <a:t>수묵화는 채색을 하지 않고 먹물로만 그리는 동양회화 고유의 양식이야</a:t>
            </a:r>
            <a:r>
              <a:rPr lang="en-US" altLang="ko-KR" sz="1400" dirty="0" smtClean="0"/>
              <a:t>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60465">
            <a:off x="3034210" y="2647786"/>
            <a:ext cx="3159397" cy="380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971600" y="1556792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관찰력과 정확한 표현력을 기르기 위해 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다양한 오브제의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세부적인 특징을 </a:t>
            </a:r>
            <a:r>
              <a:rPr lang="ko-KR" altLang="en-US" sz="24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정밀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하게 표현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11560" y="44624"/>
            <a:ext cx="77768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04_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정밀 묘사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8" name="직선 연결선 27"/>
          <p:cNvCxnSpPr>
            <a:stCxn id="23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9324528" y="0"/>
            <a:ext cx="4084134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defRPr/>
            </a:pPr>
            <a:r>
              <a:rPr lang="ko-KR" altLang="en-US" sz="1400" dirty="0" smtClean="0"/>
              <a:t>마치 그림이 종이에서 튀어나올 것처럼 </a:t>
            </a:r>
            <a:endParaRPr lang="en-US" altLang="ko-KR" sz="1400" dirty="0" smtClean="0"/>
          </a:p>
          <a:p>
            <a:pPr>
              <a:defRPr/>
            </a:pPr>
            <a:r>
              <a:rPr lang="ko-KR" altLang="en-US" sz="1400" dirty="0" smtClean="0"/>
              <a:t>생생하게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그리는 정밀 묘사</a:t>
            </a:r>
            <a:r>
              <a:rPr lang="en-US" altLang="ko-KR" sz="1400" dirty="0" smtClean="0"/>
              <a:t>!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80849">
            <a:off x="3694709" y="3075468"/>
            <a:ext cx="414337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67262">
            <a:off x="1291969" y="3220731"/>
            <a:ext cx="3288046" cy="261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직선 화살표 연결선 19"/>
          <p:cNvCxnSpPr/>
          <p:nvPr/>
        </p:nvCxnSpPr>
        <p:spPr>
          <a:xfrm>
            <a:off x="2843808" y="2348880"/>
            <a:ext cx="504056" cy="288032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3419872" y="2492896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0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objet(</a:t>
            </a:r>
            <a:r>
              <a:rPr lang="ko-KR" altLang="en-US" sz="20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물체</a:t>
            </a:r>
            <a:r>
              <a:rPr lang="en-US" altLang="ko-KR" sz="20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971600" y="1556792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재빠른 스케치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-&gt;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사물의 특징을 짧은 시간에 파악할 수 있는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힘을 기르는 것이 목적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11560" y="44624"/>
            <a:ext cx="777686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05_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크로키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8" name="직선 연결선 27"/>
          <p:cNvCxnSpPr>
            <a:stCxn id="23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defRPr/>
            </a:pPr>
            <a:r>
              <a:rPr lang="ko-KR" altLang="en-US" sz="1400" dirty="0" smtClean="0"/>
              <a:t>스피드가 생명</a:t>
            </a:r>
            <a:r>
              <a:rPr lang="en-US" altLang="ko-KR" sz="1400" dirty="0" smtClean="0"/>
              <a:t>! </a:t>
            </a:r>
            <a:r>
              <a:rPr lang="ko-KR" altLang="en-US" sz="1400" dirty="0" smtClean="0"/>
              <a:t>몇 초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몇 분만에</a:t>
            </a:r>
            <a:endParaRPr lang="en-US" altLang="ko-KR" sz="1400" dirty="0" smtClean="0"/>
          </a:p>
          <a:p>
            <a:pPr>
              <a:defRPr/>
            </a:pPr>
            <a:r>
              <a:rPr lang="ko-KR" altLang="en-US" sz="1400" dirty="0" smtClean="0"/>
              <a:t>뚝딱 그리지만 대상의 특징은 잘 </a:t>
            </a:r>
            <a:endParaRPr lang="en-US" altLang="ko-KR" sz="1400" dirty="0" smtClean="0"/>
          </a:p>
          <a:p>
            <a:pPr>
              <a:defRPr/>
            </a:pPr>
            <a:r>
              <a:rPr lang="ko-KR" altLang="en-US" sz="1400" dirty="0" smtClean="0"/>
              <a:t>살려내야 한다는 거</a:t>
            </a:r>
            <a:r>
              <a:rPr lang="en-US" altLang="ko-KR" sz="1400" dirty="0" smtClean="0"/>
              <a:t>~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420888"/>
            <a:ext cx="191005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63588">
            <a:off x="5261047" y="2906560"/>
            <a:ext cx="3318789" cy="232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직사각형 24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6" name="그림 25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9324528" y="0"/>
            <a:ext cx="408413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예술과 관련된 다양한 진출 분야가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있어</a:t>
            </a:r>
            <a:r>
              <a:rPr lang="en-US" altLang="ko-KR" sz="1400" dirty="0" smtClean="0"/>
              <a:t>.</a:t>
            </a:r>
          </a:p>
        </p:txBody>
      </p:sp>
      <p:sp>
        <p:nvSpPr>
          <p:cNvPr id="24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졸업 후 어떤 일을 할 수 있나요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635896" y="1340768"/>
            <a:ext cx="1800200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문화예술 연구소</a:t>
            </a: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508104" y="3140968"/>
            <a:ext cx="3240360" cy="576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디자인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/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개발 업체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395536" y="5085184"/>
            <a:ext cx="3168352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예술 작가</a:t>
            </a:r>
            <a:endParaRPr lang="ko-KR" altLang="en-US" sz="2800" dirty="0">
              <a:ln>
                <a:solidFill>
                  <a:schemeClr val="tx2">
                    <a:alpha val="0"/>
                  </a:schemeClr>
                </a:solidFill>
              </a:ln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340768"/>
            <a:ext cx="3168352" cy="37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1844824"/>
            <a:ext cx="18002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1340768"/>
            <a:ext cx="32403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635896" y="3789040"/>
            <a:ext cx="2664296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직사각형 35"/>
          <p:cNvSpPr/>
          <p:nvPr/>
        </p:nvSpPr>
        <p:spPr>
          <a:xfrm>
            <a:off x="3635896" y="3861047"/>
            <a:ext cx="266429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광고 기획사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200" y="3789040"/>
            <a:ext cx="2376264" cy="183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직사각형 37"/>
          <p:cNvSpPr/>
          <p:nvPr/>
        </p:nvSpPr>
        <p:spPr>
          <a:xfrm>
            <a:off x="6372200" y="5445224"/>
            <a:ext cx="2376264" cy="43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연출가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9" name="샌드아트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3179844" y="5589240"/>
            <a:ext cx="263691" cy="197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0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 fullScr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ODU_CEO\Desktop\그림1.png"/>
          <p:cNvPicPr>
            <a:picLocks noChangeAspect="1" noChangeArrowheads="1"/>
          </p:cNvPicPr>
          <p:nvPr/>
        </p:nvPicPr>
        <p:blipFill>
          <a:blip r:embed="rId4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16" name="이등변 삼각형 15"/>
          <p:cNvSpPr/>
          <p:nvPr/>
        </p:nvSpPr>
        <p:spPr>
          <a:xfrm rot="5400000">
            <a:off x="-55808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7" name="이등변 삼각형 16"/>
          <p:cNvSpPr/>
          <p:nvPr/>
        </p:nvSpPr>
        <p:spPr>
          <a:xfrm rot="16200000">
            <a:off x="8529510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>
            <a:off x="1619672" y="5590981"/>
            <a:ext cx="432048" cy="36004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8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672" y="1023119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  <a:cs typeface="Verdana" pitchFamily="34" charset="0"/>
              </a:rPr>
              <a:t>※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영상 내용이 해당 학과의 전부는 아닙니다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rgbClr val="C00000"/>
              </a:solidFill>
              <a:latin typeface="나눔고딕 ExtraBold" pitchFamily="50" charset="-127"/>
              <a:ea typeface="나눔고딕 ExtraBold" pitchFamily="50" charset="-127"/>
              <a:cs typeface="Verdana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0" name="그림 29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1979712" y="5517232"/>
            <a:ext cx="1008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Click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9" name="제목 1"/>
          <p:cNvSpPr txBox="1">
            <a:spLocks/>
          </p:cNvSpPr>
          <p:nvPr/>
        </p:nvSpPr>
        <p:spPr>
          <a:xfrm>
            <a:off x="395536" y="-2738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(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인터뷰 영상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) 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현장 속으로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!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18" name="현대미술과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19672" y="1484784"/>
            <a:ext cx="6048672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42" name="이등변 삼각형 41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이등변 삼각형 42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504" y="147607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1.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미술학과에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새롭게 알게 된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점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5" name="그림 14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7504" y="2403466"/>
            <a:ext cx="738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미술학과에 대해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더 알고 싶은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점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504" y="3276273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내가 미술학과에 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적합한</a:t>
            </a:r>
            <a:r>
              <a:rPr lang="en-US" altLang="ko-KR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32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solidFill>
                  <a:srgbClr val="C00000"/>
                </a:solidFill>
                <a:latin typeface="나눔고딕" pitchFamily="50" charset="-127"/>
                <a:ea typeface="나눔고딕" pitchFamily="50" charset="-127"/>
              </a:rPr>
              <a:t>적합하지 않은 </a:t>
            </a:r>
            <a:r>
              <a:rPr lang="ko-KR" altLang="en-US" sz="32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이유</a:t>
            </a:r>
            <a:endParaRPr lang="en-US" altLang="ko-KR" sz="3200" dirty="0" smtClean="0">
              <a:latin typeface="나눔고딕" pitchFamily="50" charset="-127"/>
              <a:ea typeface="나눔고딕" pitchFamily="50" charset="-127"/>
              <a:cs typeface="Verdana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450222" y="4339730"/>
            <a:ext cx="72008" cy="2518270"/>
          </a:xfrm>
          <a:prstGeom prst="rect">
            <a:avLst/>
          </a:prstGeom>
          <a:solidFill>
            <a:srgbClr val="D1FA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4594238" y="4339730"/>
            <a:ext cx="72008" cy="2518270"/>
          </a:xfrm>
          <a:prstGeom prst="rect">
            <a:avLst/>
          </a:prstGeom>
          <a:solidFill>
            <a:srgbClr val="03D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4730776" y="4339730"/>
            <a:ext cx="72008" cy="2518270"/>
          </a:xfrm>
          <a:prstGeom prst="rect">
            <a:avLst/>
          </a:prstGeom>
          <a:solidFill>
            <a:srgbClr val="58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제목 1"/>
          <p:cNvSpPr txBox="1">
            <a:spLocks/>
          </p:cNvSpPr>
          <p:nvPr/>
        </p:nvSpPr>
        <p:spPr>
          <a:xfrm>
            <a:off x="590872" y="58614"/>
            <a:ext cx="786956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수업을 마치며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…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256584"/>
          </a:xfrm>
          <a:prstGeom prst="rect">
            <a:avLst/>
          </a:prstGeom>
          <a:noFill/>
        </p:spPr>
      </p:pic>
      <p:sp>
        <p:nvSpPr>
          <p:cNvPr id="29" name="이등변 삼각형 28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0" name="이등변 삼각형 29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14" name="그림 13" descr="Metroid_0025_Facebo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0707" y="1916832"/>
            <a:ext cx="792088" cy="792088"/>
          </a:xfrm>
          <a:prstGeom prst="rect">
            <a:avLst/>
          </a:prstGeom>
        </p:spPr>
      </p:pic>
      <p:pic>
        <p:nvPicPr>
          <p:cNvPr id="15" name="그림 14" descr="Metroid_0031_Gtal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0707" y="3140968"/>
            <a:ext cx="792088" cy="792088"/>
          </a:xfrm>
          <a:prstGeom prst="rect">
            <a:avLst/>
          </a:prstGeom>
        </p:spPr>
      </p:pic>
      <p:pic>
        <p:nvPicPr>
          <p:cNvPr id="16" name="그림 15" descr="Metroid_0050_Ho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707" y="4437112"/>
            <a:ext cx="792088" cy="792088"/>
          </a:xfrm>
          <a:prstGeom prst="rect">
            <a:avLst/>
          </a:prstGeom>
        </p:spPr>
      </p:pic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1115616" y="188640"/>
            <a:ext cx="7020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본 문서의 저작권은 모두매거진에 있으며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,</a:t>
            </a:r>
          </a:p>
          <a:p>
            <a:pPr marL="514350" indent="-514350" algn="ctr" fontAlgn="base"/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무단 도용 및 배포 시 처벌받을 수 있으니 반드시 유의 부탁 드립니다</a:t>
            </a:r>
            <a:r>
              <a:rPr lang="en-US" altLang="ko-KR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.</a:t>
            </a:r>
            <a:r>
              <a:rPr lang="ko-KR" altLang="en-US" sz="1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 CJK KR Medium" pitchFamily="34" charset="-127"/>
                <a:ea typeface="Noto Sans CJK KR Medium" pitchFamily="34" charset="-127"/>
              </a:rPr>
              <a:t> </a:t>
            </a:r>
            <a:endParaRPr lang="en-US" altLang="ko-KR" sz="1600" dirty="0" smtClean="0">
              <a:ln>
                <a:solidFill>
                  <a:schemeClr val="tx2">
                    <a:alpha val="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673318" y="2060848"/>
            <a:ext cx="6787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http://facebook.com/modumagazine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676811" y="3284984"/>
            <a:ext cx="51459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카카오 스토리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ID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검색 </a:t>
            </a:r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: MODU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676811" y="4653136"/>
            <a:ext cx="5298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http://modumagazine.co.kr/</a:t>
            </a:r>
            <a:endParaRPr lang="ko-KR" altLang="en-US" sz="2800" b="1" dirty="0">
              <a:latin typeface="a아메리카노L" pitchFamily="18" charset="-127"/>
              <a:ea typeface="a아메리카노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26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“모두 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커뮤니케이션즈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oto Sans CJK KR Medium" pitchFamily="34" charset="-127"/>
                <a:ea typeface="Noto Sans CJK KR Medium" pitchFamily="34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oto Sans CJK KR Medium" pitchFamily="34" charset="-127"/>
              <a:ea typeface="Noto Sans CJK KR Medium" pitchFamily="34" charset="-127"/>
              <a:cs typeface="함초롬돋움" pitchFamily="18" charset="-127"/>
            </a:endParaRPr>
          </a:p>
        </p:txBody>
      </p:sp>
      <p:pic>
        <p:nvPicPr>
          <p:cNvPr id="6" name="그림 5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7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36" name="이등변 삼각형 35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이등변 삼각형 36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908720"/>
            <a:ext cx="5207714" cy="5191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7439" y="1218807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S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0865" y="2114853"/>
            <a:ext cx="1199367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I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탐구형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3861048"/>
            <a:ext cx="126188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C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관습형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7439" y="4725144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E</a:t>
            </a: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기업형</a:t>
            </a:r>
            <a:endParaRPr lang="en-US" altLang="ko-KR" sz="2800" b="1" dirty="0" smtClean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9752" y="3843045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A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예술형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2114853"/>
            <a:ext cx="119936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R</a:t>
            </a:r>
          </a:p>
          <a:p>
            <a:pPr algn="ctr"/>
            <a:r>
              <a:rPr lang="ko-KR" altLang="en-US" sz="28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실재형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2" name="그림 31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>
          <a:xfrm>
            <a:off x="3732164" y="2876743"/>
            <a:ext cx="14879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3600" dirty="0" err="1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홀랜드</a:t>
            </a:r>
            <a:endParaRPr lang="en-US" altLang="ko-KR" sz="36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en-US" altLang="ko-KR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6</a:t>
            </a:r>
            <a:r>
              <a:rPr lang="ko-KR" altLang="en-US" sz="36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각형</a:t>
            </a:r>
            <a:endParaRPr lang="ko-KR" altLang="en-US" sz="36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1886" y="2204864"/>
            <a:ext cx="143180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기계적성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신체활동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80312" y="2204864"/>
            <a:ext cx="133882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사고력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학업성적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89178" y="3933056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성실성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구체성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56875" y="5631631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외향성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설득력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3528" y="4398203"/>
            <a:ext cx="114326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독창성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</a:t>
            </a:r>
          </a:p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심미성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08104" y="1124744"/>
            <a:ext cx="209544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사회성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 ExtraBold" pitchFamily="50" charset="-127"/>
                <a:ea typeface="나눔고딕 ExtraBold" pitchFamily="50" charset="-127"/>
              </a:rPr>
              <a:t>친화성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47" name="구부러진 연결선 46"/>
          <p:cNvCxnSpPr>
            <a:endCxn id="45" idx="0"/>
          </p:cNvCxnSpPr>
          <p:nvPr/>
        </p:nvCxnSpPr>
        <p:spPr>
          <a:xfrm flipV="1">
            <a:off x="5220072" y="1124744"/>
            <a:ext cx="1335755" cy="144016"/>
          </a:xfrm>
          <a:prstGeom prst="curvedConnector4">
            <a:avLst>
              <a:gd name="adj1" fmla="val -8471"/>
              <a:gd name="adj2" fmla="val 258732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구부러진 연결선 46"/>
          <p:cNvCxnSpPr>
            <a:endCxn id="40" idx="0"/>
          </p:cNvCxnSpPr>
          <p:nvPr/>
        </p:nvCxnSpPr>
        <p:spPr>
          <a:xfrm rot="10800000" flipV="1">
            <a:off x="1047788" y="1772816"/>
            <a:ext cx="1363973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구부러진 연결선 46"/>
          <p:cNvCxnSpPr>
            <a:endCxn id="41" idx="0"/>
          </p:cNvCxnSpPr>
          <p:nvPr/>
        </p:nvCxnSpPr>
        <p:spPr>
          <a:xfrm>
            <a:off x="6660232" y="1916832"/>
            <a:ext cx="1389494" cy="288032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구부러진 연결선 46"/>
          <p:cNvCxnSpPr>
            <a:endCxn id="44" idx="0"/>
          </p:cNvCxnSpPr>
          <p:nvPr/>
        </p:nvCxnSpPr>
        <p:spPr>
          <a:xfrm rot="10800000" flipV="1">
            <a:off x="895160" y="3966155"/>
            <a:ext cx="1359541" cy="432048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구부러진 연결선 46"/>
          <p:cNvCxnSpPr>
            <a:endCxn id="42" idx="2"/>
          </p:cNvCxnSpPr>
          <p:nvPr/>
        </p:nvCxnSpPr>
        <p:spPr>
          <a:xfrm flipV="1">
            <a:off x="6660232" y="4764053"/>
            <a:ext cx="1300577" cy="249123"/>
          </a:xfrm>
          <a:prstGeom prst="curvedConnector2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구부러진 연결선 46"/>
          <p:cNvCxnSpPr>
            <a:stCxn id="4" idx="2"/>
            <a:endCxn id="43" idx="2"/>
          </p:cNvCxnSpPr>
          <p:nvPr/>
        </p:nvCxnSpPr>
        <p:spPr>
          <a:xfrm rot="5400000" flipH="1" flipV="1">
            <a:off x="5454741" y="5150115"/>
            <a:ext cx="6676" cy="1893037"/>
          </a:xfrm>
          <a:prstGeom prst="curvedConnector3">
            <a:avLst>
              <a:gd name="adj1" fmla="val -3424206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>
          <a:xfrm>
            <a:off x="-4356992" y="0"/>
            <a:ext cx="4084134" cy="60170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HOLLAND 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적성 검사</a:t>
            </a: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smtClean="0"/>
              <a:t>이 검사는 미국의 저명한 진로 심리학자인 </a:t>
            </a:r>
          </a:p>
          <a:p>
            <a:pPr fontAlgn="base"/>
            <a:r>
              <a:rPr lang="en-US" altLang="ko-KR" sz="1400" dirty="0" smtClean="0"/>
              <a:t>John </a:t>
            </a:r>
            <a:r>
              <a:rPr lang="en-US" altLang="ko-KR" sz="1400" dirty="0" err="1" smtClean="0"/>
              <a:t>L.Holland</a:t>
            </a:r>
            <a:r>
              <a:rPr lang="ko-KR" altLang="en-US" sz="1400" dirty="0" smtClean="0"/>
              <a:t>의 이론에 근거하여 제작된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검사로서 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</a:t>
            </a:r>
            <a:r>
              <a:rPr lang="ko-KR" altLang="en-US" sz="1400" dirty="0" err="1" smtClean="0"/>
              <a:t>직업군을</a:t>
            </a:r>
            <a:r>
              <a:rPr lang="ko-KR" altLang="en-US" sz="1400" dirty="0" smtClean="0"/>
              <a:t> 분류한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뒤 직업적인 특성과 각 직업 종사자들의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성격⋅흥미를 연구하여 정립되었다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일반적으로 검사를 통해 점수가 높게 나온 진로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흥미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유형에 따라 일치하는 유형의 전공학과와 추천 </a:t>
            </a:r>
            <a:r>
              <a:rPr lang="ko-KR" altLang="en-US" sz="1400" dirty="0" err="1" smtClean="0"/>
              <a:t>직업군이</a:t>
            </a:r>
            <a:r>
              <a:rPr lang="ko-KR" altLang="en-US" sz="1400" dirty="0" smtClean="0"/>
              <a:t> 선정되는 방식이다</a:t>
            </a:r>
            <a:r>
              <a:rPr lang="en-US" altLang="ko-KR" sz="1400" dirty="0" smtClean="0"/>
              <a:t>.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유의점</a:t>
            </a:r>
          </a:p>
          <a:p>
            <a:pPr fontAlgn="base"/>
            <a:r>
              <a:rPr lang="ko-KR" altLang="en-US" sz="1400" dirty="0" err="1" smtClean="0"/>
              <a:t>홀랜드</a:t>
            </a:r>
            <a:r>
              <a:rPr lang="ko-KR" altLang="en-US" sz="1400" dirty="0" smtClean="0"/>
              <a:t> 육각형이 절대적인 지표는 아니며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dirty="0" smtClean="0"/>
              <a:t>단지 대표적인 </a:t>
            </a:r>
            <a:r>
              <a:rPr lang="en-US" altLang="ko-KR" sz="1400" dirty="0" smtClean="0"/>
              <a:t>6</a:t>
            </a:r>
            <a:r>
              <a:rPr lang="ko-KR" altLang="en-US" sz="1400" dirty="0" smtClean="0"/>
              <a:t>가지 유형으로 사람들을 </a:t>
            </a:r>
            <a:endParaRPr lang="en-US" altLang="ko-KR" sz="1400" dirty="0" smtClean="0"/>
          </a:p>
          <a:p>
            <a:pPr fontAlgn="base"/>
            <a:r>
              <a:rPr lang="ko-KR" altLang="en-US" sz="1400" dirty="0" smtClean="0"/>
              <a:t>분류해 볼 수 있고</a:t>
            </a:r>
            <a:r>
              <a:rPr lang="en-US" altLang="ko-KR" sz="1400" dirty="0" smtClean="0"/>
              <a:t>, </a:t>
            </a:r>
            <a:endParaRPr lang="ko-KR" altLang="en-US" sz="1400" dirty="0" smtClean="0"/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그 중에서 해당 학과에 잘 적응할 수 있는 </a:t>
            </a:r>
            <a:endParaRPr lang="en-US" altLang="ko-KR" sz="1400" u="sng" dirty="0" smtClean="0">
              <a:solidFill>
                <a:srgbClr val="C00000"/>
              </a:solidFill>
            </a:endParaRPr>
          </a:p>
          <a:p>
            <a:pPr fontAlgn="base"/>
            <a:r>
              <a:rPr lang="ko-KR" altLang="en-US" sz="1400" u="sng" dirty="0" smtClean="0">
                <a:solidFill>
                  <a:srgbClr val="C00000"/>
                </a:solidFill>
              </a:rPr>
              <a:t>가능성을 가진 유형을 </a:t>
            </a:r>
            <a:r>
              <a:rPr lang="ko-KR" altLang="en-US" sz="1400" u="sng" dirty="0" err="1" smtClean="0">
                <a:solidFill>
                  <a:srgbClr val="C00000"/>
                </a:solidFill>
              </a:rPr>
              <a:t>체크표시한</a:t>
            </a:r>
            <a:r>
              <a:rPr lang="ko-KR" altLang="en-US" sz="1400" u="sng" dirty="0" smtClean="0">
                <a:solidFill>
                  <a:srgbClr val="C00000"/>
                </a:solidFill>
              </a:rPr>
              <a:t> 것임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ko-KR" altLang="en-US" sz="1400" b="1" dirty="0" smtClean="0"/>
              <a:t>참고</a:t>
            </a:r>
          </a:p>
          <a:p>
            <a:pPr fontAlgn="base"/>
            <a:r>
              <a:rPr lang="ko-KR" altLang="en-US" sz="1400" b="1" dirty="0" err="1" smtClean="0"/>
              <a:t>홀랜드</a:t>
            </a:r>
            <a:r>
              <a:rPr lang="ko-KR" altLang="en-US" sz="1400" b="1" dirty="0" smtClean="0"/>
              <a:t> 적성검사</a:t>
            </a:r>
          </a:p>
          <a:p>
            <a:pPr marL="342900" indent="-342900" fontAlgn="base"/>
            <a:r>
              <a:rPr lang="en-US" altLang="ko-KR" sz="1400" dirty="0" smtClean="0"/>
              <a:t>1. </a:t>
            </a:r>
            <a:r>
              <a:rPr lang="ko-KR" altLang="en-US" sz="1400" dirty="0" smtClean="0"/>
              <a:t>진로 발달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초등학생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endParaRPr lang="en-US" altLang="ko-KR" sz="1400" dirty="0" smtClean="0"/>
          </a:p>
          <a:p>
            <a:pPr marL="342900" indent="-342900"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어느 부분에 흥미가 많고 발전 가능성이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2. </a:t>
            </a:r>
            <a:r>
              <a:rPr lang="ko-KR" altLang="en-US" sz="1400" dirty="0" smtClean="0"/>
              <a:t>진로 탐색 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중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고등학생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흥미검사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  <a:p>
            <a:pPr fontAlgn="base"/>
            <a:r>
              <a:rPr lang="en-US" altLang="ko-KR" sz="1400" dirty="0" smtClean="0"/>
              <a:t>3. </a:t>
            </a:r>
            <a:r>
              <a:rPr lang="ko-KR" altLang="en-US" sz="1400" dirty="0" smtClean="0"/>
              <a:t>진로적성검사</a:t>
            </a:r>
            <a:r>
              <a:rPr lang="en-US" altLang="ko-KR" sz="1400" dirty="0" smtClean="0"/>
              <a:t>(</a:t>
            </a:r>
            <a:r>
              <a:rPr lang="ko-KR" altLang="en-US" sz="1400" dirty="0" smtClean="0"/>
              <a:t>고</a:t>
            </a:r>
            <a:r>
              <a:rPr lang="en-US" altLang="ko-KR" sz="1400" dirty="0" smtClean="0"/>
              <a:t>2 </a:t>
            </a:r>
            <a:r>
              <a:rPr lang="ko-KR" altLang="en-US" sz="1400" dirty="0" smtClean="0"/>
              <a:t>이상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능력 검사</a:t>
            </a:r>
            <a:endParaRPr lang="en-US" altLang="ko-KR" sz="1400" dirty="0" smtClean="0"/>
          </a:p>
          <a:p>
            <a:pPr fontAlgn="base"/>
            <a:r>
              <a:rPr lang="en-US" altLang="ko-KR" sz="1400" dirty="0" smtClean="0"/>
              <a:t>-</a:t>
            </a:r>
            <a:r>
              <a:rPr lang="ko-KR" altLang="en-US" sz="1400" dirty="0" smtClean="0"/>
              <a:t>무엇을 잘 할 수 있는지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잘 하고 있는지</a:t>
            </a:r>
            <a:r>
              <a:rPr lang="en-US" altLang="ko-KR" sz="1400" dirty="0" smtClean="0"/>
              <a:t>)</a:t>
            </a:r>
            <a:endParaRPr lang="ko-KR" altLang="en-US" sz="1400" dirty="0" smtClean="0"/>
          </a:p>
        </p:txBody>
      </p:sp>
      <p:sp>
        <p:nvSpPr>
          <p:cNvPr id="39" name="직사각형 38"/>
          <p:cNvSpPr/>
          <p:nvPr/>
        </p:nvSpPr>
        <p:spPr>
          <a:xfrm>
            <a:off x="9396536" y="0"/>
            <a:ext cx="4084134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b="1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미술학과는 </a:t>
            </a:r>
            <a:r>
              <a:rPr lang="ko-KR" altLang="en-US" sz="14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예술형과</a:t>
            </a:r>
            <a:r>
              <a:rPr lang="ko-KR" altLang="en-US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잘 맞는다</a:t>
            </a:r>
            <a:r>
              <a:rPr lang="en-US" altLang="ko-KR" sz="14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endParaRPr lang="en-US" altLang="ko-KR" sz="1400" b="1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 fontAlgn="base"/>
            <a:r>
              <a:rPr lang="ko-KR" altLang="en-US" sz="1400" dirty="0" err="1" smtClean="0"/>
              <a:t>예술형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창의적 적성이 높은 유형이다</a:t>
            </a:r>
            <a:r>
              <a:rPr lang="en-US" altLang="ko-KR" sz="1400" dirty="0" smtClean="0"/>
              <a:t>.</a:t>
            </a:r>
            <a:r>
              <a:rPr lang="ko-KR" altLang="en-US" sz="1400" dirty="0" smtClean="0"/>
              <a:t> 상상력</a:t>
            </a:r>
            <a:r>
              <a:rPr lang="en-US" altLang="ko-KR" sz="1400" dirty="0" smtClean="0"/>
              <a:t>,</a:t>
            </a:r>
          </a:p>
          <a:p>
            <a:pPr fontAlgn="base"/>
            <a:r>
              <a:rPr lang="ko-KR" altLang="en-US" sz="1400" dirty="0" smtClean="0"/>
              <a:t>감수성이 풍부하며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자유분방하고 독창적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개방적이며 개성이 강하다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자유와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개성을 추구한다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</p:txBody>
      </p:sp>
      <p:pic>
        <p:nvPicPr>
          <p:cNvPr id="46" name="그림 45" descr="체크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5696" y="3429000"/>
            <a:ext cx="1337763" cy="10392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3357563"/>
            <a:ext cx="1428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64" name="이등변 삼각형 6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이등변 삼각형 6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68" name="그림 6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73" name="타원 72"/>
          <p:cNvSpPr/>
          <p:nvPr/>
        </p:nvSpPr>
        <p:spPr>
          <a:xfrm>
            <a:off x="3851920" y="2780928"/>
            <a:ext cx="144016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51" name="TextBox 50"/>
          <p:cNvSpPr txBox="1"/>
          <p:nvPr/>
        </p:nvSpPr>
        <p:spPr>
          <a:xfrm>
            <a:off x="2771800" y="11663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흥미</a:t>
            </a:r>
            <a:r>
              <a:rPr lang="en-US" altLang="ko-KR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&amp;</a:t>
            </a:r>
            <a:r>
              <a:rPr lang="ko-KR" altLang="en-US" sz="36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a아메리카노L" pitchFamily="18" charset="-127"/>
                <a:ea typeface="a아메리카노L" pitchFamily="18" charset="-127"/>
              </a:rPr>
              <a:t>적성 키워드</a:t>
            </a:r>
            <a:endParaRPr lang="en-US" altLang="ko-KR" sz="3600" b="1" dirty="0" smtClean="0">
              <a:latin typeface="a아메리카노L" pitchFamily="18" charset="-127"/>
              <a:ea typeface="a아메리카노L" pitchFamily="18" charset="-127"/>
              <a:cs typeface="Verdana" pitchFamily="34" charset="0"/>
            </a:endParaRPr>
          </a:p>
        </p:txBody>
      </p:sp>
      <p:grpSp>
        <p:nvGrpSpPr>
          <p:cNvPr id="49" name="그룹 48"/>
          <p:cNvGrpSpPr/>
          <p:nvPr/>
        </p:nvGrpSpPr>
        <p:grpSpPr>
          <a:xfrm>
            <a:off x="323528" y="1150565"/>
            <a:ext cx="1800200" cy="1942135"/>
            <a:chOff x="323528" y="1150565"/>
            <a:chExt cx="1800200" cy="1942135"/>
          </a:xfrm>
        </p:grpSpPr>
        <p:grpSp>
          <p:nvGrpSpPr>
            <p:cNvPr id="52" name="그룹 21"/>
            <p:cNvGrpSpPr/>
            <p:nvPr/>
          </p:nvGrpSpPr>
          <p:grpSpPr>
            <a:xfrm>
              <a:off x="323528" y="1150565"/>
              <a:ext cx="1800200" cy="1942135"/>
              <a:chOff x="1763029" y="380244"/>
              <a:chExt cx="2671790" cy="2882444"/>
            </a:xfrm>
          </p:grpSpPr>
          <p:pic>
            <p:nvPicPr>
              <p:cNvPr id="56" name="그림 55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900000">
                <a:off x="1763029" y="489864"/>
                <a:ext cx="2671790" cy="2772824"/>
              </a:xfrm>
              <a:prstGeom prst="rect">
                <a:avLst/>
              </a:prstGeom>
            </p:spPr>
          </p:pic>
          <p:sp>
            <p:nvSpPr>
              <p:cNvPr id="57" name="자유형 56"/>
              <p:cNvSpPr/>
              <p:nvPr/>
            </p:nvSpPr>
            <p:spPr>
              <a:xfrm rot="20258925">
                <a:off x="1897166" y="380244"/>
                <a:ext cx="979327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 rot="799241">
              <a:off x="383121" y="1772816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독창성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6732240" y="2276872"/>
            <a:ext cx="2184528" cy="2217230"/>
            <a:chOff x="1285823" y="3668246"/>
            <a:chExt cx="2184528" cy="2217230"/>
          </a:xfrm>
        </p:grpSpPr>
        <p:grpSp>
          <p:nvGrpSpPr>
            <p:cNvPr id="59" name="그룹 32"/>
            <p:cNvGrpSpPr/>
            <p:nvPr/>
          </p:nvGrpSpPr>
          <p:grpSpPr>
            <a:xfrm rot="21021659">
              <a:off x="1285823" y="3668246"/>
              <a:ext cx="2184528" cy="2217230"/>
              <a:chOff x="4749978" y="3531435"/>
              <a:chExt cx="2758182" cy="2850740"/>
            </a:xfrm>
          </p:grpSpPr>
          <p:pic>
            <p:nvPicPr>
              <p:cNvPr id="61" name="그림 60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62" name="자유형 61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1691810" y="4025389"/>
              <a:ext cx="1342034" cy="156966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미술</a:t>
              </a:r>
              <a:endParaRPr lang="en-US" altLang="ko-KR" sz="4800" b="1" dirty="0" smtClean="0">
                <a:latin typeface="나눔고딕 ExtraBold" pitchFamily="50" charset="-127"/>
                <a:ea typeface="나눔고딕 ExtraBold" pitchFamily="50" charset="-127"/>
              </a:endParaRPr>
            </a:p>
            <a:p>
              <a:pPr algn="ctr"/>
              <a:r>
                <a:rPr lang="ko-KR" altLang="en-US" sz="4800" b="1" dirty="0" smtClean="0">
                  <a:latin typeface="나눔고딕 ExtraBold" pitchFamily="50" charset="-127"/>
                  <a:ea typeface="나눔고딕 ExtraBold" pitchFamily="50" charset="-127"/>
                </a:rPr>
                <a:t>실력</a:t>
              </a:r>
              <a:endParaRPr lang="ko-KR" altLang="en-US" sz="48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66" name="그룹 65"/>
          <p:cNvGrpSpPr/>
          <p:nvPr/>
        </p:nvGrpSpPr>
        <p:grpSpPr>
          <a:xfrm>
            <a:off x="5292080" y="1268760"/>
            <a:ext cx="1832246" cy="1800200"/>
            <a:chOff x="6108108" y="1412776"/>
            <a:chExt cx="1832246" cy="1800200"/>
          </a:xfrm>
        </p:grpSpPr>
        <p:grpSp>
          <p:nvGrpSpPr>
            <p:cNvPr id="71" name="그룹 22"/>
            <p:cNvGrpSpPr/>
            <p:nvPr/>
          </p:nvGrpSpPr>
          <p:grpSpPr>
            <a:xfrm>
              <a:off x="6108108" y="1412776"/>
              <a:ext cx="1832246" cy="1800200"/>
              <a:chOff x="4894977" y="431829"/>
              <a:chExt cx="2801728" cy="2752726"/>
            </a:xfrm>
          </p:grpSpPr>
          <p:pic>
            <p:nvPicPr>
              <p:cNvPr id="75" name="그림 7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448016" flipH="1">
                <a:off x="4894977" y="434182"/>
                <a:ext cx="2677403" cy="2750373"/>
              </a:xfrm>
              <a:prstGeom prst="rect">
                <a:avLst/>
              </a:prstGeom>
            </p:spPr>
          </p:pic>
          <p:sp>
            <p:nvSpPr>
              <p:cNvPr id="76" name="자유형 75"/>
              <p:cNvSpPr/>
              <p:nvPr/>
            </p:nvSpPr>
            <p:spPr>
              <a:xfrm rot="1800000">
                <a:off x="6764545" y="431829"/>
                <a:ext cx="932160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6254050" y="1844824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개성</a:t>
              </a:r>
              <a:endParaRPr lang="en-US" altLang="ko-KR" sz="5400" b="1" dirty="0" smtClean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77" name="그룹 76"/>
          <p:cNvGrpSpPr/>
          <p:nvPr/>
        </p:nvGrpSpPr>
        <p:grpSpPr>
          <a:xfrm>
            <a:off x="4860032" y="4005064"/>
            <a:ext cx="1712952" cy="1896028"/>
            <a:chOff x="5681805" y="4080722"/>
            <a:chExt cx="1712952" cy="1896028"/>
          </a:xfrm>
        </p:grpSpPr>
        <p:grpSp>
          <p:nvGrpSpPr>
            <p:cNvPr id="78" name="그룹 43"/>
            <p:cNvGrpSpPr/>
            <p:nvPr/>
          </p:nvGrpSpPr>
          <p:grpSpPr>
            <a:xfrm rot="1686190">
              <a:off x="5681805" y="4080722"/>
              <a:ext cx="1712952" cy="1896028"/>
              <a:chOff x="1694917" y="3560221"/>
              <a:chExt cx="2648523" cy="2931590"/>
            </a:xfrm>
          </p:grpSpPr>
          <p:pic>
            <p:nvPicPr>
              <p:cNvPr id="80" name="그림 79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81" name="자유형 80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 rot="952144">
              <a:off x="5701896" y="4723152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창의력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82" name="그룹 81"/>
          <p:cNvGrpSpPr/>
          <p:nvPr/>
        </p:nvGrpSpPr>
        <p:grpSpPr>
          <a:xfrm>
            <a:off x="1979712" y="2576482"/>
            <a:ext cx="1620350" cy="1644606"/>
            <a:chOff x="2538008" y="1248791"/>
            <a:chExt cx="1620350" cy="1644606"/>
          </a:xfrm>
        </p:grpSpPr>
        <p:grpSp>
          <p:nvGrpSpPr>
            <p:cNvPr id="83" name="그룹 41"/>
            <p:cNvGrpSpPr/>
            <p:nvPr/>
          </p:nvGrpSpPr>
          <p:grpSpPr>
            <a:xfrm rot="21021659">
              <a:off x="2538008" y="1248791"/>
              <a:ext cx="1620350" cy="1644606"/>
              <a:chOff x="4749978" y="3531435"/>
              <a:chExt cx="2758182" cy="2850740"/>
            </a:xfrm>
          </p:grpSpPr>
          <p:pic>
            <p:nvPicPr>
              <p:cNvPr id="85" name="그림 84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495890">
                <a:off x="4787178" y="3610175"/>
                <a:ext cx="2720982" cy="2772000"/>
              </a:xfrm>
              <a:prstGeom prst="rect">
                <a:avLst/>
              </a:prstGeom>
            </p:spPr>
          </p:pic>
          <p:sp>
            <p:nvSpPr>
              <p:cNvPr id="86" name="자유형 85"/>
              <p:cNvSpPr/>
              <p:nvPr/>
            </p:nvSpPr>
            <p:spPr>
              <a:xfrm rot="19800000">
                <a:off x="4749978" y="3531435"/>
                <a:ext cx="1029969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2627785" y="1612250"/>
              <a:ext cx="1486304" cy="92333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5400" b="1" dirty="0" smtClean="0">
                  <a:latin typeface="나눔고딕 ExtraBold" pitchFamily="50" charset="-127"/>
                  <a:ea typeface="나눔고딕 ExtraBold" pitchFamily="50" charset="-127"/>
                </a:rPr>
                <a:t>관찰</a:t>
              </a:r>
              <a:endParaRPr lang="ko-KR" altLang="en-US" sz="54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87" name="그룹 86"/>
          <p:cNvGrpSpPr/>
          <p:nvPr/>
        </p:nvGrpSpPr>
        <p:grpSpPr>
          <a:xfrm>
            <a:off x="323528" y="3573016"/>
            <a:ext cx="1712952" cy="1896028"/>
            <a:chOff x="3477434" y="4224738"/>
            <a:chExt cx="1712952" cy="1896028"/>
          </a:xfrm>
        </p:grpSpPr>
        <p:grpSp>
          <p:nvGrpSpPr>
            <p:cNvPr id="88" name="그룹 48"/>
            <p:cNvGrpSpPr/>
            <p:nvPr/>
          </p:nvGrpSpPr>
          <p:grpSpPr>
            <a:xfrm rot="1686190">
              <a:off x="3477434" y="4224738"/>
              <a:ext cx="1712952" cy="1896028"/>
              <a:chOff x="1694917" y="3560221"/>
              <a:chExt cx="2648523" cy="2931590"/>
            </a:xfrm>
          </p:grpSpPr>
          <p:pic>
            <p:nvPicPr>
              <p:cNvPr id="90" name="그림 89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1" r="662"/>
              <a:stretch/>
            </p:blipFill>
            <p:spPr>
              <a:xfrm rot="20700000" flipH="1">
                <a:off x="1694917" y="3724600"/>
                <a:ext cx="2648523" cy="2767211"/>
              </a:xfrm>
              <a:prstGeom prst="rect">
                <a:avLst/>
              </a:prstGeom>
            </p:spPr>
          </p:pic>
          <p:sp>
            <p:nvSpPr>
              <p:cNvPr id="91" name="자유형 90"/>
              <p:cNvSpPr/>
              <p:nvPr/>
            </p:nvSpPr>
            <p:spPr>
              <a:xfrm rot="900000">
                <a:off x="3220834" y="3560221"/>
                <a:ext cx="1051842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 rot="952144">
              <a:off x="3497527" y="4867168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인내심</a:t>
              </a:r>
              <a:endParaRPr lang="ko-KR" altLang="en-US" sz="4000" b="1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grpSp>
        <p:nvGrpSpPr>
          <p:cNvPr id="92" name="그룹 91"/>
          <p:cNvGrpSpPr/>
          <p:nvPr/>
        </p:nvGrpSpPr>
        <p:grpSpPr>
          <a:xfrm rot="20599412">
            <a:off x="6735983" y="4374119"/>
            <a:ext cx="1832246" cy="1800200"/>
            <a:chOff x="6108108" y="1412776"/>
            <a:chExt cx="1832246" cy="1800200"/>
          </a:xfrm>
        </p:grpSpPr>
        <p:grpSp>
          <p:nvGrpSpPr>
            <p:cNvPr id="93" name="그룹 73"/>
            <p:cNvGrpSpPr/>
            <p:nvPr/>
          </p:nvGrpSpPr>
          <p:grpSpPr>
            <a:xfrm>
              <a:off x="6108108" y="1412776"/>
              <a:ext cx="1832246" cy="1800200"/>
              <a:chOff x="4894977" y="431829"/>
              <a:chExt cx="2801728" cy="2752726"/>
            </a:xfrm>
          </p:grpSpPr>
          <p:pic>
            <p:nvPicPr>
              <p:cNvPr id="95" name="그림 9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448016" flipH="1">
                <a:off x="4894977" y="434182"/>
                <a:ext cx="2677403" cy="2750373"/>
              </a:xfrm>
              <a:prstGeom prst="rect">
                <a:avLst/>
              </a:prstGeom>
            </p:spPr>
          </p:pic>
          <p:sp>
            <p:nvSpPr>
              <p:cNvPr id="96" name="자유형 95"/>
              <p:cNvSpPr/>
              <p:nvPr/>
            </p:nvSpPr>
            <p:spPr>
              <a:xfrm rot="1800000">
                <a:off x="6764545" y="431829"/>
                <a:ext cx="932160" cy="287448"/>
              </a:xfrm>
              <a:custGeom>
                <a:avLst/>
                <a:gdLst>
                  <a:gd name="connsiteX0" fmla="*/ 0 w 1815434"/>
                  <a:gd name="connsiteY0" fmla="*/ 0 h 654842"/>
                  <a:gd name="connsiteX1" fmla="*/ 1815434 w 1815434"/>
                  <a:gd name="connsiteY1" fmla="*/ 0 h 654842"/>
                  <a:gd name="connsiteX2" fmla="*/ 1750224 w 1815434"/>
                  <a:gd name="connsiteY2" fmla="*/ 64080 h 654842"/>
                  <a:gd name="connsiteX3" fmla="*/ 1815434 w 1815434"/>
                  <a:gd name="connsiteY3" fmla="*/ 128160 h 654842"/>
                  <a:gd name="connsiteX4" fmla="*/ 1815434 w 1815434"/>
                  <a:gd name="connsiteY4" fmla="*/ 131670 h 654842"/>
                  <a:gd name="connsiteX5" fmla="*/ 1750224 w 1815434"/>
                  <a:gd name="connsiteY5" fmla="*/ 195750 h 654842"/>
                  <a:gd name="connsiteX6" fmla="*/ 1815434 w 1815434"/>
                  <a:gd name="connsiteY6" fmla="*/ 259830 h 654842"/>
                  <a:gd name="connsiteX7" fmla="*/ 1815434 w 1815434"/>
                  <a:gd name="connsiteY7" fmla="*/ 263340 h 654842"/>
                  <a:gd name="connsiteX8" fmla="*/ 1750224 w 1815434"/>
                  <a:gd name="connsiteY8" fmla="*/ 327420 h 654842"/>
                  <a:gd name="connsiteX9" fmla="*/ 1815434 w 1815434"/>
                  <a:gd name="connsiteY9" fmla="*/ 391500 h 654842"/>
                  <a:gd name="connsiteX10" fmla="*/ 1815434 w 1815434"/>
                  <a:gd name="connsiteY10" fmla="*/ 395011 h 654842"/>
                  <a:gd name="connsiteX11" fmla="*/ 1750224 w 1815434"/>
                  <a:gd name="connsiteY11" fmla="*/ 459091 h 654842"/>
                  <a:gd name="connsiteX12" fmla="*/ 1815434 w 1815434"/>
                  <a:gd name="connsiteY12" fmla="*/ 523171 h 654842"/>
                  <a:gd name="connsiteX13" fmla="*/ 1815434 w 1815434"/>
                  <a:gd name="connsiteY13" fmla="*/ 526682 h 654842"/>
                  <a:gd name="connsiteX14" fmla="*/ 1750224 w 1815434"/>
                  <a:gd name="connsiteY14" fmla="*/ 590762 h 654842"/>
                  <a:gd name="connsiteX15" fmla="*/ 1815434 w 1815434"/>
                  <a:gd name="connsiteY15" fmla="*/ 654842 h 654842"/>
                  <a:gd name="connsiteX16" fmla="*/ 0 w 1815434"/>
                  <a:gd name="connsiteY16" fmla="*/ 654842 h 654842"/>
                  <a:gd name="connsiteX17" fmla="*/ 65210 w 1815434"/>
                  <a:gd name="connsiteY17" fmla="*/ 590762 h 654842"/>
                  <a:gd name="connsiteX18" fmla="*/ 0 w 1815434"/>
                  <a:gd name="connsiteY18" fmla="*/ 526682 h 654842"/>
                  <a:gd name="connsiteX19" fmla="*/ 0 w 1815434"/>
                  <a:gd name="connsiteY19" fmla="*/ 523171 h 654842"/>
                  <a:gd name="connsiteX20" fmla="*/ 65210 w 1815434"/>
                  <a:gd name="connsiteY20" fmla="*/ 459091 h 654842"/>
                  <a:gd name="connsiteX21" fmla="*/ 0 w 1815434"/>
                  <a:gd name="connsiteY21" fmla="*/ 395011 h 654842"/>
                  <a:gd name="connsiteX22" fmla="*/ 0 w 1815434"/>
                  <a:gd name="connsiteY22" fmla="*/ 391500 h 654842"/>
                  <a:gd name="connsiteX23" fmla="*/ 65210 w 1815434"/>
                  <a:gd name="connsiteY23" fmla="*/ 327420 h 654842"/>
                  <a:gd name="connsiteX24" fmla="*/ 0 w 1815434"/>
                  <a:gd name="connsiteY24" fmla="*/ 263340 h 654842"/>
                  <a:gd name="connsiteX25" fmla="*/ 0 w 1815434"/>
                  <a:gd name="connsiteY25" fmla="*/ 259830 h 654842"/>
                  <a:gd name="connsiteX26" fmla="*/ 65210 w 1815434"/>
                  <a:gd name="connsiteY26" fmla="*/ 195750 h 654842"/>
                  <a:gd name="connsiteX27" fmla="*/ 0 w 1815434"/>
                  <a:gd name="connsiteY27" fmla="*/ 131670 h 654842"/>
                  <a:gd name="connsiteX28" fmla="*/ 0 w 1815434"/>
                  <a:gd name="connsiteY28" fmla="*/ 128160 h 654842"/>
                  <a:gd name="connsiteX29" fmla="*/ 65210 w 1815434"/>
                  <a:gd name="connsiteY29" fmla="*/ 64080 h 65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815434" h="654842">
                    <a:moveTo>
                      <a:pt x="0" y="0"/>
                    </a:moveTo>
                    <a:lnTo>
                      <a:pt x="1815434" y="0"/>
                    </a:lnTo>
                    <a:lnTo>
                      <a:pt x="1750224" y="64080"/>
                    </a:lnTo>
                    <a:lnTo>
                      <a:pt x="1815434" y="128160"/>
                    </a:lnTo>
                    <a:lnTo>
                      <a:pt x="1815434" y="131670"/>
                    </a:lnTo>
                    <a:lnTo>
                      <a:pt x="1750224" y="195750"/>
                    </a:lnTo>
                    <a:lnTo>
                      <a:pt x="1815434" y="259830"/>
                    </a:lnTo>
                    <a:lnTo>
                      <a:pt x="1815434" y="263340"/>
                    </a:lnTo>
                    <a:lnTo>
                      <a:pt x="1750224" y="327420"/>
                    </a:lnTo>
                    <a:lnTo>
                      <a:pt x="1815434" y="391500"/>
                    </a:lnTo>
                    <a:lnTo>
                      <a:pt x="1815434" y="395011"/>
                    </a:lnTo>
                    <a:lnTo>
                      <a:pt x="1750224" y="459091"/>
                    </a:lnTo>
                    <a:lnTo>
                      <a:pt x="1815434" y="523171"/>
                    </a:lnTo>
                    <a:lnTo>
                      <a:pt x="1815434" y="526682"/>
                    </a:lnTo>
                    <a:lnTo>
                      <a:pt x="1750224" y="590762"/>
                    </a:lnTo>
                    <a:lnTo>
                      <a:pt x="1815434" y="654842"/>
                    </a:lnTo>
                    <a:lnTo>
                      <a:pt x="0" y="654842"/>
                    </a:lnTo>
                    <a:lnTo>
                      <a:pt x="65210" y="590762"/>
                    </a:lnTo>
                    <a:lnTo>
                      <a:pt x="0" y="526682"/>
                    </a:lnTo>
                    <a:lnTo>
                      <a:pt x="0" y="523171"/>
                    </a:lnTo>
                    <a:lnTo>
                      <a:pt x="65210" y="459091"/>
                    </a:lnTo>
                    <a:lnTo>
                      <a:pt x="0" y="395011"/>
                    </a:lnTo>
                    <a:lnTo>
                      <a:pt x="0" y="391500"/>
                    </a:lnTo>
                    <a:lnTo>
                      <a:pt x="65210" y="327420"/>
                    </a:lnTo>
                    <a:lnTo>
                      <a:pt x="0" y="263340"/>
                    </a:lnTo>
                    <a:lnTo>
                      <a:pt x="0" y="259830"/>
                    </a:lnTo>
                    <a:lnTo>
                      <a:pt x="65210" y="195750"/>
                    </a:lnTo>
                    <a:lnTo>
                      <a:pt x="0" y="131670"/>
                    </a:lnTo>
                    <a:lnTo>
                      <a:pt x="0" y="128160"/>
                    </a:lnTo>
                    <a:lnTo>
                      <a:pt x="65210" y="64080"/>
                    </a:lnTo>
                    <a:close/>
                  </a:path>
                </a:pathLst>
              </a:cu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6181112" y="1952546"/>
              <a:ext cx="1632178" cy="70788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4000" b="1" dirty="0" smtClean="0">
                  <a:latin typeface="나눔고딕 ExtraBold" pitchFamily="50" charset="-127"/>
                  <a:ea typeface="나눔고딕 ExtraBold" pitchFamily="50" charset="-127"/>
                </a:rPr>
                <a:t>표현력</a:t>
              </a:r>
              <a:endParaRPr lang="en-US" altLang="ko-KR" sz="4000" b="1" dirty="0" smtClean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97" name="직사각형 96"/>
          <p:cNvSpPr/>
          <p:nvPr/>
        </p:nvSpPr>
        <p:spPr>
          <a:xfrm>
            <a:off x="4117813" y="2978949"/>
            <a:ext cx="8611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미술</a:t>
            </a:r>
            <a:endParaRPr lang="en-US" altLang="ko-KR" sz="2800" b="1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학과</a:t>
            </a:r>
            <a:endParaRPr lang="ko-KR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55" name="이등변 삼각형 54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57" name="그림 56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61" name="이등변 삼각형 60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3255168" y="0"/>
            <a:ext cx="28290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해보기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-468560" y="764704"/>
            <a:ext cx="385192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크로키 타임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259632" y="1505690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한 가지를 선택하여 </a:t>
            </a:r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크로키</a:t>
            </a:r>
            <a:r>
              <a:rPr lang="ko-KR" altLang="en-US" sz="28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로 표현해보자</a:t>
            </a:r>
            <a:endParaRPr lang="en-US" altLang="ko-KR" sz="28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16" name="직선 화살표 연결선 15"/>
          <p:cNvCxnSpPr/>
          <p:nvPr/>
        </p:nvCxnSpPr>
        <p:spPr>
          <a:xfrm flipV="1">
            <a:off x="5292080" y="1196752"/>
            <a:ext cx="720080" cy="328103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6012160" y="980728"/>
            <a:ext cx="18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0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재빠른 스케치</a:t>
            </a:r>
            <a:endParaRPr lang="en-US" altLang="ko-KR" sz="20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8" name="그림 17" descr="강아지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3836276"/>
            <a:ext cx="1918787" cy="2235072"/>
          </a:xfrm>
          <a:prstGeom prst="rect">
            <a:avLst/>
          </a:prstGeom>
        </p:spPr>
      </p:pic>
      <p:pic>
        <p:nvPicPr>
          <p:cNvPr id="19" name="그림 18" descr="고슴도치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4196316"/>
            <a:ext cx="2106869" cy="1865458"/>
          </a:xfrm>
          <a:prstGeom prst="rect">
            <a:avLst/>
          </a:prstGeom>
        </p:spPr>
      </p:pic>
      <p:pic>
        <p:nvPicPr>
          <p:cNvPr id="20" name="그림 19" descr="고양이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2132856"/>
            <a:ext cx="3096835" cy="1919444"/>
          </a:xfrm>
          <a:prstGeom prst="rect">
            <a:avLst/>
          </a:prstGeom>
        </p:spPr>
      </p:pic>
      <p:pic>
        <p:nvPicPr>
          <p:cNvPr id="21" name="그림 20" descr="닭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67944" y="2032614"/>
            <a:ext cx="2520280" cy="2399113"/>
          </a:xfrm>
          <a:prstGeom prst="rect">
            <a:avLst/>
          </a:prstGeom>
        </p:spPr>
      </p:pic>
      <p:pic>
        <p:nvPicPr>
          <p:cNvPr id="22" name="그림 21" descr="토끼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0072" y="4556356"/>
            <a:ext cx="2059214" cy="1608948"/>
          </a:xfrm>
          <a:prstGeom prst="rect">
            <a:avLst/>
          </a:prstGeom>
        </p:spPr>
      </p:pic>
      <p:pic>
        <p:nvPicPr>
          <p:cNvPr id="23" name="그림 22" descr="펭귄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48265" y="2125764"/>
            <a:ext cx="1944216" cy="3150671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9324528" y="0"/>
            <a:ext cx="4084134" cy="10618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참고 </a:t>
            </a:r>
            <a:r>
              <a:rPr lang="en-US" altLang="ko-KR" sz="1400" dirty="0" smtClean="0"/>
              <a:t>: </a:t>
            </a:r>
            <a:r>
              <a:rPr lang="ko-KR" altLang="en-US" sz="1400" dirty="0" smtClean="0"/>
              <a:t>슬라이드 </a:t>
            </a:r>
            <a:r>
              <a:rPr lang="en-US" altLang="ko-KR" sz="1400" dirty="0" smtClean="0"/>
              <a:t>12</a:t>
            </a:r>
          </a:p>
        </p:txBody>
      </p:sp>
      <p:grpSp>
        <p:nvGrpSpPr>
          <p:cNvPr id="25" name="그룹 24"/>
          <p:cNvGrpSpPr/>
          <p:nvPr/>
        </p:nvGrpSpPr>
        <p:grpSpPr>
          <a:xfrm>
            <a:off x="0" y="2419148"/>
            <a:ext cx="9144000" cy="2450012"/>
            <a:chOff x="0" y="2116460"/>
            <a:chExt cx="9144000" cy="2450012"/>
          </a:xfrm>
        </p:grpSpPr>
        <p:sp>
          <p:nvSpPr>
            <p:cNvPr id="26" name="직사각형 25"/>
            <p:cNvSpPr/>
            <p:nvPr/>
          </p:nvSpPr>
          <p:spPr>
            <a:xfrm>
              <a:off x="0" y="2116460"/>
              <a:ext cx="9144000" cy="2450012"/>
            </a:xfrm>
            <a:prstGeom prst="rect">
              <a:avLst/>
            </a:prstGeom>
            <a:solidFill>
              <a:srgbClr val="92D050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4016" y="3414345"/>
              <a:ext cx="8820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Q.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미술이 없다면 </a:t>
              </a:r>
              <a:r>
                <a:rPr lang="ko-KR" altLang="en-US" sz="3600" dirty="0" smtClean="0">
                  <a:solidFill>
                    <a:srgbClr val="C00000"/>
                  </a:solidFill>
                  <a:latin typeface="a아메리카노B" pitchFamily="18" charset="-127"/>
                  <a:ea typeface="a아메리카노B" pitchFamily="18" charset="-127"/>
                </a:rPr>
                <a:t>어떤 일</a:t>
              </a:r>
              <a:r>
                <a:rPr lang="ko-KR" altLang="en-US" sz="3600" dirty="0" smtClean="0">
                  <a:latin typeface="a아메리카노B" pitchFamily="18" charset="-127"/>
                  <a:ea typeface="a아메리카노B" pitchFamily="18" charset="-127"/>
                </a:rPr>
                <a:t>이 벌어질까</a:t>
              </a:r>
              <a:r>
                <a:rPr lang="en-US" altLang="ko-KR" sz="3600" dirty="0" smtClean="0">
                  <a:latin typeface="a아메리카노B" pitchFamily="18" charset="-127"/>
                  <a:ea typeface="a아메리카노B" pitchFamily="18" charset="-127"/>
                </a:rPr>
                <a:t>?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0" y="2476500"/>
              <a:ext cx="2520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smtClean="0">
                  <a:latin typeface="a아메리카노B" pitchFamily="18" charset="-127"/>
                  <a:ea typeface="a아메리카노B" pitchFamily="18" charset="-127"/>
                </a:rPr>
                <a:t>생각해보기</a:t>
              </a:r>
              <a:endParaRPr lang="ko-KR" altLang="en-US" sz="3600" dirty="0">
                <a:latin typeface="a아메리카노B" pitchFamily="18" charset="-127"/>
                <a:ea typeface="a아메리카노B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256584"/>
          </a:xfrm>
          <a:prstGeom prst="rect">
            <a:avLst/>
          </a:prstGeom>
          <a:noFill/>
        </p:spPr>
      </p:pic>
      <p:sp>
        <p:nvSpPr>
          <p:cNvPr id="18" name="이등변 삼각형 17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이등변 삼각형 18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21" name="그림 20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6" name="제목 1"/>
          <p:cNvSpPr txBox="1">
            <a:spLocks/>
          </p:cNvSpPr>
          <p:nvPr/>
        </p:nvSpPr>
        <p:spPr>
          <a:xfrm>
            <a:off x="2195736" y="72008"/>
            <a:ext cx="4896544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미술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학과는</a:t>
            </a:r>
            <a:r>
              <a:rPr kumimoji="0" lang="en-US" altLang="ko-K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pic>
        <p:nvPicPr>
          <p:cNvPr id="25" name="그림 24" descr="미술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95736" y="1412776"/>
            <a:ext cx="5010417" cy="403244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55576" y="1693257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지성</a:t>
            </a:r>
            <a:r>
              <a:rPr lang="en-US" altLang="ko-KR" sz="2000" dirty="0" smtClean="0">
                <a:latin typeface="Noto Sans CJK KR Medium" pitchFamily="34" charset="-127"/>
                <a:ea typeface="Noto Sans CJK KR Medium" pitchFamily="34" charset="-127"/>
              </a:rPr>
              <a:t>, 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창조능력을 갖추어 사회에 공헌하는 </a:t>
            </a:r>
            <a:endParaRPr lang="en-US" altLang="ko-KR" sz="2000" dirty="0" smtClean="0">
              <a:latin typeface="Noto Sans CJK KR Medium" pitchFamily="34" charset="-127"/>
              <a:ea typeface="Noto Sans CJK KR Medium" pitchFamily="34" charset="-127"/>
            </a:endParaRPr>
          </a:p>
          <a:p>
            <a:pPr algn="ctr"/>
            <a:r>
              <a:rPr lang="ko-KR" altLang="en-US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미술인</a:t>
            </a:r>
            <a:r>
              <a:rPr lang="en-US" altLang="ko-KR" sz="20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latin typeface="Noto Sans CJK KR Medium" pitchFamily="34" charset="-127"/>
                <a:ea typeface="Noto Sans CJK KR Medium" pitchFamily="34" charset="-127"/>
              </a:rPr>
              <a:t> </a:t>
            </a:r>
            <a:r>
              <a:rPr lang="ko-KR" altLang="en-US" sz="2000" dirty="0" smtClean="0">
                <a:latin typeface="Noto Sans CJK KR Medium" pitchFamily="34" charset="-127"/>
                <a:ea typeface="Noto Sans CJK KR Medium" pitchFamily="34" charset="-127"/>
              </a:rPr>
              <a:t>배출</a:t>
            </a:r>
            <a:endParaRPr lang="ko-KR" altLang="en-US" sz="20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Noto Sans CJK KR Medium" pitchFamily="34" charset="-127"/>
              <a:ea typeface="Noto Sans CJK KR Medium" pitchFamily="34" charset="-127"/>
            </a:endParaRPr>
          </a:p>
        </p:txBody>
      </p:sp>
      <p:sp>
        <p:nvSpPr>
          <p:cNvPr id="31" name="제목 1"/>
          <p:cNvSpPr txBox="1">
            <a:spLocks/>
          </p:cNvSpPr>
          <p:nvPr/>
        </p:nvSpPr>
        <p:spPr>
          <a:xfrm>
            <a:off x="2339752" y="2564904"/>
            <a:ext cx="4680520" cy="2952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미술 전반에 관한</a:t>
            </a:r>
            <a:endParaRPr lang="en-US" altLang="ko-KR" sz="3600" dirty="0" smtClean="0"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새롭고 심오한</a:t>
            </a:r>
            <a:endParaRPr lang="en-US" altLang="ko-KR" sz="3600" dirty="0" smtClean="0"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이론과 실기를</a:t>
            </a:r>
            <a:endParaRPr lang="en-US" altLang="ko-KR" sz="3600" dirty="0" smtClean="0">
              <a:latin typeface="a아메리카노L" pitchFamily="18" charset="-127"/>
              <a:ea typeface="a아메리카노L" pitchFamily="18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noProof="0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배움</a:t>
            </a: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cxnSp>
        <p:nvCxnSpPr>
          <p:cNvPr id="32" name="직선 연결선 31"/>
          <p:cNvCxnSpPr/>
          <p:nvPr/>
        </p:nvCxnSpPr>
        <p:spPr>
          <a:xfrm>
            <a:off x="3347864" y="4581128"/>
            <a:ext cx="230425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1979712" y="2780928"/>
            <a:ext cx="0" cy="4320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 flipH="1">
            <a:off x="1979712" y="3212976"/>
            <a:ext cx="864096" cy="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2987824" y="3501008"/>
            <a:ext cx="194421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-11113" y="908720"/>
            <a:ext cx="9155113" cy="5328592"/>
          </a:xfrm>
          <a:prstGeom prst="rect">
            <a:avLst/>
          </a:prstGeom>
          <a:noFill/>
        </p:spPr>
      </p:pic>
      <p:sp>
        <p:nvSpPr>
          <p:cNvPr id="33" name="이등변 삼각형 32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이등변 삼각형 33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17" name="그림 16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1268760"/>
            <a:ext cx="1656184" cy="22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1268760"/>
            <a:ext cx="166399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3717032"/>
            <a:ext cx="16561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3724847"/>
            <a:ext cx="1656184" cy="229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 r="4348"/>
          <a:stretch>
            <a:fillRect/>
          </a:stretch>
        </p:blipFill>
        <p:spPr bwMode="auto">
          <a:xfrm>
            <a:off x="6660232" y="3733091"/>
            <a:ext cx="1656184" cy="221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5" name="제목 1"/>
          <p:cNvSpPr txBox="1">
            <a:spLocks/>
          </p:cNvSpPr>
          <p:nvPr/>
        </p:nvSpPr>
        <p:spPr>
          <a:xfrm>
            <a:off x="611560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그럼 무엇을 공부하나요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아메리카노L" pitchFamily="18" charset="-127"/>
                <a:ea typeface="a아메리카노L" pitchFamily="18" charset="-127"/>
                <a:cs typeface="+mj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MODU_CEO\Desktop\그림1.png"/>
          <p:cNvPicPr>
            <a:picLocks noChangeAspect="1" noChangeArrowheads="1"/>
          </p:cNvPicPr>
          <p:nvPr/>
        </p:nvPicPr>
        <p:blipFill>
          <a:blip r:embed="rId3" cstate="print"/>
          <a:srcRect t="18470"/>
          <a:stretch>
            <a:fillRect/>
          </a:stretch>
        </p:blipFill>
        <p:spPr bwMode="auto">
          <a:xfrm>
            <a:off x="0" y="908720"/>
            <a:ext cx="9155113" cy="5328592"/>
          </a:xfrm>
          <a:prstGeom prst="rect">
            <a:avLst/>
          </a:prstGeom>
          <a:noFill/>
        </p:spPr>
      </p:pic>
      <p:sp>
        <p:nvSpPr>
          <p:cNvPr id="25" name="이등변 삼각형 24"/>
          <p:cNvSpPr/>
          <p:nvPr/>
        </p:nvSpPr>
        <p:spPr>
          <a:xfrm rot="5400000">
            <a:off x="-44695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6" name="이등변 삼각형 25"/>
          <p:cNvSpPr/>
          <p:nvPr/>
        </p:nvSpPr>
        <p:spPr>
          <a:xfrm rot="16200000">
            <a:off x="8540623" y="161327"/>
            <a:ext cx="648072" cy="55868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228184" y="6611779"/>
            <a:ext cx="3024336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411" latinLnBrk="0">
              <a:defRPr/>
            </a:pPr>
            <a:r>
              <a:rPr lang="en-US" altLang="ko-KR" sz="1000" kern="0" dirty="0" smtClean="0">
                <a:ln w="3175" cap="flat">
                  <a:noFill/>
                  <a:rou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나눔고딕" pitchFamily="50" charset="-127"/>
                <a:ea typeface="나눔고딕" pitchFamily="50" charset="-127"/>
                <a:cs typeface="함초롬돋움" pitchFamily="18" charset="-127"/>
              </a:rPr>
              <a:t>Copyright@ MODU communications Co. Ltd</a:t>
            </a:r>
            <a:endParaRPr lang="en-US" altLang="ko-KR" sz="1000" kern="0" dirty="0">
              <a:ln w="3175" cap="flat">
                <a:noFill/>
                <a:rou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나눔고딕" pitchFamily="50" charset="-127"/>
              <a:ea typeface="나눔고딕" pitchFamily="50" charset="-127"/>
              <a:cs typeface="함초롬돋움" pitchFamily="18" charset="-127"/>
            </a:endParaRPr>
          </a:p>
        </p:txBody>
      </p:sp>
      <p:pic>
        <p:nvPicPr>
          <p:cNvPr id="33" name="그림 32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6298218"/>
            <a:ext cx="936104" cy="371142"/>
          </a:xfrm>
          <a:prstGeom prst="rect">
            <a:avLst/>
          </a:prstGeom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971600" y="1700808"/>
            <a:ext cx="77768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800" b="1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인체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를 관찰하여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표정 운동과 정신의 관계를 연구 </a:t>
            </a:r>
            <a:r>
              <a:rPr lang="en-US" altLang="ko-KR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&amp;</a:t>
            </a:r>
          </a:p>
          <a:p>
            <a:pPr algn="ctr" fontAlgn="base"/>
            <a:r>
              <a:rPr lang="ko-KR" altLang="en-US" sz="2400" dirty="0" smtClean="0">
                <a:ln>
                  <a:solidFill>
                    <a:schemeClr val="tx2">
                      <a:alpha val="0"/>
                    </a:schemeClr>
                  </a:solidFill>
                </a:ln>
                <a:latin typeface="나눔고딕" pitchFamily="50" charset="-127"/>
                <a:ea typeface="나눔고딕" pitchFamily="50" charset="-127"/>
              </a:rPr>
              <a:t>인체의 구조와 운동형태의 비례</a:t>
            </a:r>
            <a:endParaRPr lang="en-US" altLang="ko-KR" sz="2400" dirty="0" smtClean="0">
              <a:ln>
                <a:solidFill>
                  <a:schemeClr val="tx2">
                    <a:alpha val="0"/>
                  </a:schemeClr>
                </a:solidFill>
              </a:ln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611560" y="44624"/>
            <a:ext cx="79928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01_</a:t>
            </a:r>
            <a:r>
              <a:rPr lang="ko-KR" altLang="en-US" sz="3600" b="1" dirty="0" smtClean="0">
                <a:latin typeface="a아메리카노L" pitchFamily="18" charset="-127"/>
                <a:ea typeface="a아메리카노L" pitchFamily="18" charset="-127"/>
                <a:cs typeface="+mj-cs"/>
              </a:rPr>
              <a:t>미술 해부 및 연습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아메리카노L" pitchFamily="18" charset="-127"/>
              <a:ea typeface="a아메리카노L" pitchFamily="18" charset="-127"/>
              <a:cs typeface="+mj-cs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572000" y="1412776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Noto Sans CJK KR Medium" pitchFamily="34" charset="-127"/>
              <a:ea typeface="Noto Sans CJK KR Medium" pitchFamily="34" charset="-127"/>
            </a:endParaRPr>
          </a:p>
        </p:txBody>
      </p:sp>
      <p:cxnSp>
        <p:nvCxnSpPr>
          <p:cNvPr id="28" name="직선 연결선 27"/>
          <p:cNvCxnSpPr>
            <a:stCxn id="23" idx="0"/>
          </p:cNvCxnSpPr>
          <p:nvPr/>
        </p:nvCxnSpPr>
        <p:spPr>
          <a:xfrm flipV="1">
            <a:off x="4644008" y="764704"/>
            <a:ext cx="0" cy="6480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9324528" y="0"/>
            <a:ext cx="4084134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u="sng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Teacher’s Note: </a:t>
            </a: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1400" u="sng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defRPr/>
            </a:pPr>
            <a:r>
              <a:rPr lang="ko-KR" altLang="en-US" sz="1400" dirty="0" smtClean="0"/>
              <a:t>작품 제작을 위해 인체를 끊임없이 관찰해서</a:t>
            </a:r>
            <a:endParaRPr lang="en-US" altLang="ko-KR" sz="1400" dirty="0" smtClean="0"/>
          </a:p>
          <a:p>
            <a:pPr>
              <a:defRPr/>
            </a:pPr>
            <a:r>
              <a:rPr lang="ko-KR" altLang="en-US" sz="1400" dirty="0" smtClean="0"/>
              <a:t>표정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인체 구조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운동 형태 등을 배우지 </a:t>
            </a:r>
            <a:endParaRPr lang="en-US" altLang="ko-KR" sz="1400" dirty="0" smtClean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79623">
            <a:off x="2069974" y="2993591"/>
            <a:ext cx="5345351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3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sz="3600" dirty="0" smtClean="0">
            <a:ln>
              <a:solidFill>
                <a:schemeClr val="tx2">
                  <a:alpha val="0"/>
                </a:schemeClr>
              </a:solidFill>
            </a:ln>
            <a:solidFill>
              <a:schemeClr val="bg1"/>
            </a:solidFill>
            <a:latin typeface="나눔고딕 ExtraBold" pitchFamily="50" charset="-127"/>
            <a:ea typeface="나눔고딕 ExtraBold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26058</TotalTime>
  <Words>724</Words>
  <Application>Microsoft Office PowerPoint</Application>
  <PresentationFormat>화면 슬라이드 쇼(4:3)</PresentationFormat>
  <Paragraphs>178</Paragraphs>
  <Slides>16</Slides>
  <Notes>15</Notes>
  <HiddenSlides>0</HiddenSlides>
  <MMClips>2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30" baseType="lpstr">
      <vt:lpstr>굴림</vt:lpstr>
      <vt:lpstr>Arial</vt:lpstr>
      <vt:lpstr>나눔고딕 ExtraBold</vt:lpstr>
      <vt:lpstr>08서울남산체 EB</vt:lpstr>
      <vt:lpstr>함초롬돋움</vt:lpstr>
      <vt:lpstr>Noto Sans CJK KR Medium</vt:lpstr>
      <vt:lpstr>Verdana</vt:lpstr>
      <vt:lpstr>나눔바른고딕</vt:lpstr>
      <vt:lpstr>a아메리카노L</vt:lpstr>
      <vt:lpstr>맑은 고딕</vt:lpstr>
      <vt:lpstr>a아메리카노B</vt:lpstr>
      <vt:lpstr>나눔고딕</vt:lpstr>
      <vt:lpstr>휴먼모음T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MODU_CEO</dc:creator>
  <cp:lastModifiedBy>user</cp:lastModifiedBy>
  <cp:revision>93</cp:revision>
  <dcterms:created xsi:type="dcterms:W3CDTF">2014-07-16T08:27:59Z</dcterms:created>
  <dcterms:modified xsi:type="dcterms:W3CDTF">2015-01-22T04:38:30Z</dcterms:modified>
</cp:coreProperties>
</file>