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lvl1pPr>
      <a:defRPr>
        <a:latin typeface="Perpetua"/>
        <a:ea typeface="Perpetua"/>
        <a:cs typeface="Perpetua"/>
        <a:sym typeface="Perpetua"/>
      </a:defRPr>
    </a:lvl1pPr>
    <a:lvl2pPr indent="457200">
      <a:defRPr>
        <a:latin typeface="Perpetua"/>
        <a:ea typeface="Perpetua"/>
        <a:cs typeface="Perpetua"/>
        <a:sym typeface="Perpetua"/>
      </a:defRPr>
    </a:lvl2pPr>
    <a:lvl3pPr indent="914400">
      <a:defRPr>
        <a:latin typeface="Perpetua"/>
        <a:ea typeface="Perpetua"/>
        <a:cs typeface="Perpetua"/>
        <a:sym typeface="Perpetua"/>
      </a:defRPr>
    </a:lvl3pPr>
    <a:lvl4pPr indent="1371600">
      <a:defRPr>
        <a:latin typeface="Perpetua"/>
        <a:ea typeface="Perpetua"/>
        <a:cs typeface="Perpetua"/>
        <a:sym typeface="Perpetua"/>
      </a:defRPr>
    </a:lvl4pPr>
    <a:lvl5pPr indent="1828800">
      <a:defRPr>
        <a:latin typeface="Perpetua"/>
        <a:ea typeface="Perpetua"/>
        <a:cs typeface="Perpetua"/>
        <a:sym typeface="Perpetua"/>
      </a:defRPr>
    </a:lvl5pPr>
    <a:lvl6pPr indent="2286000">
      <a:defRPr>
        <a:latin typeface="Perpetua"/>
        <a:ea typeface="Perpetua"/>
        <a:cs typeface="Perpetua"/>
        <a:sym typeface="Perpetua"/>
      </a:defRPr>
    </a:lvl6pPr>
    <a:lvl7pPr indent="2743200">
      <a:defRPr>
        <a:latin typeface="Perpetua"/>
        <a:ea typeface="Perpetua"/>
        <a:cs typeface="Perpetua"/>
        <a:sym typeface="Perpetua"/>
      </a:defRPr>
    </a:lvl7pPr>
    <a:lvl8pPr indent="3200400">
      <a:defRPr>
        <a:latin typeface="Perpetua"/>
        <a:ea typeface="Perpetua"/>
        <a:cs typeface="Perpetua"/>
        <a:sym typeface="Perpetua"/>
      </a:defRPr>
    </a:lvl8pPr>
    <a:lvl9pPr indent="3657600">
      <a:defRPr>
        <a:latin typeface="Perpetua"/>
        <a:ea typeface="Perpetua"/>
        <a:cs typeface="Perpetua"/>
        <a:sym typeface="Perpetu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FCECA"/>
          </a:solidFill>
        </a:fill>
      </a:tcStyle>
    </a:wholeTbl>
    <a:band2H>
      <a:tcTxStyle/>
      <a:tcStyle>
        <a:tcBdr/>
        <a:fill>
          <a:solidFill>
            <a:srgbClr val="F7E8E7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AD3"/>
          </a:solidFill>
        </a:fill>
      </a:tcStyle>
    </a:wholeTbl>
    <a:band2H>
      <a:tcTxStyle/>
      <a:tcStyle>
        <a:tcBdr/>
        <a:fill>
          <a:solidFill>
            <a:srgbClr val="F0EDEA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1D1"/>
          </a:solidFill>
        </a:fill>
      </a:tcStyle>
    </a:wholeTbl>
    <a:band2H>
      <a:tcTxStyle/>
      <a:tcStyle>
        <a:tcBdr/>
        <a:fill>
          <a:solidFill>
            <a:srgbClr val="EDE9E9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8029408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슬라이드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400800" cy="33147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다섯 번째 줄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2931" y="1449303"/>
            <a:ext cx="9021537" cy="1527350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62931" y="1396719"/>
            <a:ext cx="9021537" cy="12058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62931" y="2976648"/>
            <a:ext cx="9021537" cy="110533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281484"/>
            <a:ext cx="8229600" cy="191891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제목 텍스트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6629400" y="0"/>
            <a:ext cx="2011680" cy="61261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914400" y="274639"/>
            <a:ext cx="55626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구역 머리글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722312" y="0"/>
            <a:ext cx="7772401" cy="23145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772401" cy="30527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32004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59436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86868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다섯 번째 줄</a:t>
            </a:r>
          </a:p>
        </p:txBody>
      </p:sp>
      <p:sp>
        <p:nvSpPr>
          <p:cNvPr id="25" name="Shape 25"/>
          <p:cNvSpPr/>
          <p:nvPr/>
        </p:nvSpPr>
        <p:spPr>
          <a:xfrm flipV="1">
            <a:off x="69412" y="2376829"/>
            <a:ext cx="9013515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146" y="2341474"/>
            <a:ext cx="9013781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8305" y="2468879"/>
            <a:ext cx="9014623" cy="45721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49041" cy="541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14400" y="1416050"/>
            <a:ext cx="3733800" cy="7937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32004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59436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86868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114300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첫 번째 줄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두 번째 줄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세 번째 줄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네 번째 줄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다섯 번째 줄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905000" cy="525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320040">
              <a:buClrTx/>
              <a:buSzTx/>
              <a:buFontTx/>
              <a:buNone/>
              <a:defRPr sz="1800"/>
            </a:lvl2pPr>
            <a:lvl3pPr marL="0" indent="594360">
              <a:buClrTx/>
              <a:buSzTx/>
              <a:buFontTx/>
              <a:buNone/>
              <a:defRPr sz="1800"/>
            </a:lvl3pPr>
            <a:lvl4pPr marL="0" indent="868680">
              <a:buClrTx/>
              <a:buSzTx/>
              <a:buFontTx/>
              <a:buNone/>
              <a:defRPr sz="1800"/>
            </a:lvl4pPr>
            <a:lvl5pPr marL="0" indent="1143000">
              <a:buClrTx/>
              <a:buSzTx/>
              <a:buFontTx/>
              <a:buNone/>
              <a:defRPr sz="1800"/>
            </a:lvl5pPr>
          </a:lstStyle>
          <a:p>
            <a:pPr lvl="0"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914400" y="4877563"/>
            <a:ext cx="7315200" cy="56826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14400" y="5445824"/>
            <a:ext cx="7315200" cy="141217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624840" indent="-304800">
              <a:buClrTx/>
              <a:buFontTx/>
              <a:defRPr sz="1600"/>
            </a:lvl2pPr>
            <a:lvl3pPr marL="960120" indent="-365760">
              <a:buClrTx/>
              <a:buFontTx/>
              <a:defRPr sz="1600"/>
            </a:lvl3pPr>
            <a:lvl4pPr marL="1275080" indent="-406400">
              <a:buClrTx/>
              <a:buFontTx/>
              <a:defRPr sz="1600"/>
            </a:lvl4pPr>
            <a:lvl5pPr marL="1549400" indent="-406400">
              <a:buClrTx/>
              <a:buFontTx/>
              <a:defRPr sz="1600"/>
            </a:lvl5pPr>
          </a:lstStyle>
          <a:p>
            <a:pPr lvl="0">
              <a:defRPr sz="1800"/>
            </a:pPr>
            <a:r>
              <a:rPr sz="1600"/>
              <a:t>본문 첫 번째 줄</a:t>
            </a:r>
          </a:p>
          <a:p>
            <a:pPr lvl="1">
              <a:defRPr sz="1800"/>
            </a:pPr>
            <a:r>
              <a:rPr sz="1600"/>
              <a:t>본문 두 번째 줄</a:t>
            </a:r>
          </a:p>
          <a:p>
            <a:pPr lvl="2">
              <a:defRPr sz="1800"/>
            </a:pPr>
            <a:r>
              <a:rPr sz="1600"/>
              <a:t>본문 세 번째 줄</a:t>
            </a:r>
          </a:p>
          <a:p>
            <a:pPr lvl="3">
              <a:defRPr sz="1800"/>
            </a:pPr>
            <a:r>
              <a:rPr sz="1600"/>
              <a:t>본문 네 번째 줄</a:t>
            </a:r>
          </a:p>
          <a:p>
            <a:pPr lvl="4">
              <a:defRPr sz="1800"/>
            </a:pPr>
            <a:r>
              <a:rPr sz="1600"/>
              <a:t>본문 다섯 번째 줄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Shape 52"/>
          <p:cNvSpPr/>
          <p:nvPr/>
        </p:nvSpPr>
        <p:spPr>
          <a:xfrm flipV="1">
            <a:off x="68306" y="4683554"/>
            <a:ext cx="9006842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68508" y="4650473"/>
            <a:ext cx="9006639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68509" y="4773224"/>
            <a:ext cx="9006639" cy="48808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269697" y="6339789"/>
            <a:ext cx="210414" cy="198222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541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1pPr>
      <a:lvl2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2pPr>
      <a:lvl3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3pPr>
      <a:lvl4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4pPr>
      <a:lvl5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5pPr>
      <a:lvl6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6pPr>
      <a:lvl7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7pPr>
      <a:lvl8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8pPr>
      <a:lvl9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4320" indent="-27432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1pPr>
      <a:lvl2pPr marL="567690" indent="-24765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2pPr>
      <a:lvl3pPr marL="891540" indent="-29718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3pPr>
      <a:lvl4pPr marL="1165860" indent="-297180">
        <a:spcBef>
          <a:spcPts val="500"/>
        </a:spcBef>
        <a:buClr>
          <a:srgbClr val="D34817"/>
        </a:buClr>
        <a:buSzPct val="80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4pPr>
      <a:lvl5pPr marL="1440180" indent="-297180">
        <a:spcBef>
          <a:spcPts val="500"/>
        </a:spcBef>
        <a:buClr>
          <a:srgbClr val="D34817"/>
        </a:buClr>
        <a:buSzPct val="100000"/>
        <a:buFont typeface="Wingdings 2"/>
        <a:buChar char="o"/>
        <a:defRPr sz="2600">
          <a:latin typeface="Perpetua"/>
          <a:ea typeface="Perpetua"/>
          <a:cs typeface="Perpetua"/>
          <a:sym typeface="Perpetua"/>
        </a:defRPr>
      </a:lvl5pPr>
      <a:lvl6pPr marL="174752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6pPr>
      <a:lvl7pPr marL="202183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7pPr>
      <a:lvl8pPr marL="229616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8pPr>
      <a:lvl9pPr marL="257047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9pPr>
    </p:bodyStyle>
    <p:otherStyle>
      <a:lvl1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1pPr>
      <a:lvl2pPr indent="457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2pPr>
      <a:lvl3pPr indent="914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3pPr>
      <a:lvl4pPr indent="1371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4pPr>
      <a:lvl5pPr indent="18288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5pPr>
      <a:lvl6pPr indent="22860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6pPr>
      <a:lvl7pPr indent="2743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7pPr>
      <a:lvl8pPr indent="3200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8pPr>
      <a:lvl9pPr indent="3657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275856" y="1934644"/>
            <a:ext cx="2727668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5800">
                <a:solidFill>
                  <a:srgbClr val="FFFFFF"/>
                </a:solidFill>
                <a:latin typeface="산돌고딕 M"/>
                <a:ea typeface="산돌고딕 M"/>
                <a:cs typeface="산돌고딕 M"/>
                <a:sym typeface="산돌고딕 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800" dirty="0" smtClean="0">
                <a:solidFill>
                  <a:srgbClr val="FFFFFF"/>
                </a:solidFill>
              </a:rPr>
              <a:t>PHP</a:t>
            </a:r>
            <a:r>
              <a:rPr lang="ko-KR" altLang="en-US" sz="5800" dirty="0" smtClean="0">
                <a:solidFill>
                  <a:srgbClr val="FFFFFF"/>
                </a:solidFill>
              </a:rPr>
              <a:t>란</a:t>
            </a:r>
            <a:r>
              <a:rPr lang="en-US" sz="5800" dirty="0" smtClean="0">
                <a:solidFill>
                  <a:srgbClr val="FFFFFF"/>
                </a:solidFill>
              </a:rPr>
              <a:t>?</a:t>
            </a:r>
            <a:endParaRPr sz="5800" dirty="0">
              <a:solidFill>
                <a:srgbClr val="FFFFFF"/>
              </a:solidFill>
            </a:endParaRPr>
          </a:p>
        </p:txBody>
      </p:sp>
      <p:pic>
        <p:nvPicPr>
          <p:cNvPr id="6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529"/>
            <a:ext cx="1584176" cy="36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hape 66"/>
          <p:cNvSpPr/>
          <p:nvPr/>
        </p:nvSpPr>
        <p:spPr>
          <a:xfrm>
            <a:off x="4162444" y="1431940"/>
            <a:ext cx="81047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5800">
                <a:solidFill>
                  <a:srgbClr val="FFFFFF"/>
                </a:solidFill>
                <a:latin typeface="산돌고딕 M"/>
                <a:ea typeface="산돌고딕 M"/>
                <a:cs typeface="산돌고딕 M"/>
                <a:sym typeface="산돌고딕 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ko-KR" altLang="en-US" sz="2800" dirty="0" smtClean="0">
                <a:solidFill>
                  <a:srgbClr val="FFFFFF"/>
                </a:solidFill>
              </a:rPr>
              <a:t>에어</a:t>
            </a:r>
            <a:endParaRPr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왜 하필 PHP를 사용하는가?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쉬운 접근성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조건 제약이 없음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다양한 웹 프로그램의 존재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가장 많이 사용되는 서버 스크립트 언어</a:t>
            </a:r>
          </a:p>
        </p:txBody>
      </p:sp>
      <p:pic>
        <p:nvPicPr>
          <p:cNvPr id="126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build="p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561895" y="4293096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+mn-ea"/>
              </a:rPr>
              <a:t>Copyright</a:t>
            </a:r>
          </a:p>
          <a:p>
            <a:endParaRPr lang="en-US" altLang="ko-KR" sz="1200" dirty="0" smtClean="0">
              <a:latin typeface="+mn-ea"/>
            </a:endParaRPr>
          </a:p>
          <a:p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본 자료는 동그라미재단의 지원으로 개발되었으며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저작권과 일체의 사용권리는 “에어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”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있습니다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Creative Commons License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의 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저작자표시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비영리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변경금지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(CC BY-NC-ND)"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따라 비영리 목적의 경우 사용 가능합니다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u="sng" dirty="0" smtClean="0">
                <a:solidFill>
                  <a:srgbClr val="0000FF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http://creativecommons.org/licenses/by-nc-nd/4.0</a:t>
            </a:r>
            <a:r>
              <a:rPr lang="en-US" altLang="ko-KR" sz="1200" u="sng" dirty="0" smtClean="0">
                <a:solidFill>
                  <a:srgbClr val="0000FF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/</a:t>
            </a:r>
            <a:endParaRPr lang="ko-KR" altLang="en-US" sz="1200" u="sng" dirty="0">
              <a:solidFill>
                <a:srgbClr val="0000FF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454524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 err="1">
                <a:solidFill>
                  <a:srgbClr val="696464"/>
                </a:solidFill>
              </a:rPr>
              <a:t>PHP가</a:t>
            </a:r>
            <a:r>
              <a:rPr sz="4000" dirty="0">
                <a:solidFill>
                  <a:srgbClr val="696464"/>
                </a:solidFill>
              </a:rPr>
              <a:t> </a:t>
            </a:r>
            <a:r>
              <a:rPr sz="4000" dirty="0" smtClean="0">
                <a:solidFill>
                  <a:srgbClr val="696464"/>
                </a:solidFill>
              </a:rPr>
              <a:t>뭐</a:t>
            </a:r>
            <a:r>
              <a:rPr lang="ko-KR" altLang="en-US" sz="4000" dirty="0" err="1" smtClean="0">
                <a:solidFill>
                  <a:srgbClr val="696464"/>
                </a:solidFill>
              </a:rPr>
              <a:t>죠</a:t>
            </a:r>
            <a:r>
              <a:rPr sz="4000" dirty="0" smtClean="0">
                <a:solidFill>
                  <a:srgbClr val="696464"/>
                </a:solidFill>
              </a:rPr>
              <a:t>?</a:t>
            </a:r>
            <a:endParaRPr sz="4000" dirty="0">
              <a:solidFill>
                <a:srgbClr val="696464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>
            <a:off x="1902921" y="2967334"/>
            <a:ext cx="5230952" cy="964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5400" b="1" cap="all">
                <a:ln w="9000">
                  <a:solidFill>
                    <a:srgbClr val="724536"/>
                  </a:solidFill>
                </a:ln>
                <a:solidFill>
                  <a:srgbClr val="5F230F"/>
                </a:solidFill>
                <a:latin typeface="산돌고딕 M"/>
                <a:ea typeface="산돌고딕 M"/>
                <a:cs typeface="산돌고딕 M"/>
                <a:sym typeface="산돌고딕 M"/>
              </a:defRPr>
            </a:lvl1pPr>
          </a:lstStyle>
          <a:p>
            <a:pPr lvl="0">
              <a:defRPr sz="1800" b="0" cap="none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5400" b="1" cap="all">
                <a:ln w="9000">
                  <a:solidFill>
                    <a:srgbClr val="724536"/>
                  </a:solidFill>
                </a:ln>
                <a:solidFill>
                  <a:srgbClr val="5F230F"/>
                </a:solidFill>
              </a:rPr>
              <a:t>서버 스크립트 언어</a:t>
            </a:r>
          </a:p>
        </p:txBody>
      </p:sp>
      <p:sp>
        <p:nvSpPr>
          <p:cNvPr id="71" name="Shape 71"/>
          <p:cNvSpPr/>
          <p:nvPr/>
        </p:nvSpPr>
        <p:spPr>
          <a:xfrm>
            <a:off x="2285983" y="2702478"/>
            <a:ext cx="33251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①</a:t>
            </a:r>
          </a:p>
        </p:txBody>
      </p:sp>
      <p:sp>
        <p:nvSpPr>
          <p:cNvPr id="72" name="Shape 72"/>
          <p:cNvSpPr/>
          <p:nvPr/>
        </p:nvSpPr>
        <p:spPr>
          <a:xfrm>
            <a:off x="4214810" y="2702478"/>
            <a:ext cx="33251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②</a:t>
            </a:r>
          </a:p>
        </p:txBody>
      </p:sp>
      <p:pic>
        <p:nvPicPr>
          <p:cNvPr id="73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1" animBg="1" advAuto="0"/>
      <p:bldP spid="71" grpId="2" animBg="1" advAuto="0"/>
      <p:bldP spid="72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Web</a:t>
            </a:r>
          </a:p>
        </p:txBody>
      </p:sp>
      <p:grpSp>
        <p:nvGrpSpPr>
          <p:cNvPr id="78" name="Group 78"/>
          <p:cNvGrpSpPr/>
          <p:nvPr/>
        </p:nvGrpSpPr>
        <p:grpSpPr>
          <a:xfrm>
            <a:off x="1357290" y="1928802"/>
            <a:ext cx="2332241" cy="1071570"/>
            <a:chOff x="0" y="0"/>
            <a:chExt cx="2332240" cy="1071569"/>
          </a:xfrm>
        </p:grpSpPr>
        <p:sp>
          <p:nvSpPr>
            <p:cNvPr id="76" name="Shape 76"/>
            <p:cNvSpPr/>
            <p:nvPr/>
          </p:nvSpPr>
          <p:spPr>
            <a:xfrm>
              <a:off x="0" y="0"/>
              <a:ext cx="2332241" cy="1071570"/>
            </a:xfrm>
            <a:prstGeom prst="roundRect">
              <a:avLst>
                <a:gd name="adj" fmla="val 16667"/>
              </a:avLst>
            </a:prstGeom>
            <a:solidFill>
              <a:srgbClr val="918485"/>
            </a:solidFill>
            <a:ln w="12700" cap="flat">
              <a:solidFill>
                <a:srgbClr val="6A6061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52309" y="274164"/>
              <a:ext cx="2227623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  <a:latin typeface="산돌고딕 M"/>
                  <a:ea typeface="산돌고딕 M"/>
                  <a:cs typeface="산돌고딕 M"/>
                  <a:sym typeface="산돌고딕 M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SERVER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2214546" y="4786322"/>
            <a:ext cx="1571637" cy="785819"/>
            <a:chOff x="0" y="0"/>
            <a:chExt cx="1571636" cy="785818"/>
          </a:xfrm>
        </p:grpSpPr>
        <p:sp>
          <p:nvSpPr>
            <p:cNvPr id="79" name="Shape 79"/>
            <p:cNvSpPr/>
            <p:nvPr/>
          </p:nvSpPr>
          <p:spPr>
            <a:xfrm>
              <a:off x="-1" y="-1"/>
              <a:ext cx="1571638" cy="785820"/>
            </a:xfrm>
            <a:prstGeom prst="rect">
              <a:avLst/>
            </a:prstGeom>
            <a:solidFill>
              <a:srgbClr val="D34817"/>
            </a:solidFill>
            <a:ln w="12700" cap="flat">
              <a:solidFill>
                <a:srgbClr val="9A3511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-1" y="163039"/>
              <a:ext cx="1571638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산돌고딕 M"/>
                  <a:ea typeface="산돌고딕 M"/>
                  <a:cs typeface="산돌고딕 M"/>
                  <a:sym typeface="산돌고딕 M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Client</a:t>
              </a: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3929057" y="4786322"/>
            <a:ext cx="1571637" cy="785819"/>
            <a:chOff x="0" y="0"/>
            <a:chExt cx="1571636" cy="785818"/>
          </a:xfrm>
        </p:grpSpPr>
        <p:sp>
          <p:nvSpPr>
            <p:cNvPr id="82" name="Shape 82"/>
            <p:cNvSpPr/>
            <p:nvPr/>
          </p:nvSpPr>
          <p:spPr>
            <a:xfrm>
              <a:off x="-1" y="-1"/>
              <a:ext cx="1571638" cy="785820"/>
            </a:xfrm>
            <a:prstGeom prst="rect">
              <a:avLst/>
            </a:prstGeom>
            <a:solidFill>
              <a:srgbClr val="D34817"/>
            </a:solidFill>
            <a:ln w="12700" cap="flat">
              <a:solidFill>
                <a:srgbClr val="9A3511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-1" y="163039"/>
              <a:ext cx="1571638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산돌고딕 M"/>
                  <a:ea typeface="산돌고딕 M"/>
                  <a:cs typeface="산돌고딕 M"/>
                  <a:sym typeface="산돌고딕 M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Client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5643569" y="4786322"/>
            <a:ext cx="1571637" cy="785819"/>
            <a:chOff x="0" y="0"/>
            <a:chExt cx="1571636" cy="785818"/>
          </a:xfrm>
        </p:grpSpPr>
        <p:sp>
          <p:nvSpPr>
            <p:cNvPr id="85" name="Shape 85"/>
            <p:cNvSpPr/>
            <p:nvPr/>
          </p:nvSpPr>
          <p:spPr>
            <a:xfrm>
              <a:off x="-1" y="-1"/>
              <a:ext cx="1571638" cy="785820"/>
            </a:xfrm>
            <a:prstGeom prst="rect">
              <a:avLst/>
            </a:prstGeom>
            <a:solidFill>
              <a:srgbClr val="D34817"/>
            </a:solidFill>
            <a:ln w="12700" cap="flat">
              <a:solidFill>
                <a:srgbClr val="9A3511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-1" y="163039"/>
              <a:ext cx="1571638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산돌고딕 M"/>
                  <a:ea typeface="산돌고딕 M"/>
                  <a:cs typeface="산돌고딕 M"/>
                  <a:sym typeface="산돌고딕 M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Client</a:t>
              </a:r>
            </a:p>
          </p:txBody>
        </p:sp>
      </p:grpSp>
      <p:sp>
        <p:nvSpPr>
          <p:cNvPr id="94" name="Shape 94"/>
          <p:cNvSpPr/>
          <p:nvPr/>
        </p:nvSpPr>
        <p:spPr>
          <a:xfrm>
            <a:off x="2618660" y="3006714"/>
            <a:ext cx="311556" cy="1773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>
            <a:solidFill>
              <a:srgbClr val="AF360B"/>
            </a:solidFill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5" name="Shape 95"/>
          <p:cNvSpPr/>
          <p:nvPr/>
        </p:nvSpPr>
        <p:spPr>
          <a:xfrm>
            <a:off x="2961056" y="3006714"/>
            <a:ext cx="1431508" cy="1773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>
            <a:solidFill>
              <a:srgbClr val="AF360B"/>
            </a:solidFill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6" name="Shape 96"/>
          <p:cNvSpPr/>
          <p:nvPr/>
        </p:nvSpPr>
        <p:spPr>
          <a:xfrm>
            <a:off x="3303453" y="3006714"/>
            <a:ext cx="2551460" cy="1773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>
            <a:solidFill>
              <a:srgbClr val="AF360B"/>
            </a:solidFill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1" name="Shape 91"/>
          <p:cNvSpPr/>
          <p:nvPr/>
        </p:nvSpPr>
        <p:spPr>
          <a:xfrm>
            <a:off x="3786182" y="2643182"/>
            <a:ext cx="503579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≒ 집</a:t>
            </a:r>
          </a:p>
        </p:txBody>
      </p:sp>
      <p:sp>
        <p:nvSpPr>
          <p:cNvPr id="92" name="Shape 92"/>
          <p:cNvSpPr/>
          <p:nvPr/>
        </p:nvSpPr>
        <p:spPr>
          <a:xfrm>
            <a:off x="7286644" y="5214949"/>
            <a:ext cx="89905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≒ 방문객</a:t>
            </a:r>
          </a:p>
        </p:txBody>
      </p:sp>
      <p:pic>
        <p:nvPicPr>
          <p:cNvPr id="93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1" animBg="1" advAuto="0"/>
      <p:bldP spid="81" grpId="2" animBg="1" advAuto="0"/>
      <p:bldP spid="84" grpId="3" animBg="1" advAuto="0"/>
      <p:bldP spid="87" grpId="4" animBg="1" advAuto="0"/>
      <p:bldP spid="94" grpId="5" animBg="1" advAuto="0"/>
      <p:bldP spid="95" grpId="6" animBg="1" advAuto="0"/>
      <p:bldP spid="96" grpId="7" animBg="1" advAuto="0"/>
      <p:bldP spid="91" grpId="8" animBg="1" advAuto="0"/>
      <p:bldP spid="92" grpId="9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Script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HTML 언어로 불가능한 동적 처리를 담당함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컴파일 과정을 안거치고, 브라우저에서 바로 결과를 확인함</a:t>
            </a:r>
          </a:p>
        </p:txBody>
      </p:sp>
      <p:grpSp>
        <p:nvGrpSpPr>
          <p:cNvPr id="102" name="Group 102"/>
          <p:cNvGrpSpPr/>
          <p:nvPr/>
        </p:nvGrpSpPr>
        <p:grpSpPr>
          <a:xfrm>
            <a:off x="1285852" y="4286255"/>
            <a:ext cx="3357587" cy="1000133"/>
            <a:chOff x="0" y="0"/>
            <a:chExt cx="3357586" cy="1000131"/>
          </a:xfrm>
        </p:grpSpPr>
        <p:sp>
          <p:nvSpPr>
            <p:cNvPr id="100" name="Shape 100"/>
            <p:cNvSpPr/>
            <p:nvPr/>
          </p:nvSpPr>
          <p:spPr>
            <a:xfrm>
              <a:off x="0" y="0"/>
              <a:ext cx="3357587" cy="1000132"/>
            </a:xfrm>
            <a:prstGeom prst="roundRect">
              <a:avLst>
                <a:gd name="adj" fmla="val 16667"/>
              </a:avLst>
            </a:prstGeom>
            <a:solidFill>
              <a:srgbClr val="956251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8822" y="225996"/>
              <a:ext cx="3259942" cy="54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서버 스크립트</a:t>
              </a:r>
            </a:p>
          </p:txBody>
        </p:sp>
      </p:grpSp>
      <p:grpSp>
        <p:nvGrpSpPr>
          <p:cNvPr id="105" name="Group 105"/>
          <p:cNvGrpSpPr/>
          <p:nvPr/>
        </p:nvGrpSpPr>
        <p:grpSpPr>
          <a:xfrm>
            <a:off x="4786314" y="4286255"/>
            <a:ext cx="3357587" cy="1000133"/>
            <a:chOff x="0" y="0"/>
            <a:chExt cx="3357586" cy="1000131"/>
          </a:xfrm>
        </p:grpSpPr>
        <p:sp>
          <p:nvSpPr>
            <p:cNvPr id="103" name="Shape 103"/>
            <p:cNvSpPr/>
            <p:nvPr/>
          </p:nvSpPr>
          <p:spPr>
            <a:xfrm>
              <a:off x="0" y="0"/>
              <a:ext cx="3357587" cy="1000132"/>
            </a:xfrm>
            <a:prstGeom prst="roundRect">
              <a:avLst>
                <a:gd name="adj" fmla="val 16667"/>
              </a:avLst>
            </a:prstGeom>
            <a:solidFill>
              <a:srgbClr val="918485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48822" y="225996"/>
              <a:ext cx="3259942" cy="54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사용자 스크립트</a:t>
              </a:r>
            </a:p>
          </p:txBody>
        </p:sp>
      </p:grpSp>
      <p:pic>
        <p:nvPicPr>
          <p:cNvPr id="106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1" build="p" animBg="1" advAuto="0"/>
      <p:bldP spid="102" grpId="2" animBg="1" advAuto="0"/>
      <p:bldP spid="105" grpId="3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Server Script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데이터를 받아옴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받은 데이터로 연산 등의 각종 관리과정을 거침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관리과정을 거친 데이터를 이용하여 HTML로 반환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브라우저에서 소스를 볼 수 없음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PHP, ASP, JSP</a:t>
            </a:r>
          </a:p>
        </p:txBody>
      </p:sp>
      <p:pic>
        <p:nvPicPr>
          <p:cNvPr id="11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Client Script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페이지를 생동감 있게 만들어줌</a:t>
            </a:r>
          </a:p>
          <a:p>
            <a:pPr lvl="0">
              <a:buSzTx/>
              <a:buNone/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데이터가 전달되기 전, 전처리 역할을 함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사용자가 마음대로 변형과 삭제가 가능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브라우저에서 소스를 볼 수 있음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Javscript</a:t>
            </a:r>
          </a:p>
        </p:txBody>
      </p:sp>
      <p:pic>
        <p:nvPicPr>
          <p:cNvPr id="114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서버 스크립트, </a:t>
            </a:r>
            <a:r>
              <a:rPr sz="4000" b="1">
                <a:solidFill>
                  <a:srgbClr val="FF0000"/>
                </a:solidFill>
              </a:rPr>
              <a:t>왜</a:t>
            </a:r>
            <a:r>
              <a:rPr sz="4000">
                <a:solidFill>
                  <a:srgbClr val="696464"/>
                </a:solidFill>
              </a:rPr>
              <a:t> 배우는가?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HTML, 사용자 스크립트 만으로는 데이터의 가공, 저장, 처리를 할 수 없음 </a:t>
            </a:r>
            <a:r>
              <a:rPr sz="1600"/>
              <a:t>(Ex 로그인, 게시판)</a:t>
            </a:r>
            <a:endParaRPr sz="2000"/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반복되는 작업, 연산이 필요한 작업에서 효과적으로 활용이 가능함</a:t>
            </a:r>
          </a:p>
        </p:txBody>
      </p:sp>
      <p:pic>
        <p:nvPicPr>
          <p:cNvPr id="118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1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PHP의 단점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보안에 취약함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ASP, JSP에 비해 성능이 크게 뛰어나지 않음</a:t>
            </a:r>
          </a:p>
          <a:p>
            <a:pPr lvl="0">
              <a:defRPr sz="1800"/>
            </a:pPr>
            <a:endParaRPr sz="2000"/>
          </a:p>
          <a:p>
            <a:pPr marL="211015" lvl="0" indent="-211015">
              <a:defRPr sz="1800"/>
            </a:pPr>
            <a:r>
              <a:rPr sz="2000"/>
              <a:t>완벽한 언어가 아님</a:t>
            </a:r>
          </a:p>
        </p:txBody>
      </p:sp>
      <p:pic>
        <p:nvPicPr>
          <p:cNvPr id="122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01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1" build="p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209</Words>
  <Application>Microsoft Office PowerPoint</Application>
  <PresentationFormat>화면 슬라이드 쇼(4:3)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Default</vt:lpstr>
      <vt:lpstr>PowerPoint 프레젠테이션</vt:lpstr>
      <vt:lpstr>PowerPoint 프레젠테이션</vt:lpstr>
      <vt:lpstr>PHP가 뭐죠?</vt:lpstr>
      <vt:lpstr>Web</vt:lpstr>
      <vt:lpstr>Script</vt:lpstr>
      <vt:lpstr>Server Script</vt:lpstr>
      <vt:lpstr>Client Script</vt:lpstr>
      <vt:lpstr>서버 스크립트, 왜 배우는가?</vt:lpstr>
      <vt:lpstr>PHP의 단점</vt:lpstr>
      <vt:lpstr>왜 하필 PHP를 사용하는가?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junior-edu</dc:creator>
  <cp:lastModifiedBy>user</cp:lastModifiedBy>
  <cp:revision>6</cp:revision>
  <dcterms:modified xsi:type="dcterms:W3CDTF">2015-01-27T02:44:24Z</dcterms:modified>
</cp:coreProperties>
</file>