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58" r:id="rId4"/>
    <p:sldId id="263" r:id="rId5"/>
    <p:sldId id="259" r:id="rId6"/>
    <p:sldId id="273" r:id="rId7"/>
    <p:sldId id="270" r:id="rId8"/>
    <p:sldId id="262" r:id="rId9"/>
    <p:sldId id="266" r:id="rId10"/>
    <p:sldId id="274" r:id="rId11"/>
    <p:sldId id="267" r:id="rId12"/>
    <p:sldId id="269" r:id="rId13"/>
    <p:sldId id="272" r:id="rId14"/>
    <p:sldId id="271" r:id="rId15"/>
    <p:sldId id="265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AA330"/>
    <a:srgbClr val="FFFF66"/>
    <a:srgbClr val="F1EE6C"/>
    <a:srgbClr val="D9BA47"/>
    <a:srgbClr val="E5E29F"/>
    <a:srgbClr val="7030A0"/>
    <a:srgbClr val="9DBEE7"/>
    <a:srgbClr val="7CA8DE"/>
    <a:srgbClr val="90B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9" autoAdjust="0"/>
    <p:restoredTop sz="94868" autoAdjust="0"/>
  </p:normalViewPr>
  <p:slideViewPr>
    <p:cSldViewPr>
      <p:cViewPr>
        <p:scale>
          <a:sx n="70" d="100"/>
          <a:sy n="70" d="100"/>
        </p:scale>
        <p:origin x="-1651" y="-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2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D5AA6-AEE7-4171-851F-414A36A38A7A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B4E9-7AC0-4F60-8484-ECEA97EF51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7924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EA3F8-BADD-4D38-8729-4C3ABA8D9A5E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12FC9-FEB2-4077-87CE-6A91ACFE3D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9547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12FC9-FEB2-4077-87CE-6A91ACFE3D3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12FC9-FEB2-4077-87CE-6A91ACFE3D3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12FC9-FEB2-4077-87CE-6A91ACFE3D3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652858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6516216" y="4251140"/>
            <a:ext cx="2627784" cy="2606860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6516216" y="0"/>
            <a:ext cx="2627784" cy="4251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6732240" y="285728"/>
            <a:ext cx="2197478" cy="285742"/>
            <a:chOff x="785786" y="0"/>
            <a:chExt cx="3643337" cy="500066"/>
          </a:xfrm>
        </p:grpSpPr>
        <p:pic>
          <p:nvPicPr>
            <p:cNvPr id="8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3235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843832"/>
            <a:ext cx="9144000" cy="6014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 userDrawn="1"/>
        </p:nvCxnSpPr>
        <p:spPr>
          <a:xfrm>
            <a:off x="521804" y="476671"/>
            <a:ext cx="6138428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33292" y="6525344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D94E-6BDF-4055-B415-DE7367DAAC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4180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>
              <a:def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919074"/>
            <a:ext cx="9144000" cy="59389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56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68736" y="80628"/>
            <a:ext cx="9006529" cy="66967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3321145" y="3105835"/>
            <a:ext cx="2501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b="1" u="none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Thank You</a:t>
            </a:r>
            <a:endParaRPr lang="ko-KR" altLang="en-US" sz="3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6732240" y="285728"/>
            <a:ext cx="2197478" cy="285742"/>
            <a:chOff x="785786" y="0"/>
            <a:chExt cx="3643337" cy="500066"/>
          </a:xfrm>
        </p:grpSpPr>
        <p:pic>
          <p:nvPicPr>
            <p:cNvPr id="7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10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D94E-6BDF-4055-B415-DE7367DAAC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4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EFDB-71E6-482B-BBBB-662597A0A862}" type="datetimeFigureOut">
              <a:rPr lang="ko-KR" altLang="en-US"/>
              <a:pPr>
                <a:defRPr/>
              </a:pPr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4257-76B4-49AF-93A7-A9F1220613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14269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33292" y="6525344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D94E-6BDF-4055-B415-DE7367DAAC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그룹 2"/>
          <p:cNvGrpSpPr/>
          <p:nvPr userDrawn="1"/>
        </p:nvGrpSpPr>
        <p:grpSpPr>
          <a:xfrm>
            <a:off x="6732240" y="285728"/>
            <a:ext cx="2197478" cy="285742"/>
            <a:chOff x="785786" y="0"/>
            <a:chExt cx="3643337" cy="500066"/>
          </a:xfrm>
        </p:grpSpPr>
        <p:pic>
          <p:nvPicPr>
            <p:cNvPr id="4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048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9" r:id="rId3"/>
    <p:sldLayoutId id="2147483671" r:id="rId4"/>
    <p:sldLayoutId id="214748367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1227&#48156;&#54364;&#51088;&#47308;\4%20&#44221;&#51068;\&#50756;&#49457;&#48376;.wmv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png"/><Relationship Id="rId7" Type="http://schemas.openxmlformats.org/officeDocument/2006/relationships/slide" Target="slide1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Daum\PotEncoder\&#54532;&#47196;&#51229;&#53944;-2-20141202181107.wmv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860"/>
            <a:ext cx="6192688" cy="164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작은학교</a:t>
            </a:r>
            <a:r>
              <a:rPr lang="ko-KR" alt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 mom</a:t>
            </a:r>
            <a:endParaRPr lang="ko-KR" alt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rcRect l="37271" t="11610" r="36717" b="41141"/>
          <a:stretch>
            <a:fillRect/>
          </a:stretch>
        </p:blipFill>
        <p:spPr bwMode="auto">
          <a:xfrm>
            <a:off x="1142976" y="285728"/>
            <a:ext cx="707236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85918" y="2714620"/>
            <a:ext cx="6408712" cy="115212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altLang="ko-KR" sz="8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World Mom</a:t>
            </a:r>
            <a:endParaRPr lang="ko-KR" altLang="en-US" sz="8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 rot="1049310">
            <a:off x="1602037" y="2616521"/>
            <a:ext cx="228497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작은학교</a:t>
            </a:r>
            <a:endParaRPr lang="en-US" altLang="ko-KR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500298" y="785794"/>
            <a:ext cx="4429156" cy="1714512"/>
            <a:chOff x="5724128" y="0"/>
            <a:chExt cx="3419872" cy="119675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5724128" y="0"/>
              <a:ext cx="3419872" cy="1196752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034677" y="90613"/>
              <a:ext cx="2832548" cy="8667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>
                  <a:gd name="adj" fmla="val 25228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ko-KR" altLang="en-US" sz="5400" b="1" dirty="0" err="1" smtClean="0">
                  <a:ln w="12700">
                    <a:noFill/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쇼미더경일</a:t>
              </a:r>
              <a:endParaRPr lang="en-US" altLang="ko-KR" sz="5400" b="1" cap="none" spc="0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571868" y="4357694"/>
            <a:ext cx="2627784" cy="1500198"/>
            <a:chOff x="6516217" y="5445224"/>
            <a:chExt cx="2627784" cy="1224136"/>
          </a:xfrm>
        </p:grpSpPr>
        <p:sp>
          <p:nvSpPr>
            <p:cNvPr id="12" name="사다리꼴 11"/>
            <p:cNvSpPr/>
            <p:nvPr/>
          </p:nvSpPr>
          <p:spPr>
            <a:xfrm flipV="1">
              <a:off x="6516217" y="5445224"/>
              <a:ext cx="2627784" cy="1224136"/>
            </a:xfrm>
            <a:prstGeom prst="trapezoid">
              <a:avLst>
                <a:gd name="adj" fmla="val 29825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32240" y="5517232"/>
              <a:ext cx="2195736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500" b="1" dirty="0" smtClean="0">
                  <a:solidFill>
                    <a:srgbClr val="00B05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김가현   추인선   이혜진</a:t>
              </a:r>
              <a:endParaRPr lang="en-US" altLang="ko-KR" sz="1500" b="1" dirty="0" smtClean="0">
                <a:solidFill>
                  <a:srgbClr val="00B05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b="1" dirty="0" smtClean="0">
                  <a:solidFill>
                    <a:srgbClr val="00B05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박애진   황윤희   조예진</a:t>
              </a:r>
              <a:endParaRPr lang="en-US" altLang="ko-KR" sz="1500" b="1" dirty="0" smtClean="0">
                <a:solidFill>
                  <a:srgbClr val="00B05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b="1" dirty="0" smtClean="0">
                  <a:solidFill>
                    <a:srgbClr val="00B05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정다혜</a:t>
              </a:r>
              <a:endParaRPr lang="en-US" altLang="ko-KR" sz="1500" b="1" dirty="0" smtClean="0">
                <a:solidFill>
                  <a:srgbClr val="00B05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6732240" y="285728"/>
            <a:ext cx="2197478" cy="285742"/>
            <a:chOff x="785786" y="0"/>
            <a:chExt cx="3643337" cy="500066"/>
          </a:xfrm>
        </p:grpSpPr>
        <p:pic>
          <p:nvPicPr>
            <p:cNvPr id="23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981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11"/>
          <p:cNvSpPr>
            <a:spLocks noChangeArrowheads="1"/>
          </p:cNvSpPr>
          <p:nvPr/>
        </p:nvSpPr>
        <p:spPr bwMode="auto">
          <a:xfrm>
            <a:off x="151519" y="1628800"/>
            <a:ext cx="8856984" cy="5112568"/>
          </a:xfrm>
          <a:prstGeom prst="roundRect">
            <a:avLst>
              <a:gd name="adj" fmla="val 250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ko-KR" altLang="ko-KR" sz="9600" b="1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8496" cy="418058"/>
          </a:xfrm>
        </p:spPr>
        <p:txBody>
          <a:bodyPr/>
          <a:lstStyle/>
          <a:p>
            <a:r>
              <a:rPr lang="ko-KR" altLang="en-US" b="1" dirty="0" smtClean="0"/>
              <a:t>문 제 점</a:t>
            </a:r>
            <a:endParaRPr lang="ko-KR" altLang="en-US" b="1" dirty="0"/>
          </a:p>
        </p:txBody>
      </p:sp>
      <p:grpSp>
        <p:nvGrpSpPr>
          <p:cNvPr id="2" name="그룹 12"/>
          <p:cNvGrpSpPr/>
          <p:nvPr/>
        </p:nvGrpSpPr>
        <p:grpSpPr>
          <a:xfrm>
            <a:off x="927587" y="1841682"/>
            <a:ext cx="7344814" cy="4737008"/>
            <a:chOff x="2090494" y="1484784"/>
            <a:chExt cx="4497730" cy="4544484"/>
          </a:xfrm>
        </p:grpSpPr>
        <p:sp>
          <p:nvSpPr>
            <p:cNvPr id="4" name="타원 3"/>
            <p:cNvSpPr/>
            <p:nvPr/>
          </p:nvSpPr>
          <p:spPr>
            <a:xfrm>
              <a:off x="2971538" y="2222466"/>
              <a:ext cx="3037744" cy="3536658"/>
            </a:xfrm>
            <a:prstGeom prst="ellipse">
              <a:avLst/>
            </a:prstGeom>
            <a:noFill/>
            <a:ln w="92075" cmpd="thinThick">
              <a:solidFill>
                <a:schemeClr val="tx1">
                  <a:lumMod val="50000"/>
                  <a:lumOff val="50000"/>
                  <a:alpha val="58000"/>
                </a:schemeClr>
              </a:solidFill>
              <a:prstDash val="sysDot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75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5" name="Text Box 94"/>
            <p:cNvSpPr txBox="1">
              <a:spLocks noChangeArrowheads="1"/>
            </p:cNvSpPr>
            <p:nvPr/>
          </p:nvSpPr>
          <p:spPr bwMode="auto">
            <a:xfrm>
              <a:off x="2800912" y="5531971"/>
              <a:ext cx="184731" cy="49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 marL="85725" indent="-85725" algn="l">
                <a:lnSpc>
                  <a:spcPct val="150000"/>
                </a:lnSpc>
              </a:pPr>
              <a:endParaRPr lang="ko-KR" altLang="en-US" sz="1750" b="1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3817073" y="1484784"/>
              <a:ext cx="1315308" cy="1366739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World mom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자체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홍보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2916608" y="4716721"/>
              <a:ext cx="1315308" cy="131254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제대로 된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홈페이지가 없음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5272916" y="2564904"/>
              <a:ext cx="1315308" cy="139192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전문성이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떨어 </a:t>
              </a:r>
              <a:r>
                <a:rPr lang="ko-KR" altLang="en-US" sz="175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진다는것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4844207" y="4716721"/>
              <a:ext cx="1347160" cy="131254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World mom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앞에 붙일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수식어 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2" name="포인트가 32개인 별 11"/>
            <p:cNvSpPr/>
            <p:nvPr/>
          </p:nvSpPr>
          <p:spPr>
            <a:xfrm>
              <a:off x="2090494" y="2296036"/>
              <a:ext cx="1514542" cy="1872208"/>
            </a:xfrm>
            <a:prstGeom prst="star32">
              <a:avLst>
                <a:gd name="adj" fmla="val 4094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문제점</a:t>
              </a:r>
              <a:endParaRPr lang="ko-KR" altLang="en-US" sz="2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01008"/>
            <a:ext cx="1800200" cy="183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팔각형 17"/>
          <p:cNvSpPr/>
          <p:nvPr/>
        </p:nvSpPr>
        <p:spPr>
          <a:xfrm>
            <a:off x="2771800" y="1030702"/>
            <a:ext cx="3744416" cy="504056"/>
          </a:xfrm>
          <a:prstGeom prst="octagon">
            <a:avLst>
              <a:gd name="adj" fmla="val 22811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15816" y="109675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World mom</a:t>
            </a: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의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가지 문제점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팔각형 24"/>
          <p:cNvSpPr/>
          <p:nvPr/>
        </p:nvSpPr>
        <p:spPr>
          <a:xfrm>
            <a:off x="2339752" y="1030702"/>
            <a:ext cx="4392488" cy="504056"/>
          </a:xfrm>
          <a:prstGeom prst="octagon">
            <a:avLst>
              <a:gd name="adj" fmla="val 22811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AutoShape 111"/>
          <p:cNvSpPr>
            <a:spLocks noChangeArrowheads="1"/>
          </p:cNvSpPr>
          <p:nvPr/>
        </p:nvSpPr>
        <p:spPr bwMode="auto">
          <a:xfrm>
            <a:off x="151519" y="1628800"/>
            <a:ext cx="8856984" cy="5112568"/>
          </a:xfrm>
          <a:prstGeom prst="roundRect">
            <a:avLst>
              <a:gd name="adj" fmla="val 250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ko-KR" altLang="ko-KR" sz="9600" b="1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418058"/>
          </a:xfrm>
        </p:spPr>
        <p:txBody>
          <a:bodyPr/>
          <a:lstStyle/>
          <a:p>
            <a:r>
              <a:rPr lang="ko-KR" altLang="en-US" b="1" dirty="0" smtClean="0"/>
              <a:t>해결방안</a:t>
            </a:r>
            <a:endParaRPr lang="ko-KR" altLang="en-US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971600" y="1700808"/>
            <a:ext cx="7056783" cy="4896543"/>
            <a:chOff x="2139382" y="1988840"/>
            <a:chExt cx="4448842" cy="4113097"/>
          </a:xfrm>
        </p:grpSpPr>
        <p:sp>
          <p:nvSpPr>
            <p:cNvPr id="4" name="타원 3"/>
            <p:cNvSpPr/>
            <p:nvPr/>
          </p:nvSpPr>
          <p:spPr>
            <a:xfrm>
              <a:off x="2971538" y="2721380"/>
              <a:ext cx="3037744" cy="3037744"/>
            </a:xfrm>
            <a:prstGeom prst="ellips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5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5" name="Text Box 94"/>
            <p:cNvSpPr txBox="1">
              <a:spLocks noChangeArrowheads="1"/>
            </p:cNvSpPr>
            <p:nvPr/>
          </p:nvSpPr>
          <p:spPr bwMode="auto">
            <a:xfrm>
              <a:off x="2800912" y="5592629"/>
              <a:ext cx="116461" cy="30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spAutoFit/>
            </a:bodyPr>
            <a:lstStyle/>
            <a:p>
              <a:pPr marL="85725" indent="-85725" algn="l"/>
              <a:endParaRPr lang="ko-KR" altLang="en-US" sz="1750" b="1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3816280" y="1988840"/>
              <a:ext cx="1315308" cy="131530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tint val="66000"/>
                    <a:satMod val="160000"/>
                  </a:schemeClr>
                </a:gs>
                <a:gs pos="50000">
                  <a:schemeClr val="accent5">
                    <a:lumMod val="50000"/>
                    <a:tint val="44500"/>
                    <a:satMod val="160000"/>
                  </a:schemeClr>
                </a:gs>
                <a:gs pos="100000">
                  <a:schemeClr val="accent5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750" dirty="0" smtClean="0">
                  <a:solidFill>
                    <a:srgbClr val="0070C0"/>
                  </a:solidFill>
                  <a:latin typeface="HY강B" pitchFamily="18" charset="-127"/>
                  <a:ea typeface="HY강B" pitchFamily="18" charset="-127"/>
                </a:rPr>
                <a:t>아파트 카페</a:t>
              </a:r>
              <a:endParaRPr lang="en-US" altLang="ko-KR" sz="17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1750" dirty="0" err="1" smtClean="0">
                  <a:solidFill>
                    <a:schemeClr val="accent2">
                      <a:lumMod val="50000"/>
                    </a:schemeClr>
                  </a:solidFill>
                  <a:latin typeface="HY강B" pitchFamily="18" charset="-127"/>
                  <a:ea typeface="HY강B" pitchFamily="18" charset="-127"/>
                </a:rPr>
                <a:t>파워블로거</a:t>
              </a:r>
              <a:r>
                <a:rPr lang="ko-KR" altLang="en-US" sz="1750" dirty="0" err="1" smtClean="0">
                  <a:solidFill>
                    <a:schemeClr val="accent6">
                      <a:lumMod val="75000"/>
                    </a:schemeClr>
                  </a:solidFill>
                  <a:latin typeface="HY강B" pitchFamily="18" charset="-127"/>
                  <a:ea typeface="HY강B" pitchFamily="18" charset="-127"/>
                </a:rPr>
                <a:t>어머니들이</a:t>
              </a:r>
              <a:r>
                <a:rPr lang="ko-KR" altLang="en-US" sz="1750" dirty="0" smtClean="0">
                  <a:solidFill>
                    <a:schemeClr val="accent6">
                      <a:lumMod val="75000"/>
                    </a:schemeClr>
                  </a:solidFill>
                  <a:latin typeface="HY강B" pitchFamily="18" charset="-127"/>
                  <a:ea typeface="HY강B" pitchFamily="18" charset="-127"/>
                </a:rPr>
                <a:t> 많이 찾는 카페에 홍보</a:t>
              </a:r>
              <a:endParaRPr lang="en-US" altLang="ko-KR" sz="1750" dirty="0" smtClean="0">
                <a:solidFill>
                  <a:schemeClr val="accent6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2594531" y="4786629"/>
              <a:ext cx="1315308" cy="1315308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750" dirty="0" err="1" smtClean="0">
                  <a:solidFill>
                    <a:srgbClr val="C00000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바이리스</a:t>
              </a: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 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  <a:p>
              <a:pPr algn="ctr"/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사용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5272916" y="3032514"/>
              <a:ext cx="1315308" cy="131530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750" dirty="0" smtClean="0">
                  <a:solidFill>
                    <a:srgbClr val="C00000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다른 소재</a:t>
              </a: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와 영어를 </a:t>
              </a:r>
              <a:r>
                <a:rPr lang="ko-KR" altLang="en-US" sz="1750" dirty="0" smtClean="0">
                  <a:solidFill>
                    <a:srgbClr val="C00000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접목 시키기</a:t>
              </a:r>
              <a:endParaRPr lang="ko-KR" altLang="en-US" sz="1750" dirty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5091330" y="4726142"/>
              <a:ext cx="1315308" cy="131530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World mom</a:t>
              </a:r>
            </a:p>
            <a:p>
              <a:pPr algn="ctr"/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앞에 </a:t>
              </a:r>
              <a:r>
                <a:rPr lang="ko-KR" altLang="en-US" sz="1750" dirty="0" smtClean="0">
                  <a:solidFill>
                    <a:srgbClr val="C00000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수식어</a:t>
              </a:r>
              <a:r>
                <a:rPr lang="en-US" altLang="ko-KR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(</a:t>
              </a:r>
              <a:r>
                <a:rPr lang="ko-KR" altLang="en-US" sz="175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작은학교</a:t>
              </a:r>
              <a:r>
                <a:rPr lang="en-US" altLang="ko-KR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) </a:t>
              </a:r>
              <a:r>
                <a:rPr lang="ko-KR" altLang="en-US" sz="1750" dirty="0" smtClean="0">
                  <a:solidFill>
                    <a:srgbClr val="C00000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붙이기</a:t>
              </a:r>
              <a:endParaRPr lang="ko-KR" altLang="en-US" sz="1750" dirty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2" name="포인트가 32개인 별 11"/>
            <p:cNvSpPr/>
            <p:nvPr/>
          </p:nvSpPr>
          <p:spPr>
            <a:xfrm>
              <a:off x="2139382" y="2674303"/>
              <a:ext cx="1634269" cy="1552546"/>
            </a:xfrm>
            <a:prstGeom prst="star32">
              <a:avLst>
                <a:gd name="adj" fmla="val 40474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해결방안</a:t>
              </a:r>
              <a:endParaRPr lang="ko-KR" altLang="en-US" sz="2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6" name="순서도: 연결자 15"/>
          <p:cNvSpPr/>
          <p:nvPr/>
        </p:nvSpPr>
        <p:spPr>
          <a:xfrm>
            <a:off x="3419872" y="1556792"/>
            <a:ext cx="2448272" cy="1797560"/>
          </a:xfrm>
          <a:prstGeom prst="flowChartConnector">
            <a:avLst/>
          </a:prstGeom>
          <a:blipFill>
            <a:blip r:embed="rId3" cstate="print"/>
            <a:stretch>
              <a:fillRect/>
            </a:stretch>
          </a:blip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8" name="Picture 4" descr="http://www.gukjenews.com/news/photo/201406/104924_44419_4331.jpg"/>
          <p:cNvPicPr>
            <a:picLocks noChangeAspect="1" noChangeArrowheads="1"/>
          </p:cNvPicPr>
          <p:nvPr/>
        </p:nvPicPr>
        <p:blipFill>
          <a:blip r:embed="rId4" cstate="print"/>
          <a:srcRect l="2362" t="4383" r="53932" b="18923"/>
          <a:stretch>
            <a:fillRect/>
          </a:stretch>
        </p:blipFill>
        <p:spPr bwMode="auto">
          <a:xfrm>
            <a:off x="1490170" y="4550592"/>
            <a:ext cx="2304256" cy="1650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255" y="2924944"/>
            <a:ext cx="2232248" cy="165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사다리꼴 20"/>
          <p:cNvSpPr/>
          <p:nvPr/>
        </p:nvSpPr>
        <p:spPr>
          <a:xfrm>
            <a:off x="5453019" y="4869160"/>
            <a:ext cx="2520281" cy="550711"/>
          </a:xfrm>
          <a:prstGeom prst="trapezoid">
            <a:avLst>
              <a:gd name="adj" fmla="val 5832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625029" y="5357194"/>
            <a:ext cx="2150909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029084" y="5777891"/>
            <a:ext cx="2520280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Cambria Math" panose="02040503050406030204" pitchFamily="18" charset="0"/>
              </a:rPr>
              <a:t>World mom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 rot="20727007">
            <a:off x="5367347" y="5200641"/>
            <a:ext cx="228497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작은학교</a:t>
            </a:r>
            <a:endParaRPr lang="en-US" altLang="ko-KR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04999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World mom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문제점에 대한 해결방안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429000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 descr="http://www.gukjenews.com/news/photo/201406/104924_44419_43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36027" t="78338" r="9932" b="6871"/>
          <a:stretch>
            <a:fillRect/>
          </a:stretch>
        </p:blipFill>
        <p:spPr bwMode="auto">
          <a:xfrm>
            <a:off x="482058" y="6195414"/>
            <a:ext cx="4392488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11"/>
          <p:cNvSpPr>
            <a:spLocks noChangeArrowheads="1"/>
          </p:cNvSpPr>
          <p:nvPr/>
        </p:nvSpPr>
        <p:spPr bwMode="auto">
          <a:xfrm>
            <a:off x="179512" y="1628800"/>
            <a:ext cx="8856984" cy="5112568"/>
          </a:xfrm>
          <a:prstGeom prst="roundRect">
            <a:avLst>
              <a:gd name="adj" fmla="val 250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ko-KR" altLang="ko-KR" sz="9600" b="1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13" name="순서도: 판단 12"/>
          <p:cNvSpPr/>
          <p:nvPr/>
        </p:nvSpPr>
        <p:spPr>
          <a:xfrm>
            <a:off x="4788024" y="4581128"/>
            <a:ext cx="4088434" cy="1656184"/>
          </a:xfrm>
          <a:prstGeom prst="flowChartDecision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판단 11"/>
          <p:cNvSpPr/>
          <p:nvPr/>
        </p:nvSpPr>
        <p:spPr>
          <a:xfrm>
            <a:off x="4788024" y="3933056"/>
            <a:ext cx="4088434" cy="1656184"/>
          </a:xfrm>
          <a:prstGeom prst="flowChartDecision">
            <a:avLst/>
          </a:prstGeom>
          <a:solidFill>
            <a:srgbClr val="FFC000">
              <a:alpha val="8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3BD94E-6BDF-4055-B415-DE7367DAAC2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418058"/>
          </a:xfrm>
        </p:spPr>
        <p:txBody>
          <a:bodyPr/>
          <a:lstStyle/>
          <a:p>
            <a:r>
              <a:rPr lang="en-US" altLang="ko-KR" dirty="0" smtClean="0"/>
              <a:t>www.youtube.com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6656" y="4482269"/>
            <a:ext cx="3400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Segoe Script" panose="020B0504020000000003" pitchFamily="34" charset="0"/>
                <a:ea typeface="나눔고딕" panose="020D0604000000000000" pitchFamily="50" charset="-127"/>
              </a:rPr>
              <a:t>World mom</a:t>
            </a:r>
            <a:endParaRPr lang="ko-KR" altLang="en-US" sz="4000" dirty="0">
              <a:latin typeface="Segoe Script" panose="020B0504020000000003" pitchFamily="34" charset="0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870" y="5307938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  <a:latin typeface="문체부 훈민정음체" pitchFamily="18" charset="-127"/>
                <a:ea typeface="문체부 훈민정음체" pitchFamily="18" charset="-127"/>
              </a:rPr>
              <a:t>얼마나 싼지 궁금하지</a:t>
            </a:r>
            <a:r>
              <a:rPr lang="en-US" altLang="ko-KR" dirty="0" smtClean="0">
                <a:solidFill>
                  <a:srgbClr val="C00000"/>
                </a:solidFill>
                <a:latin typeface="문체부 훈민정음체" pitchFamily="18" charset="-127"/>
                <a:ea typeface="문체부 훈민정음체" pitchFamily="18" charset="-127"/>
              </a:rPr>
              <a:t>??</a:t>
            </a:r>
            <a:endParaRPr lang="ko-KR" altLang="en-US" dirty="0">
              <a:solidFill>
                <a:srgbClr val="C00000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rot="20727007">
            <a:off x="572501" y="2134074"/>
            <a:ext cx="228497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작은학교</a:t>
            </a:r>
            <a:endParaRPr lang="en-US" altLang="ko-KR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7834" y="2628201"/>
            <a:ext cx="252028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Cambria Math" panose="02040503050406030204" pitchFamily="18" charset="0"/>
              </a:rPr>
              <a:t>World mom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7" name="팔각형 16"/>
          <p:cNvSpPr/>
          <p:nvPr/>
        </p:nvSpPr>
        <p:spPr>
          <a:xfrm>
            <a:off x="3203848" y="1030702"/>
            <a:ext cx="2448272" cy="504056"/>
          </a:xfrm>
          <a:prstGeom prst="octagon">
            <a:avLst>
              <a:gd name="adj" fmla="val 22811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347864" y="10637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홍보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UCC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181227" cy="136815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6" name="완성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3357562"/>
            <a:ext cx="4433890" cy="321469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3286116" y="6143644"/>
            <a:ext cx="1500198" cy="369332"/>
            <a:chOff x="5643570" y="6202940"/>
            <a:chExt cx="1500198" cy="369332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643570" y="6202940"/>
              <a:ext cx="1500198" cy="36933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5857884" y="620294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en-US" altLang="ko-KR" b="1" dirty="0" smtClean="0"/>
                <a:t> </a:t>
              </a:r>
              <a:r>
                <a:rPr lang="ko-KR" altLang="en-US" b="1" dirty="0" smtClean="0"/>
                <a:t>동영상</a:t>
              </a:r>
              <a:endParaRPr lang="ko-KR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3BD94E-6BDF-4055-B415-DE7367DAAC25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6531" y="437316"/>
            <a:ext cx="3034680" cy="418058"/>
          </a:xfrm>
        </p:spPr>
        <p:txBody>
          <a:bodyPr/>
          <a:lstStyle/>
          <a:p>
            <a:r>
              <a:rPr lang="ko-KR" altLang="en-US" smtClean="0"/>
              <a:t>활동한 사진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09" y="848552"/>
            <a:ext cx="4162245" cy="28082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691" y="935399"/>
            <a:ext cx="3816424" cy="242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859" y="848552"/>
            <a:ext cx="4104456" cy="57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3339" y="3645024"/>
            <a:ext cx="4248472" cy="297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1259632" y="5524490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dirty="0" smtClean="0">
                <a:solidFill>
                  <a:schemeClr val="bg1"/>
                </a:solidFill>
              </a:rPr>
              <a:t>Click</a:t>
            </a:r>
            <a:endParaRPr lang="ko-KR" altLang="en-US" sz="4500" dirty="0">
              <a:solidFill>
                <a:schemeClr val="bg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732240" y="285728"/>
            <a:ext cx="2197478" cy="285742"/>
            <a:chOff x="785786" y="0"/>
            <a:chExt cx="3643337" cy="500066"/>
          </a:xfrm>
        </p:grpSpPr>
        <p:pic>
          <p:nvPicPr>
            <p:cNvPr id="12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3BD94E-6BDF-4055-B415-DE7367DAAC25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1224136" cy="418058"/>
          </a:xfrm>
        </p:spPr>
        <p:txBody>
          <a:bodyPr/>
          <a:lstStyle/>
          <a:p>
            <a:r>
              <a:rPr lang="ko-KR" altLang="en-US" b="1" dirty="0" smtClean="0"/>
              <a:t>소  감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016" y="980728"/>
            <a:ext cx="8892480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   사회적 기업을 처음 들어본 저희에게는 어떤 곳인지 알 수 있는 기회였습니다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. 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또한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가장 좋았던 것은 다른 기업들과 달리 </a:t>
            </a:r>
            <a:r>
              <a:rPr lang="ko-KR" altLang="en-US" sz="1850" b="1" dirty="0" smtClean="0">
                <a:solidFill>
                  <a:srgbClr val="FF0000"/>
                </a:solidFill>
                <a:latin typeface="HY강M" pitchFamily="18" charset="-127"/>
                <a:ea typeface="HY강M" pitchFamily="18" charset="-127"/>
              </a:rPr>
              <a:t>이윤만 추구하는 것이 아니라 사회에도 도움을 준다는 것을 알고 나서 더 많은 관심을 갖게 되었습니다</a:t>
            </a:r>
            <a:r>
              <a:rPr lang="en-US" altLang="ko-KR" sz="1850" b="1" dirty="0" smtClean="0">
                <a:solidFill>
                  <a:srgbClr val="FF0000"/>
                </a:solidFill>
                <a:latin typeface="HY강M" pitchFamily="18" charset="-127"/>
                <a:ea typeface="HY강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   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팀원들과 같이 움직이면서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, World mom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에 대해 함께 조사하고 찾아봄으로써 협동심과 이해심을 길를 수 있었으며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HY강M" pitchFamily="18" charset="-127"/>
                <a:ea typeface="HY강M" pitchFamily="18" charset="-127"/>
              </a:rPr>
              <a:t>다문화 가정 여성의 일자리가 부족하다는 점을 이용하여 기업을 만들어 사회에 기여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한 것에 대해 많은 것을 느끼게 되었습니다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  한 편으로는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필리핀 다문화 여성 선생님이 가르친다는 것에 놀랐고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의아하였지만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선생님들께서 수업하시는 동영상을 보고 꼭 미국 같은 곳에서 오신 선생님들이 </a:t>
            </a:r>
            <a:r>
              <a:rPr lang="ko-KR" altLang="en-US" sz="1850" dirty="0" err="1" smtClean="0">
                <a:latin typeface="HY강M" pitchFamily="18" charset="-127"/>
                <a:ea typeface="HY강M" pitchFamily="18" charset="-127"/>
              </a:rPr>
              <a:t>아니여도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 저렇게 할 수 있구나 라는 것을 느껴 다문화에 대한 고정관념이 줄었음을 느끼면서 보람찼던 활동 이였습니다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  앞으로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 World mom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은 이제는 누군가가 들어도 영어를 교육하는 기관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!  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전문적인 기관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!  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훌륭한 선생님들이 더 많아진  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World mom</a:t>
            </a:r>
            <a:r>
              <a:rPr lang="ko-KR" altLang="en-US" sz="1850" dirty="0" smtClean="0">
                <a:latin typeface="HY강M" pitchFamily="18" charset="-127"/>
                <a:ea typeface="HY강M" pitchFamily="18" charset="-127"/>
              </a:rPr>
              <a:t>이 되었으면 좋겠습니다</a:t>
            </a:r>
            <a:r>
              <a:rPr lang="en-US" altLang="ko-KR" sz="1850" dirty="0" smtClean="0">
                <a:latin typeface="HY강M" pitchFamily="18" charset="-127"/>
                <a:ea typeface="HY강M" pitchFamily="18" charset="-127"/>
              </a:rPr>
              <a:t>.</a:t>
            </a:r>
            <a:endParaRPr lang="ko-KR" altLang="en-US" sz="1850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61895" y="4293096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+mn-ea"/>
              </a:rPr>
              <a:t>Copyright</a:t>
            </a:r>
          </a:p>
          <a:p>
            <a:endParaRPr lang="en-US" altLang="ko-KR" sz="1200" dirty="0" smtClean="0">
              <a:latin typeface="+mn-ea"/>
            </a:endParaRPr>
          </a:p>
          <a:p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“안산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YWCA“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732240" y="334946"/>
            <a:ext cx="2197478" cy="285742"/>
            <a:chOff x="785786" y="0"/>
            <a:chExt cx="3643337" cy="500066"/>
          </a:xfrm>
        </p:grpSpPr>
        <p:pic>
          <p:nvPicPr>
            <p:cNvPr id="5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50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66399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418058"/>
          </a:xfrm>
        </p:spPr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Table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of contents</a:t>
            </a:r>
            <a:endParaRPr lang="ko-KR" altLang="en-US" b="1" dirty="0">
              <a:solidFill>
                <a:srgbClr val="EE6B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71"/>
          <p:cNvSpPr>
            <a:spLocks noChangeArrowheads="1"/>
          </p:cNvSpPr>
          <p:nvPr/>
        </p:nvSpPr>
        <p:spPr bwMode="auto">
          <a:xfrm>
            <a:off x="1475656" y="1031762"/>
            <a:ext cx="3528392" cy="68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1. </a:t>
            </a:r>
            <a:r>
              <a:rPr lang="ko-KR" altLang="en-US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동기</a:t>
            </a:r>
            <a:endParaRPr lang="en-US" altLang="ko-KR" sz="3000" b="1" dirty="0">
              <a:solidFill>
                <a:srgbClr val="404042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Line 1080"/>
          <p:cNvSpPr>
            <a:spLocks noChangeShapeType="1"/>
          </p:cNvSpPr>
          <p:nvPr/>
        </p:nvSpPr>
        <p:spPr bwMode="auto">
          <a:xfrm>
            <a:off x="1331640" y="1911585"/>
            <a:ext cx="6120680" cy="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Rectangle 1071"/>
          <p:cNvSpPr>
            <a:spLocks noChangeArrowheads="1"/>
          </p:cNvSpPr>
          <p:nvPr/>
        </p:nvSpPr>
        <p:spPr bwMode="auto">
          <a:xfrm>
            <a:off x="1475656" y="1971917"/>
            <a:ext cx="3528392" cy="68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2. World mom </a:t>
            </a:r>
            <a:r>
              <a:rPr lang="ko-KR" altLang="en-US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소개</a:t>
            </a:r>
            <a:endParaRPr lang="ko-KR" altLang="en-US" sz="3000" b="1" dirty="0">
              <a:solidFill>
                <a:srgbClr val="404042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Line 1080"/>
          <p:cNvSpPr>
            <a:spLocks noChangeShapeType="1"/>
          </p:cNvSpPr>
          <p:nvPr/>
        </p:nvSpPr>
        <p:spPr bwMode="auto">
          <a:xfrm>
            <a:off x="1475656" y="2816762"/>
            <a:ext cx="6120680" cy="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Rectangle 1071"/>
          <p:cNvSpPr>
            <a:spLocks noChangeArrowheads="1"/>
          </p:cNvSpPr>
          <p:nvPr/>
        </p:nvSpPr>
        <p:spPr bwMode="auto">
          <a:xfrm>
            <a:off x="1475656" y="2935720"/>
            <a:ext cx="3528392" cy="68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3. </a:t>
            </a:r>
            <a:r>
              <a:rPr lang="ko-KR" altLang="en-US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문제점</a:t>
            </a:r>
            <a:endParaRPr lang="ko-KR" altLang="en-US" sz="3000" b="1" dirty="0">
              <a:solidFill>
                <a:srgbClr val="404042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4" name="Line 1080"/>
          <p:cNvSpPr>
            <a:spLocks noChangeShapeType="1"/>
          </p:cNvSpPr>
          <p:nvPr/>
        </p:nvSpPr>
        <p:spPr bwMode="auto">
          <a:xfrm>
            <a:off x="1475656" y="3728118"/>
            <a:ext cx="6120680" cy="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Rectangle 1071"/>
          <p:cNvSpPr>
            <a:spLocks noChangeArrowheads="1"/>
          </p:cNvSpPr>
          <p:nvPr/>
        </p:nvSpPr>
        <p:spPr bwMode="auto">
          <a:xfrm>
            <a:off x="1483444" y="3437136"/>
            <a:ext cx="5464820" cy="34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인터뷰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 World mom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의 문제점</a:t>
            </a:r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Line 1080"/>
          <p:cNvSpPr>
            <a:spLocks noChangeShapeType="1"/>
          </p:cNvSpPr>
          <p:nvPr/>
        </p:nvSpPr>
        <p:spPr bwMode="auto">
          <a:xfrm>
            <a:off x="1475656" y="4656337"/>
            <a:ext cx="6120680" cy="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1071"/>
          <p:cNvSpPr>
            <a:spLocks noChangeArrowheads="1"/>
          </p:cNvSpPr>
          <p:nvPr/>
        </p:nvSpPr>
        <p:spPr bwMode="auto">
          <a:xfrm>
            <a:off x="1475656" y="4842196"/>
            <a:ext cx="3528392" cy="68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5. </a:t>
            </a:r>
            <a:r>
              <a:rPr lang="ko-KR" altLang="en-US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홍보 </a:t>
            </a:r>
            <a:r>
              <a:rPr lang="en-US" altLang="ko-KR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UCC</a:t>
            </a:r>
            <a:endParaRPr lang="ko-KR" altLang="en-US" sz="3000" b="1" dirty="0">
              <a:solidFill>
                <a:srgbClr val="404042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Line 1080"/>
          <p:cNvSpPr>
            <a:spLocks noChangeShapeType="1"/>
          </p:cNvSpPr>
          <p:nvPr/>
        </p:nvSpPr>
        <p:spPr bwMode="auto">
          <a:xfrm>
            <a:off x="1547664" y="5647297"/>
            <a:ext cx="6120680" cy="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071"/>
          <p:cNvSpPr>
            <a:spLocks noChangeArrowheads="1"/>
          </p:cNvSpPr>
          <p:nvPr/>
        </p:nvSpPr>
        <p:spPr bwMode="auto">
          <a:xfrm>
            <a:off x="1475656" y="5365224"/>
            <a:ext cx="5464820" cy="34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World mom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홍보</a:t>
            </a:r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2" name="Rectangle 1071"/>
          <p:cNvSpPr>
            <a:spLocks noChangeArrowheads="1"/>
          </p:cNvSpPr>
          <p:nvPr/>
        </p:nvSpPr>
        <p:spPr bwMode="auto">
          <a:xfrm>
            <a:off x="1547664" y="2484715"/>
            <a:ext cx="5464820" cy="34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World mom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의 소개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방문소감과 장점</a:t>
            </a:r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3" name="Rectangle 1071"/>
          <p:cNvSpPr>
            <a:spLocks noChangeArrowheads="1"/>
          </p:cNvSpPr>
          <p:nvPr/>
        </p:nvSpPr>
        <p:spPr bwMode="auto">
          <a:xfrm>
            <a:off x="1547664" y="1567862"/>
            <a:ext cx="5464820" cy="34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영어 교육의 문제점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World mom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을 선택한 동기</a:t>
            </a:r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0" name="Rectangle 1071"/>
          <p:cNvSpPr>
            <a:spLocks noChangeArrowheads="1"/>
          </p:cNvSpPr>
          <p:nvPr/>
        </p:nvSpPr>
        <p:spPr bwMode="auto">
          <a:xfrm>
            <a:off x="1475656" y="3852867"/>
            <a:ext cx="3528392" cy="68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4. </a:t>
            </a:r>
            <a:r>
              <a:rPr lang="ko-KR" altLang="en-US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해결방안</a:t>
            </a:r>
            <a:endParaRPr lang="ko-KR" altLang="en-US" sz="3000" b="1" dirty="0">
              <a:solidFill>
                <a:srgbClr val="404042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Rectangle 1071"/>
          <p:cNvSpPr>
            <a:spLocks noChangeArrowheads="1"/>
          </p:cNvSpPr>
          <p:nvPr/>
        </p:nvSpPr>
        <p:spPr bwMode="auto">
          <a:xfrm>
            <a:off x="1475656" y="4340607"/>
            <a:ext cx="5464820" cy="34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World mom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의 문제점에 대한 해결방안</a:t>
            </a:r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4" name="Rectangle 1071"/>
          <p:cNvSpPr>
            <a:spLocks noChangeArrowheads="1"/>
          </p:cNvSpPr>
          <p:nvPr/>
        </p:nvSpPr>
        <p:spPr bwMode="auto">
          <a:xfrm>
            <a:off x="1475656" y="5797551"/>
            <a:ext cx="3528392" cy="68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6. </a:t>
            </a:r>
            <a:r>
              <a:rPr lang="ko-KR" altLang="en-US" sz="30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소감</a:t>
            </a:r>
            <a:endParaRPr lang="ko-KR" altLang="en-US" sz="3000" b="1" dirty="0">
              <a:solidFill>
                <a:srgbClr val="404042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5" name="Line 1080"/>
          <p:cNvSpPr>
            <a:spLocks noChangeShapeType="1"/>
          </p:cNvSpPr>
          <p:nvPr/>
        </p:nvSpPr>
        <p:spPr bwMode="auto">
          <a:xfrm>
            <a:off x="1547664" y="6602652"/>
            <a:ext cx="6120680" cy="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1071"/>
          <p:cNvSpPr>
            <a:spLocks noChangeArrowheads="1"/>
          </p:cNvSpPr>
          <p:nvPr/>
        </p:nvSpPr>
        <p:spPr bwMode="auto">
          <a:xfrm>
            <a:off x="1475656" y="6320579"/>
            <a:ext cx="5464820" cy="34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World mom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을 하면서 느낀 소감</a:t>
            </a:r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7" name="Picture 3" descr="C:\Users\kwan hee\AppData\Local\Microsoft\Windows\Temporary Internet Files\Low\Content.IE5\XABSJ48Q\MC900439824[1].PNG"/>
          <p:cNvPicPr>
            <a:picLocks noChangeAspect="1" noChangeArrowheads="1"/>
          </p:cNvPicPr>
          <p:nvPr/>
        </p:nvPicPr>
        <p:blipFill>
          <a:blip r:embed="rId2" cstate="print"/>
          <a:srcRect l="6488" t="4269" b="9096"/>
          <a:stretch>
            <a:fillRect/>
          </a:stretch>
        </p:blipFill>
        <p:spPr bwMode="auto">
          <a:xfrm rot="834728">
            <a:off x="6414361" y="4217724"/>
            <a:ext cx="2669730" cy="2473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1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14678" y="1142984"/>
            <a:ext cx="3178696" cy="418058"/>
          </a:xfrm>
        </p:spPr>
        <p:txBody>
          <a:bodyPr/>
          <a:lstStyle/>
          <a:p>
            <a:r>
              <a:rPr lang="ko-KR" altLang="en-US" sz="2150" b="1" dirty="0" smtClean="0"/>
              <a:t>유아 영어교육 관련 기사</a:t>
            </a:r>
            <a:endParaRPr lang="ko-KR" altLang="en-US" sz="215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731169" y="2056226"/>
            <a:ext cx="7632848" cy="4525104"/>
            <a:chOff x="731169" y="1916832"/>
            <a:chExt cx="7632848" cy="4608512"/>
          </a:xfrm>
        </p:grpSpPr>
        <p:grpSp>
          <p:nvGrpSpPr>
            <p:cNvPr id="4" name="그룹 3"/>
            <p:cNvGrpSpPr/>
            <p:nvPr/>
          </p:nvGrpSpPr>
          <p:grpSpPr>
            <a:xfrm>
              <a:off x="731169" y="1916832"/>
              <a:ext cx="7609976" cy="4608512"/>
              <a:chOff x="731169" y="2564904"/>
              <a:chExt cx="7609976" cy="350519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" name="원형 4"/>
              <p:cNvSpPr/>
              <p:nvPr/>
            </p:nvSpPr>
            <p:spPr>
              <a:xfrm>
                <a:off x="731169" y="2564904"/>
                <a:ext cx="3505199" cy="3505199"/>
              </a:xfrm>
              <a:prstGeom prst="pie">
                <a:avLst>
                  <a:gd name="adj1" fmla="val 5400000"/>
                  <a:gd name="adj2" fmla="val 16200000"/>
                </a:avLst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6" name="자유형 5"/>
              <p:cNvSpPr/>
              <p:nvPr/>
            </p:nvSpPr>
            <p:spPr>
              <a:xfrm>
                <a:off x="2483768" y="2564904"/>
                <a:ext cx="5857377" cy="3505199"/>
              </a:xfrm>
              <a:custGeom>
                <a:avLst/>
                <a:gdLst>
                  <a:gd name="connsiteX0" fmla="*/ 0 w 4606977"/>
                  <a:gd name="connsiteY0" fmla="*/ 0 h 3505199"/>
                  <a:gd name="connsiteX1" fmla="*/ 4606977 w 4606977"/>
                  <a:gd name="connsiteY1" fmla="*/ 0 h 3505199"/>
                  <a:gd name="connsiteX2" fmla="*/ 4606977 w 4606977"/>
                  <a:gd name="connsiteY2" fmla="*/ 3505199 h 3505199"/>
                  <a:gd name="connsiteX3" fmla="*/ 0 w 4606977"/>
                  <a:gd name="connsiteY3" fmla="*/ 3505199 h 3505199"/>
                  <a:gd name="connsiteX4" fmla="*/ 0 w 4606977"/>
                  <a:gd name="connsiteY4" fmla="*/ 0 h 350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6977" h="3505199">
                    <a:moveTo>
                      <a:pt x="0" y="0"/>
                    </a:moveTo>
                    <a:lnTo>
                      <a:pt x="4606977" y="0"/>
                    </a:lnTo>
                    <a:lnTo>
                      <a:pt x="4606977" y="3505199"/>
                    </a:lnTo>
                    <a:lnTo>
                      <a:pt x="0" y="35051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2406359" bIns="2556507" numCol="1" spcCol="1270" anchor="ctr" anchorCtr="0">
                <a:noAutofit/>
              </a:bodyPr>
              <a:lstStyle/>
              <a:p>
                <a:pPr lvl="0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Lorem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ipsum</a:t>
                </a:r>
                <a:endParaRPr lang="en-US" sz="28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1331640" y="3284984"/>
              <a:ext cx="6996565" cy="2995529"/>
              <a:chOff x="1344580" y="3616466"/>
              <a:chExt cx="6996565" cy="2278377"/>
            </a:xfrm>
          </p:grpSpPr>
          <p:sp>
            <p:nvSpPr>
              <p:cNvPr id="8" name="원형 7"/>
              <p:cNvSpPr/>
              <p:nvPr/>
            </p:nvSpPr>
            <p:spPr>
              <a:xfrm>
                <a:off x="1344580" y="3616466"/>
                <a:ext cx="2278377" cy="2278377"/>
              </a:xfrm>
              <a:prstGeom prst="pie">
                <a:avLst>
                  <a:gd name="adj1" fmla="val 5168460"/>
                  <a:gd name="adj2" fmla="val 1652335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9" name="자유형 8"/>
              <p:cNvSpPr/>
              <p:nvPr/>
            </p:nvSpPr>
            <p:spPr>
              <a:xfrm>
                <a:off x="2483768" y="3616466"/>
                <a:ext cx="5857377" cy="2278377"/>
              </a:xfrm>
              <a:custGeom>
                <a:avLst/>
                <a:gdLst>
                  <a:gd name="connsiteX0" fmla="*/ 0 w 4606977"/>
                  <a:gd name="connsiteY0" fmla="*/ 0 h 2278377"/>
                  <a:gd name="connsiteX1" fmla="*/ 4606977 w 4606977"/>
                  <a:gd name="connsiteY1" fmla="*/ 0 h 2278377"/>
                  <a:gd name="connsiteX2" fmla="*/ 4606977 w 4606977"/>
                  <a:gd name="connsiteY2" fmla="*/ 2278377 h 2278377"/>
                  <a:gd name="connsiteX3" fmla="*/ 0 w 4606977"/>
                  <a:gd name="connsiteY3" fmla="*/ 2278377 h 2278377"/>
                  <a:gd name="connsiteX4" fmla="*/ 0 w 4606977"/>
                  <a:gd name="connsiteY4" fmla="*/ 0 h 2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6977" h="2278377">
                    <a:moveTo>
                      <a:pt x="0" y="0"/>
                    </a:moveTo>
                    <a:lnTo>
                      <a:pt x="4606977" y="0"/>
                    </a:lnTo>
                    <a:lnTo>
                      <a:pt x="4606977" y="2278377"/>
                    </a:lnTo>
                    <a:lnTo>
                      <a:pt x="0" y="2278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2406359" bIns="1329689" numCol="1" spcCol="1270" anchor="ctr" anchorCtr="0">
                <a:noAutofit/>
              </a:bodyPr>
              <a:lstStyle/>
              <a:p>
                <a:pPr lvl="0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2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4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Lorem</a:t>
                </a:r>
                <a:r>
                  <a:rPr lang="en-US" altLang="ko-KR" sz="2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4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ipsum</a:t>
                </a:r>
                <a:endParaRPr lang="en-US" altLang="ko-KR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1957989" y="4473604"/>
              <a:ext cx="6383156" cy="1382551"/>
              <a:chOff x="1957989" y="4668025"/>
              <a:chExt cx="6383156" cy="1051558"/>
            </a:xfrm>
          </p:grpSpPr>
          <p:sp>
            <p:nvSpPr>
              <p:cNvPr id="11" name="원형 10"/>
              <p:cNvSpPr/>
              <p:nvPr/>
            </p:nvSpPr>
            <p:spPr>
              <a:xfrm>
                <a:off x="1957989" y="4668025"/>
                <a:ext cx="1051558" cy="1051558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12" name="자유형 11"/>
              <p:cNvSpPr/>
              <p:nvPr/>
            </p:nvSpPr>
            <p:spPr>
              <a:xfrm>
                <a:off x="2483768" y="4668025"/>
                <a:ext cx="5857377" cy="1051558"/>
              </a:xfrm>
              <a:custGeom>
                <a:avLst/>
                <a:gdLst>
                  <a:gd name="connsiteX0" fmla="*/ 0 w 4606977"/>
                  <a:gd name="connsiteY0" fmla="*/ 0 h 1051558"/>
                  <a:gd name="connsiteX1" fmla="*/ 4606977 w 4606977"/>
                  <a:gd name="connsiteY1" fmla="*/ 0 h 1051558"/>
                  <a:gd name="connsiteX2" fmla="*/ 4606977 w 4606977"/>
                  <a:gd name="connsiteY2" fmla="*/ 1051558 h 1051558"/>
                  <a:gd name="connsiteX3" fmla="*/ 0 w 4606977"/>
                  <a:gd name="connsiteY3" fmla="*/ 1051558 h 1051558"/>
                  <a:gd name="connsiteX4" fmla="*/ 0 w 4606977"/>
                  <a:gd name="connsiteY4" fmla="*/ 0 h 105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6977" h="1051558">
                    <a:moveTo>
                      <a:pt x="0" y="0"/>
                    </a:moveTo>
                    <a:lnTo>
                      <a:pt x="4606977" y="0"/>
                    </a:lnTo>
                    <a:lnTo>
                      <a:pt x="4606977" y="1051558"/>
                    </a:lnTo>
                    <a:lnTo>
                      <a:pt x="0" y="10515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2406359" bIns="102870" numCol="1" spcCol="1270" anchor="ctr" anchorCtr="0">
                <a:noAutofit/>
              </a:bodyPr>
              <a:lstStyle/>
              <a:p>
                <a:pPr lvl="0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Lorem</a:t>
                </a:r>
                <a:r>
                  <a:rPr lang="en-US" altLang="ko-KR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ipsum</a:t>
                </a:r>
                <a:endParaRPr lang="en-US" altLang="ko-KR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자유형 14"/>
            <p:cNvSpPr/>
            <p:nvPr/>
          </p:nvSpPr>
          <p:spPr>
            <a:xfrm>
              <a:off x="5435329" y="4473604"/>
              <a:ext cx="2928688" cy="1382551"/>
            </a:xfrm>
            <a:custGeom>
              <a:avLst/>
              <a:gdLst>
                <a:gd name="connsiteX0" fmla="*/ 0 w 2303488"/>
                <a:gd name="connsiteY0" fmla="*/ 0 h 1051558"/>
                <a:gd name="connsiteX1" fmla="*/ 2303488 w 2303488"/>
                <a:gd name="connsiteY1" fmla="*/ 0 h 1051558"/>
                <a:gd name="connsiteX2" fmla="*/ 2303488 w 2303488"/>
                <a:gd name="connsiteY2" fmla="*/ 1051558 h 1051558"/>
                <a:gd name="connsiteX3" fmla="*/ 0 w 2303488"/>
                <a:gd name="connsiteY3" fmla="*/ 1051558 h 1051558"/>
                <a:gd name="connsiteX4" fmla="*/ 0 w 2303488"/>
                <a:gd name="connsiteY4" fmla="*/ 0 h 105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488" h="1051558">
                  <a:moveTo>
                    <a:pt x="0" y="0"/>
                  </a:moveTo>
                  <a:lnTo>
                    <a:pt x="2303488" y="0"/>
                  </a:lnTo>
                  <a:lnTo>
                    <a:pt x="2303488" y="1051558"/>
                  </a:lnTo>
                  <a:lnTo>
                    <a:pt x="0" y="105155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chilly" dir="t"/>
            </a:scene3d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99102"/>
            <a:ext cx="628654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56993"/>
            <a:ext cx="6120680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709122"/>
            <a:ext cx="56886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팔각형 22"/>
          <p:cNvSpPr/>
          <p:nvPr/>
        </p:nvSpPr>
        <p:spPr>
          <a:xfrm>
            <a:off x="285720" y="214290"/>
            <a:ext cx="4104456" cy="592085"/>
          </a:xfrm>
          <a:prstGeom prst="oc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428660" y="214290"/>
            <a:ext cx="5000660" cy="540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ko-KR" altLang="en-US" sz="2800" b="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  <a:cs typeface="Arial" pitchFamily="34" charset="0"/>
              </a:rPr>
              <a:t>유아 영어교육의 현실</a:t>
            </a:r>
            <a:endParaRPr lang="en-US" altLang="ko-KR" sz="2800" b="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  <a:cs typeface="Arial" pitchFamily="34" charset="0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7164288" y="2708920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051720" y="2924944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34286">
            <a:off x="601731" y="3277809"/>
            <a:ext cx="4007117" cy="89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>
          <a:xfrm flipV="1">
            <a:off x="998619" y="2924944"/>
            <a:ext cx="3240360" cy="1152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2942835" y="3429000"/>
            <a:ext cx="1512168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76744">
            <a:off x="3663062" y="2685223"/>
            <a:ext cx="5097288" cy="146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08583">
            <a:off x="1847980" y="4340117"/>
            <a:ext cx="5829300" cy="16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11"/>
          <p:cNvSpPr>
            <a:spLocks noChangeArrowheads="1"/>
          </p:cNvSpPr>
          <p:nvPr/>
        </p:nvSpPr>
        <p:spPr bwMode="auto">
          <a:xfrm>
            <a:off x="151519" y="1628800"/>
            <a:ext cx="8856984" cy="5112568"/>
          </a:xfrm>
          <a:prstGeom prst="roundRect">
            <a:avLst>
              <a:gd name="adj" fmla="val 250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ko-KR" altLang="ko-KR" sz="9600" b="1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31" name="AutoShape 111"/>
          <p:cNvSpPr>
            <a:spLocks noChangeArrowheads="1"/>
          </p:cNvSpPr>
          <p:nvPr/>
        </p:nvSpPr>
        <p:spPr bwMode="auto">
          <a:xfrm>
            <a:off x="282510" y="3000372"/>
            <a:ext cx="2714644" cy="3500462"/>
          </a:xfrm>
          <a:prstGeom prst="roundRect">
            <a:avLst>
              <a:gd name="adj" fmla="val 2501"/>
            </a:avLst>
          </a:prstGeom>
          <a:solidFill>
            <a:srgbClr val="00B0F0"/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ko-KR" sz="9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ko-KR" altLang="ko-KR" sz="9600" b="1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16" name="AutoShape 111"/>
          <p:cNvSpPr>
            <a:spLocks noChangeArrowheads="1"/>
          </p:cNvSpPr>
          <p:nvPr/>
        </p:nvSpPr>
        <p:spPr bwMode="auto">
          <a:xfrm>
            <a:off x="6153536" y="2996952"/>
            <a:ext cx="2714644" cy="3500462"/>
          </a:xfrm>
          <a:prstGeom prst="roundRect">
            <a:avLst>
              <a:gd name="adj" fmla="val 2501"/>
            </a:avLst>
          </a:prstGeom>
          <a:solidFill>
            <a:srgbClr val="FFFF66">
              <a:alpha val="81961"/>
            </a:srgb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ko-KR" sz="9600" b="1" i="1" dirty="0" smtClean="0">
                <a:solidFill>
                  <a:srgbClr val="FAA33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endParaRPr lang="ko-KR" altLang="ko-KR" sz="9600" b="1" i="1" dirty="0">
              <a:solidFill>
                <a:srgbClr val="FAA330"/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4258644" y="6525344"/>
            <a:ext cx="477416" cy="365125"/>
          </a:xfrm>
        </p:spPr>
        <p:txBody>
          <a:bodyPr/>
          <a:lstStyle/>
          <a:p>
            <a:fld id="{FA3BD94E-6BDF-4055-B415-DE7367DAAC2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418058"/>
          </a:xfrm>
        </p:spPr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World mom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소개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71"/>
          <p:cNvSpPr>
            <a:spLocks noChangeArrowheads="1"/>
          </p:cNvSpPr>
          <p:nvPr/>
        </p:nvSpPr>
        <p:spPr bwMode="auto">
          <a:xfrm>
            <a:off x="492897" y="1644822"/>
            <a:ext cx="822810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ko-KR" altLang="en-US" sz="2200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안산의</a:t>
            </a:r>
            <a:r>
              <a:rPr lang="ko-KR" altLang="en-US" sz="22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ko-KR" altLang="en-US" sz="2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영어 교육 전문 기관</a:t>
            </a:r>
            <a:r>
              <a:rPr lang="ko-KR" altLang="en-US" sz="2200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으로</a:t>
            </a:r>
            <a:r>
              <a:rPr lang="ko-KR" altLang="en-US" sz="22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ko-KR" altLang="en-US" sz="2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결혼이민여성의 경제적 자립을 </a:t>
            </a:r>
            <a:endParaRPr lang="en-US" altLang="ko-KR" sz="22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돕고</a:t>
            </a:r>
            <a:r>
              <a:rPr lang="en-US" altLang="ko-KR" sz="2200" b="1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ko-KR" altLang="en-US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지역사회에 양질의 영어 교육 서비스를 제공</a:t>
            </a:r>
            <a:r>
              <a:rPr lang="ko-KR" altLang="en-US" sz="2200" dirty="0" smtClean="0">
                <a:solidFill>
                  <a:srgbClr val="40404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하는 사회적 기업</a:t>
            </a:r>
            <a:endParaRPr lang="en-US" altLang="ko-KR" sz="2200" dirty="0" smtClean="0">
              <a:solidFill>
                <a:srgbClr val="404042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888" y="3845947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결혼 이민 여성에게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일자리 제공</a:t>
            </a:r>
            <a:endParaRPr lang="en-US" altLang="ko-KR" b="1" dirty="0" smtClean="0">
              <a:solidFill>
                <a:srgbClr val="C00000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지역사회 </a:t>
            </a:r>
            <a:r>
              <a:rPr lang="ko-KR" altLang="en-US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양질의 영어</a:t>
            </a:r>
            <a:endParaRPr lang="en-US" altLang="ko-KR" b="1" dirty="0" smtClean="0">
              <a:solidFill>
                <a:srgbClr val="C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 교육 프로그램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제공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균등한 교육기회 제공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5544" y="3683759"/>
            <a:ext cx="266429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1.  </a:t>
            </a:r>
            <a:r>
              <a:rPr lang="ko-KR" altLang="en-US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출장 강의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프로그램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       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어린이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.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성인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1600" dirty="0" err="1" smtClean="0">
                <a:latin typeface="휴먼매직체" pitchFamily="18" charset="-127"/>
                <a:ea typeface="휴먼매직체" pitchFamily="18" charset="-127"/>
              </a:rPr>
              <a:t>초등부</a:t>
            </a:r>
            <a:endParaRPr lang="en-US" altLang="ko-KR" sz="1600" dirty="0" smtClean="0">
              <a:latin typeface="휴먼매직체" pitchFamily="18" charset="-127"/>
              <a:ea typeface="휴먼매직체" pitchFamily="18" charset="-127"/>
            </a:endParaRPr>
          </a:p>
          <a:p>
            <a:pPr marL="342900" indent="-342900"/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내부 강좌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프로그램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       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성인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초급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중급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)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     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어린이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영어 동화구연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     </a:t>
            </a:r>
            <a:r>
              <a:rPr lang="ko-KR" altLang="en-US" sz="1600" dirty="0" err="1" smtClean="0">
                <a:latin typeface="휴먼매직체" pitchFamily="18" charset="-127"/>
                <a:ea typeface="휴먼매직체" pitchFamily="18" charset="-127"/>
              </a:rPr>
              <a:t>초등부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영어 회화 수업</a:t>
            </a:r>
            <a:r>
              <a:rPr lang="en-US" altLang="ko-KR" sz="160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ko-KR" altLang="en-US" sz="16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7" name="AutoShape 111"/>
          <p:cNvSpPr>
            <a:spLocks noChangeArrowheads="1"/>
          </p:cNvSpPr>
          <p:nvPr/>
        </p:nvSpPr>
        <p:spPr bwMode="auto">
          <a:xfrm>
            <a:off x="3201208" y="2996952"/>
            <a:ext cx="2714644" cy="3500462"/>
          </a:xfrm>
          <a:prstGeom prst="roundRect">
            <a:avLst>
              <a:gd name="adj" fmla="val 2501"/>
            </a:avLst>
          </a:prstGeom>
          <a:blipFill>
            <a:blip r:embed="rId2" cstate="print"/>
            <a:stretch>
              <a:fillRect/>
            </a:stretch>
          </a:blip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sz="9600" b="1" i="1" dirty="0"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19" name="팔각형 18"/>
          <p:cNvSpPr/>
          <p:nvPr/>
        </p:nvSpPr>
        <p:spPr>
          <a:xfrm>
            <a:off x="536912" y="3112975"/>
            <a:ext cx="2160240" cy="432048"/>
          </a:xfrm>
          <a:prstGeom prst="octagon">
            <a:avLst>
              <a:gd name="adj" fmla="val 22811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64903" y="3122306"/>
            <a:ext cx="253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목  적</a:t>
            </a:r>
            <a:endParaRPr lang="en-US" altLang="ko-KR" sz="20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1" name="팔각형 20"/>
          <p:cNvSpPr/>
          <p:nvPr/>
        </p:nvSpPr>
        <p:spPr>
          <a:xfrm>
            <a:off x="6441568" y="3112975"/>
            <a:ext cx="2160240" cy="432048"/>
          </a:xfrm>
          <a:prstGeom prst="octagon">
            <a:avLst>
              <a:gd name="adj" fmla="val 22811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166" y="3134670"/>
            <a:ext cx="2532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9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프로그램 소개</a:t>
            </a:r>
            <a:endParaRPr lang="en-US" altLang="ko-KR" sz="19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4" name="팔각형 23"/>
          <p:cNvSpPr/>
          <p:nvPr/>
        </p:nvSpPr>
        <p:spPr>
          <a:xfrm>
            <a:off x="3203848" y="1030702"/>
            <a:ext cx="2448272" cy="504056"/>
          </a:xfrm>
          <a:prstGeom prst="octagon">
            <a:avLst>
              <a:gd name="adj" fmla="val 22811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629884" y="107471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World mom?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3BD94E-6BDF-4055-B415-DE7367DAAC25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3240360" cy="418058"/>
          </a:xfrm>
        </p:spPr>
        <p:txBody>
          <a:bodyPr/>
          <a:lstStyle/>
          <a:p>
            <a:r>
              <a:rPr lang="en-US" altLang="ko-KR" sz="2250" dirty="0" smtClean="0"/>
              <a:t>World </a:t>
            </a:r>
            <a:r>
              <a:rPr lang="en-US" altLang="ko-KR" sz="2250" smtClean="0"/>
              <a:t>mom </a:t>
            </a:r>
            <a:r>
              <a:rPr lang="ko-KR" altLang="en-US" sz="2250" dirty="0" smtClean="0"/>
              <a:t>방문</a:t>
            </a:r>
            <a:r>
              <a:rPr lang="en-US" altLang="ko-KR" sz="2250" dirty="0" smtClean="0"/>
              <a:t>,</a:t>
            </a:r>
            <a:r>
              <a:rPr lang="ko-KR" altLang="en-US" sz="2250" dirty="0" smtClean="0"/>
              <a:t>장점</a:t>
            </a:r>
            <a:endParaRPr lang="ko-KR" altLang="en-US" sz="22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716016" y="1052736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51520" y="1052736"/>
            <a:ext cx="44644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1620666"/>
            <a:ext cx="6984776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   World mom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에 방문하고 느낀 점은 사회적 기업이라는 곳이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이렇게 시작한다는 것과 </a:t>
            </a:r>
            <a:r>
              <a:rPr lang="ko-KR" altLang="en-US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저렴한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비용으로 어린 아이들에게 재미</a:t>
            </a:r>
            <a:endParaRPr lang="en-US" altLang="ko-KR" dirty="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있게 영어를 가르치는 곳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이라는 것도 알게 되었으며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어린아이들 뿐만 아니라 </a:t>
            </a:r>
            <a:r>
              <a:rPr lang="ko-KR" altLang="en-US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성인 </a:t>
            </a:r>
            <a:r>
              <a:rPr lang="en-US" altLang="ko-KR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청소년도 저렴한 비용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에 영어를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배울 수 있다는 것을 알게 되었습니다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  또한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직접 월드 맘을 찾아오지 않아도 </a:t>
            </a:r>
            <a:r>
              <a:rPr lang="ko-KR" altLang="en-US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출장교육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을 하기 때문에 선생님들께서 직접 방문하여 가르쳐 주신다는 것입니다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214282" y="142852"/>
            <a:ext cx="328614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AutoShape 111"/>
          <p:cNvSpPr>
            <a:spLocks noChangeArrowheads="1"/>
          </p:cNvSpPr>
          <p:nvPr/>
        </p:nvSpPr>
        <p:spPr bwMode="auto">
          <a:xfrm>
            <a:off x="151519" y="1628800"/>
            <a:ext cx="8856984" cy="5112568"/>
          </a:xfrm>
          <a:prstGeom prst="roundRect">
            <a:avLst>
              <a:gd name="adj" fmla="val 250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ko-KR" altLang="ko-KR" sz="9600" b="1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3BD94E-6BDF-4055-B415-DE7367DAAC25}" type="slidenum">
              <a:rPr lang="ko-KR" altLang="en-US" smtClean="0"/>
              <a:pPr/>
              <a:t>7</a:t>
            </a:fld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857224" y="2000240"/>
            <a:ext cx="3376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872430" y="2763184"/>
            <a:ext cx="3376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76" y="2060848"/>
            <a:ext cx="307183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latin typeface="Cambria Math" panose="02040503050406030204" pitchFamily="18" charset="0"/>
              </a:rPr>
              <a:t>어린이집</a:t>
            </a:r>
            <a:r>
              <a:rPr lang="ko-KR" altLang="en-US" sz="2000" b="1" dirty="0" smtClean="0">
                <a:latin typeface="Cambria Math" panose="02040503050406030204" pitchFamily="18" charset="0"/>
              </a:rPr>
              <a:t> 원장님 </a:t>
            </a:r>
            <a:r>
              <a:rPr lang="en-US" altLang="ko-KR" sz="2000" b="1" dirty="0" smtClean="0">
                <a:latin typeface="Cambria Math" panose="02040503050406030204" pitchFamily="18" charset="0"/>
              </a:rPr>
              <a:t>Interview</a:t>
            </a:r>
            <a:endParaRPr lang="ko-KR" altLang="en-US" sz="2000" b="1" dirty="0">
              <a:latin typeface="Cambria Math" panose="02040503050406030204" pitchFamily="18" charset="0"/>
            </a:endParaRPr>
          </a:p>
        </p:txBody>
      </p:sp>
      <p:pic>
        <p:nvPicPr>
          <p:cNvPr id="11266" name="Picture 2" descr="http://cfile27.uf.tistory.com/image/2374E83F51AD862D128A8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651976"/>
            <a:ext cx="3366542" cy="1585336"/>
          </a:xfrm>
          <a:prstGeom prst="rect">
            <a:avLst/>
          </a:prstGeom>
          <a:noFill/>
        </p:spPr>
      </p:pic>
      <p:sp>
        <p:nvSpPr>
          <p:cNvPr id="11" name="구름 모양 설명선 10"/>
          <p:cNvSpPr/>
          <p:nvPr/>
        </p:nvSpPr>
        <p:spPr>
          <a:xfrm>
            <a:off x="5508104" y="2348880"/>
            <a:ext cx="2880320" cy="1800200"/>
          </a:xfrm>
          <a:prstGeom prst="cloudCallout">
            <a:avLst>
              <a:gd name="adj1" fmla="val -60371"/>
              <a:gd name="adj2" fmla="val 5189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38735" y="2681044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dirty="0" smtClean="0">
                <a:latin typeface="HY크리스탈M" pitchFamily="18" charset="-127"/>
                <a:ea typeface="HY크리스탈M" pitchFamily="18" charset="-127"/>
              </a:rPr>
              <a:t>재롱둥이 </a:t>
            </a:r>
            <a:endParaRPr lang="en-US" altLang="ko-KR" sz="3300" dirty="0" smtClean="0">
              <a:latin typeface="HY크리스탈M" pitchFamily="18" charset="-127"/>
              <a:ea typeface="HY크리스탈M" pitchFamily="18" charset="-127"/>
            </a:endParaRPr>
          </a:p>
          <a:p>
            <a:pPr algn="ctr"/>
            <a:r>
              <a:rPr lang="ko-KR" altLang="en-US" sz="3300" dirty="0" err="1" smtClean="0">
                <a:latin typeface="HY크리스탈M" pitchFamily="18" charset="-127"/>
                <a:ea typeface="HY크리스탈M" pitchFamily="18" charset="-127"/>
              </a:rPr>
              <a:t>어린이집</a:t>
            </a:r>
            <a:endParaRPr lang="ko-KR" altLang="en-US" sz="3300" dirty="0"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21429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소비자 성향 조사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프로젝트-2-2014120218110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3143248"/>
            <a:ext cx="4572000" cy="307183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642910" y="5786454"/>
            <a:ext cx="1500198" cy="369332"/>
            <a:chOff x="5643570" y="6202940"/>
            <a:chExt cx="1500198" cy="369332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643570" y="6202940"/>
              <a:ext cx="1500198" cy="36933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5857884" y="620294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en-US" altLang="ko-KR" b="1" dirty="0" smtClean="0"/>
                <a:t> </a:t>
              </a:r>
              <a:r>
                <a:rPr lang="ko-KR" altLang="en-US" b="1" dirty="0" smtClean="0"/>
                <a:t>동영상</a:t>
              </a:r>
              <a:endParaRPr lang="ko-KR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11"/>
          <p:cNvSpPr>
            <a:spLocks noChangeArrowheads="1"/>
          </p:cNvSpPr>
          <p:nvPr/>
        </p:nvSpPr>
        <p:spPr bwMode="auto">
          <a:xfrm>
            <a:off x="151519" y="1484784"/>
            <a:ext cx="8856984" cy="5256584"/>
          </a:xfrm>
          <a:prstGeom prst="roundRect">
            <a:avLst>
              <a:gd name="adj" fmla="val 250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ko-KR" altLang="ko-KR" sz="9600" b="1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17" name="톱니 모양의 오른쪽 화살표 16"/>
          <p:cNvSpPr/>
          <p:nvPr/>
        </p:nvSpPr>
        <p:spPr>
          <a:xfrm>
            <a:off x="783569" y="5596392"/>
            <a:ext cx="5516624" cy="870326"/>
          </a:xfrm>
          <a:prstGeom prst="notchedRightArrow">
            <a:avLst>
              <a:gd name="adj1" fmla="val 43984"/>
              <a:gd name="adj2" fmla="val 42801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5080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251520" y="1700808"/>
            <a:ext cx="3456384" cy="3456384"/>
          </a:xfrm>
          <a:prstGeom prst="ellipse">
            <a:avLst/>
          </a:prstGeom>
          <a:solidFill>
            <a:srgbClr val="E5E29F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2843808" y="1700808"/>
            <a:ext cx="3456384" cy="3456384"/>
          </a:xfrm>
          <a:prstGeom prst="ellipse">
            <a:avLst/>
          </a:prstGeom>
          <a:solidFill>
            <a:srgbClr val="F1EE6C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  <a:cs typeface="Arial" pitchFamily="34" charset="0"/>
              </a:rPr>
              <a:t>해결방안</a:t>
            </a:r>
            <a:endParaRPr lang="ko-KR" altLang="en-US" dirty="0">
              <a:solidFill>
                <a:schemeClr val="tx1"/>
              </a:solidFill>
              <a:latin typeface="HY동녘B" pitchFamily="18" charset="-127"/>
              <a:ea typeface="HY동녘B" pitchFamily="18" charset="-127"/>
              <a:cs typeface="Arial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436096" y="1700808"/>
            <a:ext cx="3456384" cy="3456384"/>
          </a:xfrm>
          <a:prstGeom prst="ellipse">
            <a:avLst/>
          </a:prstGeom>
          <a:solidFill>
            <a:srgbClr val="FAA33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418058"/>
          </a:xfrm>
        </p:spPr>
        <p:txBody>
          <a:bodyPr/>
          <a:lstStyle/>
          <a:p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문제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해결방안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2852936"/>
            <a:ext cx="72327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+</a:t>
            </a:r>
            <a:endParaRPr lang="ko-KR" altLang="en-US" sz="6000" dirty="0"/>
          </a:p>
        </p:txBody>
      </p:sp>
      <p:sp>
        <p:nvSpPr>
          <p:cNvPr id="33" name="TextBox 32"/>
          <p:cNvSpPr txBox="1"/>
          <p:nvPr/>
        </p:nvSpPr>
        <p:spPr>
          <a:xfrm>
            <a:off x="5508104" y="2852936"/>
            <a:ext cx="72327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=</a:t>
            </a:r>
            <a:endParaRPr lang="ko-KR" altLang="en-US" sz="6000" dirty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115616" y="3275692"/>
            <a:ext cx="1584176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문 제 점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4875" y="3247660"/>
            <a:ext cx="223224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World mom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187624" y="4005064"/>
            <a:ext cx="1440160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동녘B" pitchFamily="18" charset="-127"/>
                <a:ea typeface="HY동녘B" pitchFamily="18" charset="-127"/>
              </a:rPr>
              <a:t>Click!</a:t>
            </a:r>
            <a:endParaRPr lang="ko-KR" altLang="en-US" sz="16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3851920" y="4005064"/>
            <a:ext cx="1440160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동녘B" pitchFamily="18" charset="-127"/>
                <a:ea typeface="HY동녘B" pitchFamily="18" charset="-127"/>
              </a:rPr>
              <a:t>Click!</a:t>
            </a:r>
            <a:endParaRPr lang="ko-KR" altLang="en-US" sz="16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44" name="Picture 4" descr="http://blogfiles.naver.net/20131218_259/jwuackr_1387360998130gEQ8A_JPEG/4-1_%B0%D4%C0%D3%C1%DF%B5%B6_%C7%D8%B0%E1%B9%E6%BE%C8%2C%B0%D4%C0%D3%C1%DF%B5%B6_%BB%E7%B7%CA%2C%B0%D4%C0%D3%C1%DF%B5%B6_%BF%F8%C0%CE%2C_%B0%D4%C0%D3%C1%DF%B5%B6_%C1%F5%BB%F3%2C_%BF%C2%B6%F3%C0%CE%C1%DF%B5%B6%2C%C0%CE%C5%CD%B3%DD%C1%DF%B5%B6%2C%C4%C4%C7%BB%C5%CD%BD%C3%BD%BA%C5%DB%B0%F8%C7%D0%B0%FA%2C%C4%C4%C7%BB%C5%CD%B0%F8%C7%D0%B0%F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178" y="5373216"/>
            <a:ext cx="1221220" cy="1154464"/>
          </a:xfrm>
          <a:prstGeom prst="rect">
            <a:avLst/>
          </a:prstGeom>
          <a:noFill/>
        </p:spPr>
      </p:pic>
      <p:pic>
        <p:nvPicPr>
          <p:cNvPr id="10248" name="Picture 8" descr="http://blogfiles.naver.net/20131218_110/jwuackr_1387360998234BLUfV_JPEG/4-2_%B0%D4%C0%D3%C1%DF%B5%B6_%C7%D8%B0%E1%B9%E6%BE%C8%2C%B0%D4%C0%D3%C1%DF%B5%B6_%BB%E7%B7%CA%2C%B0%D4%C0%D3%C1%DF%B5%B6_%BF%F8%C0%CE%2C_%B0%D4%C0%D3%C1%DF%B5%B6_%C1%F5%BB%F3%2C_%BF%C2%B6%F3%C0%CE%C1%DF%B5%B6%2C%C0%CE%C5%CD%B3%DD%C1%DF%B5%B6%2C%C4%C4%C7%BB%C5%CD%BD%C3%BD%BA%C5%DB%B0%F8%C7%D0%B0%FA%2C%C4%C4%C7%BB%C5%CD%B0%F8%C7%D0%B0%F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3304" y="5413336"/>
            <a:ext cx="1226768" cy="12560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925147" y="5617233"/>
            <a:ext cx="64807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+</a:t>
            </a:r>
            <a:endParaRPr lang="ko-KR" altLang="en-US" sz="40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329201"/>
            <a:ext cx="12030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86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11"/>
          <p:cNvSpPr>
            <a:spLocks noChangeArrowheads="1"/>
          </p:cNvSpPr>
          <p:nvPr/>
        </p:nvSpPr>
        <p:spPr bwMode="auto">
          <a:xfrm>
            <a:off x="151519" y="1628800"/>
            <a:ext cx="8856984" cy="5112568"/>
          </a:xfrm>
          <a:prstGeom prst="roundRect">
            <a:avLst>
              <a:gd name="adj" fmla="val 250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ko-KR" altLang="ko-KR" sz="9600" b="1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8496" cy="418058"/>
          </a:xfrm>
        </p:spPr>
        <p:txBody>
          <a:bodyPr/>
          <a:lstStyle/>
          <a:p>
            <a:r>
              <a:rPr lang="ko-KR" altLang="en-US" b="1" dirty="0" smtClean="0"/>
              <a:t>문 제 점</a:t>
            </a:r>
            <a:endParaRPr lang="ko-KR" altLang="en-US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927587" y="1841682"/>
            <a:ext cx="7344814" cy="4737008"/>
            <a:chOff x="2090494" y="1484784"/>
            <a:chExt cx="4497730" cy="4544484"/>
          </a:xfrm>
        </p:grpSpPr>
        <p:sp>
          <p:nvSpPr>
            <p:cNvPr id="4" name="타원 3"/>
            <p:cNvSpPr/>
            <p:nvPr/>
          </p:nvSpPr>
          <p:spPr>
            <a:xfrm>
              <a:off x="2971538" y="2222466"/>
              <a:ext cx="3037744" cy="3536658"/>
            </a:xfrm>
            <a:prstGeom prst="ellipse">
              <a:avLst/>
            </a:prstGeom>
            <a:noFill/>
            <a:ln w="92075" cmpd="thinThick">
              <a:solidFill>
                <a:schemeClr val="tx1">
                  <a:lumMod val="50000"/>
                  <a:lumOff val="50000"/>
                  <a:alpha val="58000"/>
                </a:schemeClr>
              </a:solidFill>
              <a:prstDash val="sysDot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75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5" name="Text Box 94"/>
            <p:cNvSpPr txBox="1">
              <a:spLocks noChangeArrowheads="1"/>
            </p:cNvSpPr>
            <p:nvPr/>
          </p:nvSpPr>
          <p:spPr bwMode="auto">
            <a:xfrm>
              <a:off x="2800912" y="5531971"/>
              <a:ext cx="184731" cy="49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 marL="85725" indent="-85725" algn="l">
                <a:lnSpc>
                  <a:spcPct val="150000"/>
                </a:lnSpc>
              </a:pPr>
              <a:endParaRPr lang="ko-KR" altLang="en-US" sz="1750" b="1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3817073" y="1484784"/>
              <a:ext cx="1315308" cy="1366739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World mom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자체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홍보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2916608" y="4716721"/>
              <a:ext cx="1315308" cy="131254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제대로 된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홈페이지가 없음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5272916" y="2564904"/>
              <a:ext cx="1315308" cy="139192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전문성이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떨어진다는것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4844207" y="4716721"/>
              <a:ext cx="1347160" cy="131254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World mom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앞에 붙일</a:t>
              </a:r>
              <a:endParaRPr lang="en-US" altLang="ko-KR" sz="175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5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수식어 </a:t>
              </a:r>
              <a:endParaRPr lang="ko-KR" altLang="en-US" sz="175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2" name="포인트가 32개인 별 11"/>
            <p:cNvSpPr/>
            <p:nvPr/>
          </p:nvSpPr>
          <p:spPr>
            <a:xfrm>
              <a:off x="2090494" y="2296036"/>
              <a:ext cx="1514542" cy="1872208"/>
            </a:xfrm>
            <a:prstGeom prst="star32">
              <a:avLst>
                <a:gd name="adj" fmla="val 40948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문제점</a:t>
              </a:r>
              <a:endParaRPr lang="ko-KR" altLang="en-US" sz="2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01008"/>
            <a:ext cx="1800200" cy="183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팔각형 17"/>
          <p:cNvSpPr/>
          <p:nvPr/>
        </p:nvSpPr>
        <p:spPr>
          <a:xfrm>
            <a:off x="2771800" y="1030702"/>
            <a:ext cx="3744416" cy="504056"/>
          </a:xfrm>
          <a:prstGeom prst="octagon">
            <a:avLst>
              <a:gd name="adj" fmla="val 22811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15816" y="109675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World mom</a:t>
            </a: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의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가지 문제점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620" r="10037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액자 19"/>
          <p:cNvSpPr/>
          <p:nvPr/>
        </p:nvSpPr>
        <p:spPr>
          <a:xfrm>
            <a:off x="6000760" y="785794"/>
            <a:ext cx="576064" cy="28803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568</Words>
  <Application>Microsoft Office PowerPoint</Application>
  <PresentationFormat>화면 슬라이드 쇼(4:3)</PresentationFormat>
  <Paragraphs>136</Paragraphs>
  <Slides>15</Slides>
  <Notes>3</Notes>
  <HiddenSlides>4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디자인 사용자 지정</vt:lpstr>
      <vt:lpstr>PowerPoint 프레젠테이션</vt:lpstr>
      <vt:lpstr>PowerPoint 프레젠테이션</vt:lpstr>
      <vt:lpstr>Table of contents</vt:lpstr>
      <vt:lpstr>유아 영어교육 관련 기사</vt:lpstr>
      <vt:lpstr>World mom 소개</vt:lpstr>
      <vt:lpstr>World mom 방문,장점</vt:lpstr>
      <vt:lpstr>PowerPoint 프레젠테이션</vt:lpstr>
      <vt:lpstr>문제 , 해결방안</vt:lpstr>
      <vt:lpstr>문 제 점</vt:lpstr>
      <vt:lpstr>문 제 점</vt:lpstr>
      <vt:lpstr>해결방안</vt:lpstr>
      <vt:lpstr>www.youtube.com</vt:lpstr>
      <vt:lpstr>활동한 사진</vt:lpstr>
      <vt:lpstr>소  감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최상윤</dc:creator>
  <cp:lastModifiedBy>user</cp:lastModifiedBy>
  <cp:revision>184</cp:revision>
  <dcterms:created xsi:type="dcterms:W3CDTF">2012-12-05T02:18:55Z</dcterms:created>
  <dcterms:modified xsi:type="dcterms:W3CDTF">2015-01-23T01:18:30Z</dcterms:modified>
</cp:coreProperties>
</file>