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75" r:id="rId3"/>
    <p:sldId id="257" r:id="rId4"/>
    <p:sldId id="258" r:id="rId5"/>
    <p:sldId id="268" r:id="rId6"/>
    <p:sldId id="263" r:id="rId7"/>
    <p:sldId id="273" r:id="rId8"/>
    <p:sldId id="274" r:id="rId9"/>
    <p:sldId id="272" r:id="rId10"/>
    <p:sldId id="262" r:id="rId11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3"/>
      <p:bold r:id="rId14"/>
    </p:embeddedFont>
    <p:embeddedFont>
      <p:font typeface="배달의민족 주아" panose="02020603020101020101" pitchFamily="18" charset="-127"/>
      <p:regular r:id="rId15"/>
    </p:embeddedFont>
    <p:embeddedFont>
      <p:font typeface="나눔바른고딕" panose="020B0603020101020101" pitchFamily="50" charset="-127"/>
      <p:regular r:id="rId16"/>
      <p:bold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휴먼모음T" panose="02030504000101010101" pitchFamily="18" charset="-127"/>
      <p:regular r:id="rId20"/>
    </p:embeddedFont>
    <p:embeddedFont>
      <p:font typeface="나눔고딕 ExtraBold" panose="020D0904000000000000" pitchFamily="50" charset="-127"/>
      <p:bold r:id="rId21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2" autoAdjust="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1696241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.tif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32167" y="3068959"/>
            <a:ext cx="4741238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222454" y="3092788"/>
            <a:ext cx="474123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800" b="1" i="0" u="none" strike="noStrike" cap="none" baseline="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두런두런 학교변화 프로젝트</a:t>
            </a:r>
            <a:endParaRPr lang="ko-KR" sz="2800" b="1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2232167" y="3876766"/>
            <a:ext cx="4741238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altLang="ko-KR" sz="130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</a:rPr>
              <a:t>Do Learn Do Learn Project</a:t>
            </a:r>
            <a:endParaRPr lang="ko-KR" sz="1300" b="0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32167" y="2708920"/>
            <a:ext cx="474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주차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두런두런 우리학교 문제탐색</a:t>
            </a:r>
            <a:endParaRPr lang="ko-KR" altLang="en-US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115616" y="812329"/>
            <a:ext cx="334794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3239775" y="2996952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2082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381280" y="1693257"/>
            <a:ext cx="4176463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6000" b="0" i="0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CONTENT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6012160" y="2636911"/>
            <a:ext cx="2448271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01.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Check in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02.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기회 포착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03.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엘리베이터 피치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04.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가치 </a:t>
            </a:r>
            <a:r>
              <a:rPr lang="ko-KR" altLang="en-US" sz="1800" i="1" dirty="0" err="1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투자회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05.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err="1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두런왕조실록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 작성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Check</a:t>
            </a:r>
            <a:r>
              <a:rPr lang="en-US" altLang="ko-KR" sz="3900" b="1" i="0" u="none" strike="noStrike" cap="none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i</a:t>
            </a: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n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923262" y="5029907"/>
            <a:ext cx="7297477" cy="149543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함께 프로젝트를 진행할 친구가 오늘 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기분이 좋지 않다면 심한 장난은 삼가야겠죠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서로서로 오늘 하루를 배려하는 차원에서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오늘 기분을 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10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점 만점에 몇 점인지 이야기 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4" name="Picture 2" descr="C:\Users\Administrator\Dropbox\어썸\두런두런\경안고 두런두런\7주차\KIBUN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66" y="1699642"/>
            <a:ext cx="4732865" cy="307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33" y="628057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34794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기</a:t>
            </a:r>
            <a:r>
              <a:rPr lang="ko-KR" altLang="en-US" sz="3900" b="1" dirty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회</a:t>
            </a: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포착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115616" y="812329"/>
            <a:ext cx="381642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ko-KR" sz="1300" b="0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Rectangle 33"/>
          <p:cNvSpPr/>
          <p:nvPr/>
        </p:nvSpPr>
        <p:spPr>
          <a:xfrm>
            <a:off x="2439270" y="1537368"/>
            <a:ext cx="1628674" cy="5708056"/>
          </a:xfrm>
          <a:prstGeom prst="rect">
            <a:avLst/>
          </a:prstGeom>
          <a:solidFill>
            <a:schemeClr val="bg1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-1073" y="1351869"/>
            <a:ext cx="9146146" cy="5749538"/>
            <a:chOff x="-1073" y="1135845"/>
            <a:chExt cx="9146146" cy="5749538"/>
          </a:xfrm>
        </p:grpSpPr>
        <p:pic>
          <p:nvPicPr>
            <p:cNvPr id="70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03648" y="2559329"/>
              <a:ext cx="958862" cy="1085695"/>
            </a:xfrm>
            <a:prstGeom prst="rect">
              <a:avLst/>
            </a:prstGeom>
          </p:spPr>
        </p:pic>
        <p:sp>
          <p:nvSpPr>
            <p:cNvPr id="71" name="Rectangle 33"/>
            <p:cNvSpPr/>
            <p:nvPr/>
          </p:nvSpPr>
          <p:spPr>
            <a:xfrm>
              <a:off x="6112099" y="1321344"/>
              <a:ext cx="1255864" cy="5564039"/>
            </a:xfrm>
            <a:prstGeom prst="rect">
              <a:avLst/>
            </a:prstGeom>
            <a:solidFill>
              <a:schemeClr val="accent5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14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2" name="TextBox 29"/>
            <p:cNvSpPr txBox="1"/>
            <p:nvPr/>
          </p:nvSpPr>
          <p:spPr>
            <a:xfrm>
              <a:off x="-1073" y="1136401"/>
              <a:ext cx="2566767" cy="36933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dirty="0" smtClean="0">
                  <a:solidFill>
                    <a:srgbClr val="FFFFFF"/>
                  </a:solidFill>
                  <a:latin typeface="a가을소풍M"/>
                  <a:ea typeface="a가을소풍M"/>
                  <a:cs typeface="a가을소풍M"/>
                </a:rPr>
                <a:t>문제점 및 불편함</a:t>
              </a:r>
              <a:endParaRPr lang="en-US" altLang="ko-KR" dirty="0" smtClean="0">
                <a:solidFill>
                  <a:srgbClr val="FFFFFF"/>
                </a:solidFill>
                <a:latin typeface="a가을소풍M"/>
                <a:ea typeface="a가을소풍M"/>
                <a:cs typeface="a가을소풍M"/>
              </a:endParaRPr>
            </a:p>
          </p:txBody>
        </p:sp>
        <p:pic>
          <p:nvPicPr>
            <p:cNvPr id="73" name="Picture 2"/>
            <p:cNvPicPr>
              <a:picLocks noChangeAspect="1"/>
            </p:cNvPicPr>
            <p:nvPr/>
          </p:nvPicPr>
          <p:blipFill rotWithShape="1">
            <a:blip r:embed="rId9"/>
            <a:srcRect l="3089"/>
            <a:stretch/>
          </p:blipFill>
          <p:spPr>
            <a:xfrm>
              <a:off x="156044" y="1739550"/>
              <a:ext cx="1117381" cy="1460455"/>
            </a:xfrm>
            <a:prstGeom prst="rect">
              <a:avLst/>
            </a:prstGeom>
          </p:spPr>
        </p:pic>
        <p:sp>
          <p:nvSpPr>
            <p:cNvPr id="75" name="TextBox 32"/>
            <p:cNvSpPr txBox="1"/>
            <p:nvPr/>
          </p:nvSpPr>
          <p:spPr>
            <a:xfrm>
              <a:off x="4096378" y="4471718"/>
              <a:ext cx="18437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600" dirty="0" smtClean="0">
                  <a:latin typeface="1훈새마을운동 Regular"/>
                  <a:ea typeface="1훈새마을운동 Regular"/>
                  <a:cs typeface="1훈새마을운동 Regular"/>
                </a:rPr>
                <a:t>매일 아침 친구들에게 </a:t>
              </a:r>
              <a:endParaRPr lang="en-US" altLang="ko-KR" sz="1600" dirty="0" smtClean="0">
                <a:latin typeface="1훈새마을운동 Regular"/>
                <a:ea typeface="1훈새마을운동 Regular"/>
                <a:cs typeface="1훈새마을운동 Regular"/>
              </a:endParaRPr>
            </a:p>
            <a:p>
              <a:pPr algn="ctr"/>
              <a:r>
                <a:rPr lang="ko-KR" altLang="en-US" sz="1600" dirty="0" smtClean="0">
                  <a:latin typeface="1훈새마을운동 Regular"/>
                  <a:ea typeface="1훈새마을운동 Regular"/>
                  <a:cs typeface="1훈새마을운동 Regular"/>
                </a:rPr>
                <a:t>삶은 달걀을 팔아보자</a:t>
              </a:r>
              <a:r>
                <a:rPr lang="en-US" altLang="ko-KR" sz="1600" dirty="0" smtClean="0">
                  <a:latin typeface="1훈새마을운동 Regular"/>
                  <a:ea typeface="1훈새마을운동 Regular"/>
                  <a:cs typeface="1훈새마을운동 Regular"/>
                </a:rPr>
                <a:t>!</a:t>
              </a:r>
              <a:endParaRPr lang="en-US" sz="1600" dirty="0">
                <a:latin typeface="1훈새마을운동 Regular"/>
                <a:ea typeface="1훈새마을운동 Regular"/>
                <a:cs typeface="1훈새마을운동 Regular"/>
              </a:endParaRPr>
            </a:p>
          </p:txBody>
        </p:sp>
        <p:sp>
          <p:nvSpPr>
            <p:cNvPr id="76" name="TextBox 33"/>
            <p:cNvSpPr txBox="1"/>
            <p:nvPr/>
          </p:nvSpPr>
          <p:spPr>
            <a:xfrm>
              <a:off x="3994864" y="1136326"/>
              <a:ext cx="1944216" cy="36988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dirty="0" smtClean="0">
                  <a:solidFill>
                    <a:srgbClr val="FFFFFF"/>
                  </a:solidFill>
                  <a:latin typeface="a가을소풍M"/>
                  <a:ea typeface="a가을소풍M"/>
                  <a:cs typeface="a가을소풍M"/>
                </a:rPr>
                <a:t>해결책</a:t>
              </a:r>
              <a:endParaRPr lang="en-US" altLang="ko-KR" dirty="0" smtClean="0">
                <a:solidFill>
                  <a:srgbClr val="FFFFFF"/>
                </a:solidFill>
                <a:latin typeface="a가을소풍M"/>
                <a:ea typeface="a가을소풍M"/>
                <a:cs typeface="a가을소풍M"/>
              </a:endParaRPr>
            </a:p>
          </p:txBody>
        </p:sp>
        <p:sp>
          <p:nvSpPr>
            <p:cNvPr id="77" name="TextBox 34"/>
            <p:cNvSpPr txBox="1"/>
            <p:nvPr/>
          </p:nvSpPr>
          <p:spPr>
            <a:xfrm>
              <a:off x="2554560" y="1135845"/>
              <a:ext cx="1467218" cy="36988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dirty="0" smtClean="0">
                  <a:solidFill>
                    <a:srgbClr val="FFFFFF"/>
                  </a:solidFill>
                  <a:latin typeface="a가을소풍M"/>
                  <a:ea typeface="a가을소풍M"/>
                  <a:cs typeface="a가을소풍M"/>
                </a:rPr>
                <a:t>창출가치</a:t>
              </a:r>
              <a:endParaRPr lang="en-US" altLang="ko-KR" dirty="0" smtClean="0">
                <a:solidFill>
                  <a:srgbClr val="FFFFFF"/>
                </a:solidFill>
                <a:latin typeface="a가을소풍M"/>
                <a:ea typeface="a가을소풍M"/>
                <a:cs typeface="a가을소풍M"/>
              </a:endParaRPr>
            </a:p>
          </p:txBody>
        </p:sp>
        <p:sp>
          <p:nvSpPr>
            <p:cNvPr id="78" name="TextBox 35"/>
            <p:cNvSpPr txBox="1"/>
            <p:nvPr/>
          </p:nvSpPr>
          <p:spPr>
            <a:xfrm>
              <a:off x="5939080" y="1136326"/>
              <a:ext cx="1600811" cy="36988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dirty="0" smtClean="0">
                  <a:solidFill>
                    <a:srgbClr val="FFFFFF"/>
                  </a:solidFill>
                  <a:latin typeface="a가을소풍M"/>
                  <a:ea typeface="a가을소풍M"/>
                  <a:cs typeface="a가을소풍M"/>
                </a:rPr>
                <a:t>필요자</a:t>
              </a:r>
              <a:r>
                <a:rPr lang="ko-KR" altLang="en-US" dirty="0">
                  <a:solidFill>
                    <a:srgbClr val="FFFFFF"/>
                  </a:solidFill>
                  <a:latin typeface="a가을소풍M"/>
                  <a:ea typeface="a가을소풍M"/>
                  <a:cs typeface="a가을소풍M"/>
                </a:rPr>
                <a:t>원</a:t>
              </a:r>
              <a:endParaRPr lang="en-US" altLang="ko-KR" dirty="0" smtClean="0">
                <a:solidFill>
                  <a:srgbClr val="FFFFFF"/>
                </a:solidFill>
                <a:latin typeface="a가을소풍M"/>
                <a:ea typeface="a가을소풍M"/>
                <a:cs typeface="a가을소풍M"/>
              </a:endParaRPr>
            </a:p>
          </p:txBody>
        </p:sp>
        <p:sp>
          <p:nvSpPr>
            <p:cNvPr id="79" name="TextBox 36"/>
            <p:cNvSpPr txBox="1"/>
            <p:nvPr/>
          </p:nvSpPr>
          <p:spPr>
            <a:xfrm>
              <a:off x="2843808" y="2467100"/>
              <a:ext cx="8451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600" dirty="0" smtClean="0">
                  <a:latin typeface="1훈새마을운동 Regular"/>
                  <a:ea typeface="1훈새마을운동 Regular"/>
                  <a:cs typeface="1훈새마을운동 Regular"/>
                </a:rPr>
                <a:t>건강증진</a:t>
              </a:r>
              <a:endParaRPr lang="en-US" sz="1600" dirty="0">
                <a:latin typeface="1훈새마을운동 Regular"/>
                <a:ea typeface="1훈새마을운동 Regular"/>
                <a:cs typeface="1훈새마을운동 Regular"/>
              </a:endParaRPr>
            </a:p>
          </p:txBody>
        </p:sp>
        <p:sp>
          <p:nvSpPr>
            <p:cNvPr id="80" name="TextBox 37"/>
            <p:cNvSpPr txBox="1"/>
            <p:nvPr/>
          </p:nvSpPr>
          <p:spPr>
            <a:xfrm>
              <a:off x="2484136" y="4471718"/>
              <a:ext cx="1655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600" dirty="0" smtClean="0">
                  <a:latin typeface="1훈새마을운동 Regular"/>
                  <a:ea typeface="1훈새마을운동 Regular"/>
                  <a:cs typeface="1훈새마을운동 Regular"/>
                </a:rPr>
                <a:t>집중력 증가</a:t>
              </a:r>
              <a:endParaRPr lang="en-US" sz="1600" dirty="0">
                <a:latin typeface="1훈새마을운동 Regular"/>
                <a:ea typeface="1훈새마을운동 Regular"/>
                <a:cs typeface="1훈새마을운동 Regular"/>
              </a:endParaRPr>
            </a:p>
          </p:txBody>
        </p:sp>
        <p:sp>
          <p:nvSpPr>
            <p:cNvPr id="81" name="TextBox 38"/>
            <p:cNvSpPr txBox="1"/>
            <p:nvPr/>
          </p:nvSpPr>
          <p:spPr>
            <a:xfrm>
              <a:off x="2466700" y="6330806"/>
              <a:ext cx="16012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600" dirty="0" smtClean="0">
                  <a:latin typeface="1훈새마을운동 Regular"/>
                  <a:ea typeface="1훈새마을운동 Regular"/>
                  <a:cs typeface="1훈새마을운동 Regular"/>
                </a:rPr>
                <a:t>수익 창출</a:t>
              </a:r>
              <a:endParaRPr lang="en-US" sz="1600" dirty="0">
                <a:latin typeface="1훈새마을운동 Regular"/>
                <a:ea typeface="1훈새마을운동 Regular"/>
                <a:cs typeface="1훈새마을운동 Regular"/>
              </a:endParaRPr>
            </a:p>
          </p:txBody>
        </p:sp>
        <p:pic>
          <p:nvPicPr>
            <p:cNvPr id="82" name="Picture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71800" y="1545383"/>
              <a:ext cx="934178" cy="955409"/>
            </a:xfrm>
            <a:prstGeom prst="rect">
              <a:avLst/>
            </a:prstGeom>
          </p:spPr>
        </p:pic>
        <p:pic>
          <p:nvPicPr>
            <p:cNvPr id="83" name="Picture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99792" y="3200005"/>
              <a:ext cx="1128316" cy="1353979"/>
            </a:xfrm>
            <a:prstGeom prst="rect">
              <a:avLst/>
            </a:prstGeom>
          </p:spPr>
        </p:pic>
        <p:pic>
          <p:nvPicPr>
            <p:cNvPr id="84" name="Picture 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27784" y="5108995"/>
              <a:ext cx="1247124" cy="1313109"/>
            </a:xfrm>
            <a:prstGeom prst="rect">
              <a:avLst/>
            </a:prstGeom>
          </p:spPr>
        </p:pic>
        <p:sp>
          <p:nvSpPr>
            <p:cNvPr id="85" name="TextBox 42"/>
            <p:cNvSpPr txBox="1"/>
            <p:nvPr/>
          </p:nvSpPr>
          <p:spPr>
            <a:xfrm>
              <a:off x="6019821" y="3482144"/>
              <a:ext cx="1412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b="1" i="1" dirty="0" smtClean="0">
                  <a:latin typeface="1훈새마을운동 Regular"/>
                  <a:ea typeface="1훈새마을운동 Regular"/>
                  <a:cs typeface="1훈새마을운동 Regular"/>
                </a:rPr>
                <a:t>계란 삶을 기계</a:t>
              </a:r>
              <a:endParaRPr lang="en-US" b="1" i="1" dirty="0">
                <a:latin typeface="1훈새마을운동 Regular"/>
                <a:ea typeface="1훈새마을운동 Regular"/>
                <a:cs typeface="1훈새마을운동 Regular"/>
              </a:endParaRPr>
            </a:p>
          </p:txBody>
        </p:sp>
        <p:sp>
          <p:nvSpPr>
            <p:cNvPr id="86" name="TextBox 43"/>
            <p:cNvSpPr txBox="1"/>
            <p:nvPr/>
          </p:nvSpPr>
          <p:spPr>
            <a:xfrm>
              <a:off x="6282214" y="5443023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b="1" i="1" dirty="0" smtClean="0">
                  <a:latin typeface="1훈새마을운동 Regular"/>
                  <a:ea typeface="1훈새마을운동 Regular"/>
                  <a:cs typeface="1훈새마을운동 Regular"/>
                </a:rPr>
                <a:t>예</a:t>
              </a:r>
              <a:r>
                <a:rPr lang="ko-KR" altLang="en-US" b="1" i="1" dirty="0">
                  <a:latin typeface="1훈새마을운동 Regular"/>
                  <a:ea typeface="1훈새마을운동 Regular"/>
                  <a:cs typeface="1훈새마을운동 Regular"/>
                </a:rPr>
                <a:t>산</a:t>
              </a:r>
              <a:r>
                <a:rPr lang="ko-KR" altLang="en-US" b="1" i="1" dirty="0" smtClean="0">
                  <a:latin typeface="1훈새마을운동 Regular"/>
                  <a:ea typeface="1훈새마을운동 Regular"/>
                  <a:cs typeface="1훈새마을운동 Regular"/>
                </a:rPr>
                <a:t>문제</a:t>
              </a:r>
              <a:endParaRPr lang="en-US" b="1" i="1" dirty="0">
                <a:latin typeface="1훈새마을운동 Regular"/>
                <a:ea typeface="1훈새마을운동 Regular"/>
                <a:cs typeface="1훈새마을운동 Regular"/>
              </a:endParaRPr>
            </a:p>
          </p:txBody>
        </p:sp>
        <p:sp>
          <p:nvSpPr>
            <p:cNvPr id="87" name="TextBox 44"/>
            <p:cNvSpPr txBox="1"/>
            <p:nvPr/>
          </p:nvSpPr>
          <p:spPr>
            <a:xfrm>
              <a:off x="6282214" y="4462584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b="1" i="1" dirty="0" smtClean="0">
                  <a:latin typeface="1훈새마을운동 Regular"/>
                  <a:ea typeface="1훈새마을운동 Regular"/>
                  <a:cs typeface="1훈새마을운동 Regular"/>
                </a:rPr>
                <a:t>판매인원</a:t>
              </a:r>
              <a:endParaRPr lang="en-US" b="1" i="1" dirty="0">
                <a:latin typeface="1훈새마을운동 Regular"/>
                <a:ea typeface="1훈새마을운동 Regular"/>
                <a:cs typeface="1훈새마을운동 Regular"/>
              </a:endParaRPr>
            </a:p>
          </p:txBody>
        </p:sp>
        <p:sp>
          <p:nvSpPr>
            <p:cNvPr id="88" name="TextBox 45"/>
            <p:cNvSpPr txBox="1"/>
            <p:nvPr/>
          </p:nvSpPr>
          <p:spPr>
            <a:xfrm>
              <a:off x="6064235" y="2501704"/>
              <a:ext cx="1281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b="1" i="1" dirty="0" smtClean="0">
                  <a:latin typeface="1훈새마을운동 Regular"/>
                  <a:ea typeface="1훈새마을운동 Regular"/>
                  <a:cs typeface="1훈새마을운동 Regular"/>
                </a:rPr>
                <a:t>계란구입비</a:t>
              </a:r>
              <a:r>
                <a:rPr lang="ko-KR" altLang="en-US" b="1" i="1" dirty="0">
                  <a:latin typeface="1훈새마을운동 Regular"/>
                  <a:ea typeface="1훈새마을운동 Regular"/>
                  <a:cs typeface="1훈새마을운동 Regular"/>
                </a:rPr>
                <a:t>용</a:t>
              </a:r>
              <a:endParaRPr lang="en-US" b="1" i="1" dirty="0">
                <a:latin typeface="1훈새마을운동 Regular"/>
                <a:ea typeface="1훈새마을운동 Regular"/>
                <a:cs typeface="1훈새마을운동 Regular"/>
              </a:endParaRPr>
            </a:p>
          </p:txBody>
        </p:sp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3000" l="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792" y="2428997"/>
              <a:ext cx="1755618" cy="1755618"/>
            </a:xfrm>
            <a:prstGeom prst="rect">
              <a:avLst/>
            </a:prstGeom>
          </p:spPr>
        </p:pic>
        <p:sp>
          <p:nvSpPr>
            <p:cNvPr id="91" name="TextBox 24"/>
            <p:cNvSpPr txBox="1"/>
            <p:nvPr/>
          </p:nvSpPr>
          <p:spPr>
            <a:xfrm>
              <a:off x="40836" y="5097547"/>
              <a:ext cx="2672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400" dirty="0">
                  <a:latin typeface="a구름자전거"/>
                  <a:ea typeface="a구름자전거"/>
                  <a:cs typeface="1훈새마을운동 Regular"/>
                </a:rPr>
                <a:t>✖ </a:t>
              </a:r>
              <a:r>
                <a:rPr lang="ko-KR" altLang="en-US" sz="1400" dirty="0">
                  <a:latin typeface="1훈새마을운동 Regular"/>
                  <a:ea typeface="1훈새마을운동 Regular"/>
                  <a:cs typeface="1훈새마을운동 Regular"/>
                </a:rPr>
                <a:t>배가 고프면 수업에 집중을 못한다</a:t>
              </a:r>
              <a:r>
                <a:rPr lang="en-US" altLang="ko-KR" sz="1400" dirty="0">
                  <a:latin typeface="1훈새마을운동 Regular"/>
                  <a:ea typeface="1훈새마을운동 Regular"/>
                  <a:cs typeface="1훈새마을운동 Regular"/>
                </a:rPr>
                <a:t>.</a:t>
              </a:r>
            </a:p>
          </p:txBody>
        </p:sp>
        <p:sp>
          <p:nvSpPr>
            <p:cNvPr id="92" name="TextBox 25"/>
            <p:cNvSpPr txBox="1"/>
            <p:nvPr/>
          </p:nvSpPr>
          <p:spPr>
            <a:xfrm>
              <a:off x="34424" y="5713511"/>
              <a:ext cx="2579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400" dirty="0" smtClean="0">
                  <a:latin typeface="a구름자전거"/>
                  <a:ea typeface="a구름자전거"/>
                  <a:cs typeface="1훈새마을운동 Regular"/>
                </a:rPr>
                <a:t>✖ </a:t>
              </a:r>
              <a:r>
                <a:rPr lang="ko-KR" altLang="en-US" sz="1400" dirty="0" smtClean="0">
                  <a:latin typeface="1훈새마을운동 Regular"/>
                  <a:ea typeface="1훈새마을운동 Regular"/>
                  <a:cs typeface="1훈새마을운동 Regular"/>
                </a:rPr>
                <a:t>아침을 굶는 건 건강에 좋지 않다</a:t>
              </a:r>
              <a:r>
                <a:rPr lang="en-US" altLang="ko-KR" sz="1400" dirty="0" smtClean="0">
                  <a:latin typeface="1훈새마을운동 Regular"/>
                  <a:ea typeface="1훈새마을운동 Regular"/>
                  <a:cs typeface="1훈새마을운동 Regular"/>
                </a:rPr>
                <a:t>.</a:t>
              </a:r>
            </a:p>
          </p:txBody>
        </p:sp>
        <p:sp>
          <p:nvSpPr>
            <p:cNvPr id="94" name="Rectangle 33"/>
            <p:cNvSpPr/>
            <p:nvPr/>
          </p:nvSpPr>
          <p:spPr>
            <a:xfrm>
              <a:off x="7716735" y="1320788"/>
              <a:ext cx="1255864" cy="556459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14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3" name="TextBox 48"/>
            <p:cNvSpPr txBox="1"/>
            <p:nvPr/>
          </p:nvSpPr>
          <p:spPr>
            <a:xfrm>
              <a:off x="7544262" y="1136401"/>
              <a:ext cx="1600811" cy="36988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dirty="0" smtClean="0">
                  <a:solidFill>
                    <a:srgbClr val="FFFFFF"/>
                  </a:solidFill>
                  <a:latin typeface="a가을소풍M"/>
                  <a:ea typeface="a가을소풍M"/>
                  <a:cs typeface="a가을소풍M"/>
                </a:rPr>
                <a:t>장애</a:t>
              </a:r>
              <a:r>
                <a:rPr lang="ko-KR" altLang="en-US" dirty="0">
                  <a:solidFill>
                    <a:srgbClr val="FFFFFF"/>
                  </a:solidFill>
                  <a:latin typeface="a가을소풍M"/>
                  <a:ea typeface="a가을소풍M"/>
                  <a:cs typeface="a가을소풍M"/>
                </a:rPr>
                <a:t>물</a:t>
              </a:r>
              <a:endParaRPr lang="en-US" altLang="ko-KR" dirty="0" smtClean="0">
                <a:solidFill>
                  <a:srgbClr val="FFFFFF"/>
                </a:solidFill>
                <a:latin typeface="a가을소풍M"/>
                <a:ea typeface="a가을소풍M"/>
                <a:cs typeface="a가을소풍M"/>
              </a:endParaRPr>
            </a:p>
          </p:txBody>
        </p:sp>
        <p:sp>
          <p:nvSpPr>
            <p:cNvPr id="95" name="TextBox 53"/>
            <p:cNvSpPr txBox="1"/>
            <p:nvPr/>
          </p:nvSpPr>
          <p:spPr>
            <a:xfrm>
              <a:off x="7883296" y="2451711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b="1" i="1" dirty="0" smtClean="0">
                  <a:latin typeface="1훈새마을운동 Regular"/>
                  <a:ea typeface="1훈새마을운동 Regular"/>
                  <a:cs typeface="1훈새마을운동 Regular"/>
                </a:rPr>
                <a:t>위생문제</a:t>
              </a:r>
              <a:endParaRPr lang="en-US" b="1" i="1" dirty="0">
                <a:latin typeface="1훈새마을운동 Regular"/>
                <a:ea typeface="1훈새마을운동 Regular"/>
                <a:cs typeface="1훈새마을운동 Regular"/>
              </a:endParaRPr>
            </a:p>
          </p:txBody>
        </p:sp>
        <p:sp>
          <p:nvSpPr>
            <p:cNvPr id="96" name="TextBox 54"/>
            <p:cNvSpPr txBox="1"/>
            <p:nvPr/>
          </p:nvSpPr>
          <p:spPr>
            <a:xfrm>
              <a:off x="7793030" y="3476250"/>
              <a:ext cx="1098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b="1" i="1" dirty="0" smtClean="0">
                  <a:latin typeface="1훈새마을운동 Regular"/>
                  <a:ea typeface="1훈새마을운동 Regular"/>
                  <a:cs typeface="1훈새마을운동 Regular"/>
                </a:rPr>
                <a:t>지속가능</a:t>
              </a:r>
              <a:r>
                <a:rPr lang="ko-KR" altLang="en-US" b="1" i="1" dirty="0">
                  <a:latin typeface="1훈새마을운동 Regular"/>
                  <a:ea typeface="1훈새마을운동 Regular"/>
                  <a:cs typeface="1훈새마을운동 Regular"/>
                </a:rPr>
                <a:t>성</a:t>
              </a:r>
              <a:endParaRPr lang="en-US" b="1" i="1" dirty="0">
                <a:latin typeface="1훈새마을운동 Regular"/>
                <a:ea typeface="1훈새마을운동 Regular"/>
                <a:cs typeface="1훈새마을운동 Regular"/>
              </a:endParaRPr>
            </a:p>
          </p:txBody>
        </p:sp>
        <p:sp>
          <p:nvSpPr>
            <p:cNvPr id="97" name="TextBox 55"/>
            <p:cNvSpPr txBox="1"/>
            <p:nvPr/>
          </p:nvSpPr>
          <p:spPr>
            <a:xfrm>
              <a:off x="7883296" y="4488877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b="1" i="1" dirty="0" smtClean="0">
                  <a:latin typeface="1훈새마을운동 Regular"/>
                  <a:ea typeface="1훈새마을운동 Regular"/>
                  <a:cs typeface="1훈새마을운동 Regular"/>
                </a:rPr>
                <a:t>승</a:t>
              </a:r>
              <a:r>
                <a:rPr lang="ko-KR" altLang="en-US" b="1" i="1" dirty="0">
                  <a:latin typeface="1훈새마을운동 Regular"/>
                  <a:ea typeface="1훈새마을운동 Regular"/>
                  <a:cs typeface="1훈새마을운동 Regular"/>
                </a:rPr>
                <a:t>인</a:t>
              </a:r>
              <a:r>
                <a:rPr lang="ko-KR" altLang="en-US" b="1" i="1" dirty="0" smtClean="0">
                  <a:latin typeface="1훈새마을운동 Regular"/>
                  <a:ea typeface="1훈새마을운동 Regular"/>
                  <a:cs typeface="1훈새마을운동 Regular"/>
                </a:rPr>
                <a:t>문제</a:t>
              </a:r>
              <a:endParaRPr lang="en-US" b="1" i="1" dirty="0">
                <a:latin typeface="1훈새마을운동 Regular"/>
                <a:ea typeface="1훈새마을운동 Regular"/>
                <a:cs typeface="1훈새마을운동 Regular"/>
              </a:endParaRPr>
            </a:p>
          </p:txBody>
        </p:sp>
        <p:sp>
          <p:nvSpPr>
            <p:cNvPr id="98" name="TextBox 56"/>
            <p:cNvSpPr txBox="1"/>
            <p:nvPr/>
          </p:nvSpPr>
          <p:spPr>
            <a:xfrm>
              <a:off x="7883296" y="5443023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b="1" i="1" dirty="0" err="1" smtClean="0">
                  <a:latin typeface="1훈새마을운동 Regular"/>
                  <a:ea typeface="1훈새마을운동 Regular"/>
                  <a:cs typeface="1훈새마을운동 Regular"/>
                </a:rPr>
                <a:t>법</a:t>
              </a:r>
              <a:r>
                <a:rPr lang="ko-KR" altLang="en-US" b="1" i="1" dirty="0" err="1">
                  <a:latin typeface="1훈새마을운동 Regular"/>
                  <a:ea typeface="1훈새마을운동 Regular"/>
                  <a:cs typeface="1훈새마을운동 Regular"/>
                </a:rPr>
                <a:t>적</a:t>
              </a:r>
              <a:r>
                <a:rPr lang="ko-KR" altLang="en-US" b="1" i="1" dirty="0" err="1" smtClean="0">
                  <a:latin typeface="1훈새마을운동 Regular"/>
                  <a:ea typeface="1훈새마을운동 Regular"/>
                  <a:cs typeface="1훈새마을운동 Regular"/>
                </a:rPr>
                <a:t>문제</a:t>
              </a:r>
              <a:endParaRPr lang="en-US" b="1" i="1" dirty="0">
                <a:latin typeface="1훈새마을운동 Regular"/>
                <a:ea typeface="1훈새마을운동 Regular"/>
                <a:cs typeface="1훈새마을운동 Regular"/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92892" y="4509120"/>
            <a:ext cx="2504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latin typeface="a구름자전거"/>
                <a:ea typeface="a구름자전거"/>
                <a:cs typeface="1훈새마을운동 Regular"/>
              </a:rPr>
              <a:t>✖ </a:t>
            </a: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매일 아침 시간에 쫓겨 학생들이</a:t>
            </a: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아침식사를 하지 못하고 등교한다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.</a:t>
            </a:r>
            <a:endParaRPr lang="en-US" altLang="ko-KR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pic>
        <p:nvPicPr>
          <p:cNvPr id="39" name="pasted-image.tif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80392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453650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엘리베이터 피치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115616" y="812329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ko-KR" sz="1300" b="0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15"/>
          <p:cNvSpPr txBox="1"/>
          <p:nvPr/>
        </p:nvSpPr>
        <p:spPr>
          <a:xfrm>
            <a:off x="923262" y="5389947"/>
            <a:ext cx="7297477" cy="12794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제한시간 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분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엘리베이터를 타고 내리는 그 짧은 시간에</a:t>
            </a:r>
            <a:r>
              <a:rPr lang="ko-KR" altLang="en-US" sz="1600" b="0" i="0" u="none" strike="noStrike" cap="none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 </a:t>
            </a:r>
            <a:endParaRPr lang="en-US" altLang="ko-KR" sz="1600" b="0" i="0" u="none" strike="noStrike" cap="none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우리 프로젝트를 누군가에게 어필 할 수 있을까요</a:t>
            </a:r>
            <a:r>
              <a:rPr lang="en-US" altLang="ko-KR" sz="1600" b="0" i="0" u="none" strike="noStrike" cap="none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?</a:t>
            </a:r>
          </a:p>
        </p:txBody>
      </p:sp>
      <p:pic>
        <p:nvPicPr>
          <p:cNvPr id="11" name="Picture 2" descr="C:\Users\Administrator\Downloads\going-up-elevator-pitch-illustrati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604867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2940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453650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엘리베이터 피치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115616" y="812329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ko-KR" sz="1300" b="0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06" b="89841" l="8661" r="78740">
                        <a14:foregroundMark x1="58793" y1="20635" x2="42257" y2="33016"/>
                        <a14:foregroundMark x1="31759" y1="26984" x2="37008" y2="32063"/>
                        <a14:foregroundMark x1="42520" y1="13333" x2="49606" y2="9206"/>
                        <a14:foregroundMark x1="30184" y1="29841" x2="32808" y2="26984"/>
                        <a14:foregroundMark x1="32021" y1="27937" x2="34646" y2="24762"/>
                        <a14:foregroundMark x1="32808" y1="27619" x2="33596" y2="22857"/>
                        <a14:foregroundMark x1="43832" y1="44127" x2="50131" y2="55873"/>
                        <a14:foregroundMark x1="39370" y1="34286" x2="46194" y2="50159"/>
                        <a14:foregroundMark x1="41732" y1="42857" x2="59055" y2="27937"/>
                        <a14:foregroundMark x1="33333" y1="42222" x2="39633" y2="39048"/>
                        <a14:foregroundMark x1="58005" y1="37460" x2="60105" y2="33968"/>
                        <a14:foregroundMark x1="50656" y1="62857" x2="55381" y2="81587"/>
                        <a14:foregroundMark x1="55381" y1="84762" x2="53806" y2="80317"/>
                        <a14:foregroundMark x1="53281" y1="87302" x2="53543" y2="80635"/>
                        <a14:foregroundMark x1="75328" y1="57460" x2="70866" y2="75556"/>
                        <a14:foregroundMark x1="75066" y1="58730" x2="70079" y2="59048"/>
                        <a14:foregroundMark x1="76378" y1="55556" x2="74278" y2="53968"/>
                        <a14:foregroundMark x1="72966" y1="54286" x2="73753" y2="52381"/>
                        <a14:foregroundMark x1="70866" y1="74921" x2="68766" y2="82857"/>
                        <a14:foregroundMark x1="73228" y1="74286" x2="74541" y2="81905"/>
                        <a14:foregroundMark x1="69816" y1="87937" x2="69816" y2="84762"/>
                        <a14:foregroundMark x1="74541" y1="87937" x2="74541" y2="85079"/>
                        <a14:foregroundMark x1="76378" y1="77143" x2="78215" y2="7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239"/>
          <a:stretch/>
        </p:blipFill>
        <p:spPr>
          <a:xfrm>
            <a:off x="3618163" y="1857638"/>
            <a:ext cx="5184053" cy="4883729"/>
          </a:xfrm>
          <a:prstGeom prst="rect">
            <a:avLst/>
          </a:prstGeom>
        </p:spPr>
      </p:pic>
      <p:sp>
        <p:nvSpPr>
          <p:cNvPr id="13" name="TextBox 10"/>
          <p:cNvSpPr txBox="1"/>
          <p:nvPr/>
        </p:nvSpPr>
        <p:spPr>
          <a:xfrm>
            <a:off x="611560" y="2132856"/>
            <a:ext cx="697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✖ 경청하</a:t>
            </a:r>
            <a:r>
              <a:rPr lang="ko-KR" altLang="en-US" sz="360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기</a:t>
            </a:r>
          </a:p>
        </p:txBody>
      </p:sp>
      <p:sp>
        <p:nvSpPr>
          <p:cNvPr id="14" name="TextBox 11"/>
          <p:cNvSpPr txBox="1"/>
          <p:nvPr/>
        </p:nvSpPr>
        <p:spPr>
          <a:xfrm>
            <a:off x="625617" y="3164971"/>
            <a:ext cx="697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✖ 시간 지키기</a:t>
            </a:r>
            <a:endParaRPr lang="ko-KR" altLang="en-US" sz="3600" dirty="0">
              <a:ln>
                <a:solidFill>
                  <a:schemeClr val="tx1">
                    <a:alpha val="0"/>
                  </a:schemeClr>
                </a:solidFill>
              </a:ln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611560" y="4147339"/>
            <a:ext cx="697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✖ 크게 말하기</a:t>
            </a:r>
            <a:endParaRPr lang="ko-KR" altLang="en-US" sz="3600" dirty="0">
              <a:ln>
                <a:solidFill>
                  <a:schemeClr val="tx1">
                    <a:alpha val="0"/>
                  </a:schemeClr>
                </a:solidFill>
              </a:ln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611560" y="5083443"/>
            <a:ext cx="697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✖ 올바른 질문하기</a:t>
            </a:r>
            <a:endParaRPr lang="ko-KR" altLang="en-US" sz="3600" dirty="0">
              <a:ln>
                <a:solidFill>
                  <a:schemeClr val="tx1">
                    <a:alpha val="0"/>
                  </a:schemeClr>
                </a:solidFill>
              </a:ln>
              <a:latin typeface="배달의민족 주아" pitchFamily="18" charset="-127"/>
              <a:ea typeface="배달의민족 주아" pitchFamily="18" charset="-127"/>
            </a:endParaRPr>
          </a:p>
        </p:txBody>
      </p:sp>
      <p:pic>
        <p:nvPicPr>
          <p:cNvPr id="15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753728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453650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가치 </a:t>
            </a:r>
            <a:r>
              <a:rPr lang="ko-KR" altLang="en-US" sz="3900" b="1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투자회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115616" y="812329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ko-KR" sz="1300" b="0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Administrator\Downloads\d0143547_4f3c966926ea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80" y="1340768"/>
            <a:ext cx="5519640" cy="3715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5" name="Shape 115"/>
          <p:cNvSpPr txBox="1"/>
          <p:nvPr/>
        </p:nvSpPr>
        <p:spPr>
          <a:xfrm>
            <a:off x="923262" y="5389947"/>
            <a:ext cx="7297477" cy="12794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엘리베이터 피치를 듣고 알게 된</a:t>
            </a:r>
            <a:endParaRPr lang="en-US" altLang="ko-KR" sz="16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각 프로젝트에 대해 가상의 돈으로 모의 투자를 해봅니다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1600" b="0" i="0" u="none" strike="noStrike" cap="none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1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81188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8680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417646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두런왕조</a:t>
            </a:r>
            <a:r>
              <a:rPr lang="ko-KR" altLang="en-US" sz="3900" b="1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실록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작성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15"/>
          <p:cNvSpPr txBox="1"/>
          <p:nvPr/>
        </p:nvSpPr>
        <p:spPr>
          <a:xfrm>
            <a:off x="923262" y="5805264"/>
            <a:ext cx="7297477" cy="792088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우리의 활동</a:t>
            </a:r>
            <a:r>
              <a:rPr lang="ko-KR" altLang="en-US" sz="1600" b="0" i="0" u="none" strike="noStrike" cap="none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 기록은 우리의 역사가 됩니다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!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두런왕조실록을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작성해볼까요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538731" y="1292159"/>
            <a:ext cx="6066539" cy="4369089"/>
            <a:chOff x="1065899" y="1018488"/>
            <a:chExt cx="6516455" cy="4693116"/>
          </a:xfrm>
        </p:grpSpPr>
        <p:pic>
          <p:nvPicPr>
            <p:cNvPr id="11" name="Picture 4" descr="C:\Users\user\Desktop\실록 속지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65899" y="1018488"/>
              <a:ext cx="6516455" cy="4693116"/>
            </a:xfrm>
            <a:prstGeom prst="rect">
              <a:avLst/>
            </a:prstGeom>
            <a:noFill/>
          </p:spPr>
        </p:pic>
        <p:pic>
          <p:nvPicPr>
            <p:cNvPr id="12" name="tabl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0191" y="1582965"/>
              <a:ext cx="2813641" cy="3726471"/>
            </a:xfrm>
            <a:prstGeom prst="rect">
              <a:avLst/>
            </a:prstGeom>
          </p:spPr>
        </p:pic>
      </p:grpSp>
      <p:pic>
        <p:nvPicPr>
          <p:cNvPr id="13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658400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238</Words>
  <Application>Microsoft Office PowerPoint</Application>
  <PresentationFormat>화면 슬라이드 쇼(4:3)</PresentationFormat>
  <Paragraphs>65</Paragraphs>
  <Slides>10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22" baseType="lpstr">
      <vt:lpstr>굴림</vt:lpstr>
      <vt:lpstr>Arial</vt:lpstr>
      <vt:lpstr>맑은 고딕</vt:lpstr>
      <vt:lpstr>a가을소풍M</vt:lpstr>
      <vt:lpstr>1훈새마을운동 Regular</vt:lpstr>
      <vt:lpstr>a구름자전거</vt:lpstr>
      <vt:lpstr>배달의민족 주아</vt:lpstr>
      <vt:lpstr>나눔바른고딕</vt:lpstr>
      <vt:lpstr>나눔고딕</vt:lpstr>
      <vt:lpstr>휴먼모음T</vt:lpstr>
      <vt:lpstr>나눔고딕 ExtraBold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user</cp:lastModifiedBy>
  <cp:revision>24</cp:revision>
  <dcterms:modified xsi:type="dcterms:W3CDTF">2015-01-23T07:50:42Z</dcterms:modified>
</cp:coreProperties>
</file>