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15"/>
  </p:notesMasterIdLst>
  <p:sldIdLst>
    <p:sldId id="256" r:id="rId2"/>
    <p:sldId id="279" r:id="rId3"/>
    <p:sldId id="261" r:id="rId4"/>
    <p:sldId id="272" r:id="rId5"/>
    <p:sldId id="268" r:id="rId6"/>
    <p:sldId id="269" r:id="rId7"/>
    <p:sldId id="270" r:id="rId8"/>
    <p:sldId id="271" r:id="rId9"/>
    <p:sldId id="273" r:id="rId10"/>
    <p:sldId id="275" r:id="rId11"/>
    <p:sldId id="277" r:id="rId12"/>
    <p:sldId id="274" r:id="rId13"/>
    <p:sldId id="278" r:id="rId14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152"/>
    <a:srgbClr val="009900"/>
    <a:srgbClr val="FF3300"/>
    <a:srgbClr val="FFFF66"/>
    <a:srgbClr val="FF5050"/>
    <a:srgbClr val="4F81BD"/>
    <a:srgbClr val="FF9900"/>
    <a:srgbClr val="92D050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4" autoAdjust="0"/>
    <p:restoredTop sz="94585" autoAdjust="0"/>
  </p:normalViewPr>
  <p:slideViewPr>
    <p:cSldViewPr>
      <p:cViewPr varScale="1">
        <p:scale>
          <a:sx n="79" d="100"/>
          <a:sy n="79" d="100"/>
        </p:scale>
        <p:origin x="-1474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32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F46AD-2C0A-4D3D-A9A8-D2EA5F784BD5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510BB-AA24-47E8-AA7F-7889CAD71E7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72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jpe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  <p:pic>
        <p:nvPicPr>
          <p:cNvPr id="9" name="그림 8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10" name="그림 9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11" name="그림 10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901576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6" name="그림 5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2" cstate="print"/>
          <a:srcRect l="15750" t="70370" r="12589" b="14047"/>
          <a:stretch>
            <a:fillRect/>
          </a:stretch>
        </p:blipFill>
        <p:spPr>
          <a:xfrm>
            <a:off x="1547664" y="4509120"/>
            <a:ext cx="6552728" cy="1008112"/>
          </a:xfrm>
          <a:prstGeom prst="rect">
            <a:avLst/>
          </a:prstGeom>
        </p:spPr>
      </p:pic>
      <p:pic>
        <p:nvPicPr>
          <p:cNvPr id="7" name="그림 6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5220072" y="1844824"/>
            <a:ext cx="2232248" cy="2232248"/>
          </a:xfrm>
          <a:prstGeom prst="rect">
            <a:avLst/>
          </a:prstGeom>
        </p:spPr>
      </p:pic>
      <p:pic>
        <p:nvPicPr>
          <p:cNvPr id="8" name="그림 7" descr="서울중등진로와직업교과교육연구회_아이덴티티_4_out-01.jpg"/>
          <p:cNvPicPr>
            <a:picLocks noChangeAspect="1"/>
          </p:cNvPicPr>
          <p:nvPr userDrawn="1"/>
        </p:nvPicPr>
        <p:blipFill>
          <a:blip r:embed="rId4" cstate="print"/>
          <a:srcRect l="23625" t="13357" r="60625" b="62155"/>
          <a:stretch>
            <a:fillRect/>
          </a:stretch>
        </p:blipFill>
        <p:spPr>
          <a:xfrm>
            <a:off x="1547664" y="1484784"/>
            <a:ext cx="2376264" cy="26138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+mn-ea"/>
                <a:ea typeface="+mn-e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ko-KR" dirty="0" smtClean="0"/>
              <a:t>77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사용자 지정 레이아웃">
    <p:bg>
      <p:bgPr>
        <a:blipFill dpi="0" rotWithShape="1">
          <a:blip r:embed="rId2" cstate="print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3" cstate="print"/>
          <a:srcRect l="63787" t="11821" r="12589" b="54787"/>
          <a:stretch>
            <a:fillRect/>
          </a:stretch>
        </p:blipFill>
        <p:spPr>
          <a:xfrm>
            <a:off x="2555776" y="2132856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조준호\AppData\Local\Microsoft\Windows\Temporary Internet Files\Content.IE5\M2GXO9GO\MP900427686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solidFill>
            <a:srgbClr val="B2B2B2">
              <a:alpha val="69804"/>
            </a:srgbClr>
          </a:solidFill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7" name="Picture 4" descr="C:\Users\조준호\AppData\Local\Microsoft\Windows\Temporary Internet Files\Content.IE5\M2GXO9GO\MP900427686[1]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8116" y="-104485"/>
            <a:ext cx="9692644" cy="6413805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AppData\Local\Microsoft\Windows\Temporary Internet Files\Content.IE5\TMHX4AO3\MP90044852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  <a:solidFill>
            <a:srgbClr val="B3A2C7">
              <a:alpha val="65098"/>
            </a:srgbClr>
          </a:solidFill>
        </p:spPr>
        <p:txBody>
          <a:bodyPr anchor="t">
            <a:normAutofit/>
          </a:bodyPr>
          <a:lstStyle>
            <a:lvl1pPr algn="l">
              <a:defRPr sz="3600" b="1" cap="all">
                <a:solidFill>
                  <a:schemeClr val="bg1"/>
                </a:solidFill>
              </a:defRPr>
            </a:lvl1pPr>
          </a:lstStyle>
          <a:p>
            <a:r>
              <a:rPr lang="ko-KR" altLang="en-US" dirty="0" smtClean="0"/>
              <a:t>완벽을 추구하는 나 걱정하지 말자</a:t>
            </a:r>
            <a:r>
              <a:rPr lang="en-US" altLang="ko-KR" dirty="0" smtClean="0"/>
              <a:t>.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marL="0" indent="0">
              <a:buNone/>
              <a:defRPr sz="3600" b="1" cap="none" spc="0">
                <a:ln w="12700">
                  <a:solidFill>
                    <a:schemeClr val="bg1"/>
                  </a:solidFill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dirty="0" smtClean="0"/>
              <a:t>나의 강점은 심미안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8" name="Picture 2" descr="C:\Users\user\AppData\Local\Microsoft\Windows\Temporary Internet Files\Content.IE5\TMHX4AO3\MP900448524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5F4F0"/>
              </a:clrFrom>
              <a:clrTo>
                <a:srgbClr val="F5F4F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6512" y="10467"/>
            <a:ext cx="9232254" cy="615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2051" name="Picture 3" descr="C:\Users\user\AppData\Local\Microsoft\Windows\Temporary Internet Files\Content.IE5\6LQIUE66\MP900442245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0" name="왼쪽 화살표 9"/>
          <p:cNvSpPr/>
          <p:nvPr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1" name="왼쪽 화살표 10"/>
          <p:cNvSpPr/>
          <p:nvPr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2" name="왼쪽 화살표 11"/>
          <p:cNvSpPr/>
          <p:nvPr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3" name="왼쪽 화살표 12"/>
          <p:cNvSpPr/>
          <p:nvPr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  <p:pic>
        <p:nvPicPr>
          <p:cNvPr id="14" name="Picture 3" descr="C:\Users\user\AppData\Local\Microsoft\Windows\Temporary Internet Files\Content.IE5\6LQIUE66\MP900442245[1].jpg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19625" y="-4019"/>
            <a:ext cx="4160887" cy="6241331"/>
          </a:xfrm>
          <a:prstGeom prst="rect">
            <a:avLst/>
          </a:prstGeom>
          <a:noFill/>
        </p:spPr>
      </p:pic>
      <p:sp>
        <p:nvSpPr>
          <p:cNvPr id="15" name="왼쪽 화살표 14"/>
          <p:cNvSpPr/>
          <p:nvPr userDrawn="1"/>
        </p:nvSpPr>
        <p:spPr>
          <a:xfrm>
            <a:off x="323528" y="980728"/>
            <a:ext cx="7200800" cy="1296144"/>
          </a:xfrm>
          <a:prstGeom prst="leftArrow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3200" b="1" dirty="0" smtClean="0">
                <a:latin typeface="+mj-ea"/>
                <a:ea typeface="+mj-ea"/>
              </a:rPr>
              <a:t>1. </a:t>
            </a:r>
            <a:r>
              <a:rPr lang="ko-KR" altLang="en-US" sz="3200" b="1" dirty="0" smtClean="0">
                <a:latin typeface="+mj-ea"/>
                <a:ea typeface="+mj-ea"/>
              </a:rPr>
              <a:t>순위 심미안</a:t>
            </a:r>
            <a:endParaRPr lang="ko-KR" altLang="en-US" sz="3200" b="1" dirty="0">
              <a:latin typeface="+mj-ea"/>
              <a:ea typeface="+mj-ea"/>
            </a:endParaRPr>
          </a:p>
        </p:txBody>
      </p:sp>
      <p:sp>
        <p:nvSpPr>
          <p:cNvPr id="16" name="왼쪽 화살표 15"/>
          <p:cNvSpPr/>
          <p:nvPr userDrawn="1"/>
        </p:nvSpPr>
        <p:spPr>
          <a:xfrm>
            <a:off x="1187624" y="2276872"/>
            <a:ext cx="6633120" cy="1368152"/>
          </a:xfrm>
          <a:prstGeom prst="lef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7" name="왼쪽 화살표 16"/>
          <p:cNvSpPr/>
          <p:nvPr userDrawn="1"/>
        </p:nvSpPr>
        <p:spPr>
          <a:xfrm>
            <a:off x="1971328" y="3645024"/>
            <a:ext cx="6633120" cy="1368152"/>
          </a:xfrm>
          <a:prstGeom prst="lef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j-ea"/>
                <a:cs typeface="+mn-cs"/>
              </a:rPr>
              <a:t>순위 심미안</a:t>
            </a:r>
          </a:p>
        </p:txBody>
      </p:sp>
      <p:sp>
        <p:nvSpPr>
          <p:cNvPr id="18" name="왼쪽 화살표 17"/>
          <p:cNvSpPr/>
          <p:nvPr userDrawn="1"/>
        </p:nvSpPr>
        <p:spPr>
          <a:xfrm>
            <a:off x="2763416" y="5013176"/>
            <a:ext cx="6633120" cy="1368152"/>
          </a:xfrm>
          <a:prstGeom prst="leftArrow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1. </a:t>
            </a:r>
            <a:r>
              <a:rPr lang="ko-KR" altLang="en-US" sz="3200" b="1" kern="1200" dirty="0" smtClean="0">
                <a:solidFill>
                  <a:schemeClr val="lt1"/>
                </a:solidFill>
                <a:latin typeface="+mj-ea"/>
                <a:ea typeface="+mn-ea"/>
                <a:cs typeface="+mn-cs"/>
              </a:rPr>
              <a:t>순위 심미안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EC35F83-E84A-46A2-B12A-202D34841136}" type="datetimeFigureOut">
              <a:rPr lang="ko-KR" altLang="en-US" smtClean="0"/>
              <a:pPr/>
              <a:t>2015-01-22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06D88A4-4DBB-4862-903C-2DA29E7D706C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pic>
        <p:nvPicPr>
          <p:cNvPr id="11" name="그림 10" descr="서울중등진로와직업교과교육연구회_아이덴티티_4_out-01.jpg"/>
          <p:cNvPicPr>
            <a:picLocks noChangeAspect="1"/>
          </p:cNvPicPr>
          <p:nvPr/>
        </p:nvPicPr>
        <p:blipFill>
          <a:blip r:embed="rId22" cstate="print"/>
          <a:srcRect l="16138" t="72261" r="13775" b="15495"/>
          <a:stretch>
            <a:fillRect/>
          </a:stretch>
        </p:blipFill>
        <p:spPr>
          <a:xfrm>
            <a:off x="6382032" y="6506802"/>
            <a:ext cx="2761968" cy="34136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93310"/>
            <a:ext cx="308451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61" r:id="rId17"/>
    <p:sldLayoutId id="2147483650" r:id="rId18"/>
    <p:sldLayoutId id="2147483652" r:id="rId19"/>
    <p:sldLayoutId id="2147483660" r:id="rId20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2014\&#44608;&#50672;&#55148;\&#46041;&#44536;&#46972;&#48120;&#51116;&#45800;&#51088;&#47308;&#44060;&#48156;&#54016;\STEPx\3&#52264;&#49884;%20&#49828;&#53664;&#47532;&#53588;&#47553;\&#48260;&#49828;&#52964;%20&#48260;&#49828;&#52964;-01-&#44032;&#51012;&#48164;-320k.mp3" TargetMode="Externa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2014\&#44608;&#50672;&#55148;\&#46041;&#44536;&#46972;&#48120;&#51116;&#45800;&#51088;&#47308;&#44060;&#48156;&#54016;\STEPx\3&#52264;&#49884;%20&#49828;&#53664;&#47532;&#53588;&#47553;\&#44600;,&#44608;&#46041;&#47456;,&#44608;&#50896;&#51456;,&#44608;&#51312;&#54620;,&#44608;&#51652;&#54364;,&#47448;&#49884;&#50896;,&#49912;&#51060;(Psy),&#51060;&#51201;-05-&#52828;&#44396;&#50556;%20(With%20&#51060;&#51201;,%20&#44608;&#46041;&#47456;,%20&#49912;&#51060;,%20&#44600;,%20&#47448;&#49884;&#50896;,%20&#44608;&#50896;&#51456;,%20&#44608;&#51312;&#54620;)-320k.mp3" TargetMode="Externa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8.xml"/><Relationship Id="rId1" Type="http://schemas.openxmlformats.org/officeDocument/2006/relationships/audio" Target="file:///E:\2014\&#44608;&#50672;&#55148;\&#46041;&#44536;&#46972;&#48120;&#51116;&#45800;&#51088;&#47308;&#44060;&#48156;&#54016;\STEPx\3&#52264;&#49884;%20&#49828;&#53664;&#47532;&#53588;&#47553;\&#50500;&#51060;&#50976;(IU)-11-&#54620;&#45230;&#51032;%20&#45000;%20(Feat.%20&#50577;&#55148;&#51008;)-320k.mp3" TargetMode="Externa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모서리가 둥근 직사각형 8"/>
          <p:cNvSpPr/>
          <p:nvPr/>
        </p:nvSpPr>
        <p:spPr>
          <a:xfrm>
            <a:off x="1475656" y="836712"/>
            <a:ext cx="6912768" cy="208823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56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타인툰</a:t>
            </a:r>
            <a:r>
              <a:rPr lang="ko-KR" altLang="en-US" sz="5600" dirty="0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 </a:t>
            </a:r>
            <a:r>
              <a:rPr lang="ko-KR" altLang="en-US" sz="5600" dirty="0" err="1" smtClean="0">
                <a:solidFill>
                  <a:schemeClr val="tx1"/>
                </a:solidFill>
                <a:latin typeface="휴먼매직체" pitchFamily="18" charset="-127"/>
                <a:ea typeface="휴먼매직체" pitchFamily="18" charset="-127"/>
              </a:rPr>
              <a:t>스토리텔링</a:t>
            </a:r>
            <a:endParaRPr lang="ko-KR" altLang="en-US" sz="5600" dirty="0">
              <a:solidFill>
                <a:schemeClr val="tx1"/>
              </a:solidFill>
              <a:latin typeface="휴먼매직체" pitchFamily="18" charset="-127"/>
              <a:ea typeface="휴먼매직체" pitchFamily="18" charset="-127"/>
            </a:endParaRPr>
          </a:p>
        </p:txBody>
      </p:sp>
      <p:pic>
        <p:nvPicPr>
          <p:cNvPr id="3" name="그림 2" descr="서울중등진로와직업교과교육연구회_아이덴티티_4_out-01.jpg"/>
          <p:cNvPicPr>
            <a:picLocks noChangeAspect="1"/>
          </p:cNvPicPr>
          <p:nvPr/>
        </p:nvPicPr>
        <p:blipFill>
          <a:blip r:embed="rId2" cstate="print"/>
          <a:srcRect l="23625" t="13357" r="60625" b="62155"/>
          <a:stretch>
            <a:fillRect/>
          </a:stretch>
        </p:blipFill>
        <p:spPr>
          <a:xfrm>
            <a:off x="1533190" y="1279270"/>
            <a:ext cx="1001566" cy="11017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버스커 버스커-01-가을밤-320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5004048" y="3124200"/>
            <a:ext cx="304800" cy="304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-4204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타인툰</a:t>
            </a:r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스토리텔링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4" name="직선 연결선 3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그룹 16"/>
          <p:cNvGrpSpPr/>
          <p:nvPr/>
        </p:nvGrpSpPr>
        <p:grpSpPr>
          <a:xfrm>
            <a:off x="323528" y="980728"/>
            <a:ext cx="3744416" cy="2448272"/>
            <a:chOff x="323528" y="980728"/>
            <a:chExt cx="3744416" cy="2448272"/>
          </a:xfrm>
        </p:grpSpPr>
        <p:sp>
          <p:nvSpPr>
            <p:cNvPr id="7" name="직사각형 6"/>
            <p:cNvSpPr/>
            <p:nvPr/>
          </p:nvSpPr>
          <p:spPr>
            <a:xfrm>
              <a:off x="323528" y="980728"/>
              <a:ext cx="3744416" cy="244827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098" name="Picture 2" descr="http://tv01.search.naver.net/ugc?t=470x180&amp;q=http://cafefiles.naver.net/20120917_55/salbbai_1347854228576VHR05_JPEG/nmmm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2" y="1199632"/>
              <a:ext cx="3312368" cy="2229368"/>
            </a:xfrm>
            <a:prstGeom prst="rect">
              <a:avLst/>
            </a:prstGeom>
            <a:noFill/>
          </p:spPr>
        </p:pic>
      </p:grpSp>
      <p:grpSp>
        <p:nvGrpSpPr>
          <p:cNvPr id="18" name="그룹 17"/>
          <p:cNvGrpSpPr/>
          <p:nvPr/>
        </p:nvGrpSpPr>
        <p:grpSpPr>
          <a:xfrm>
            <a:off x="4572000" y="908720"/>
            <a:ext cx="3816424" cy="2520280"/>
            <a:chOff x="4572000" y="908720"/>
            <a:chExt cx="3816424" cy="2520280"/>
          </a:xfrm>
        </p:grpSpPr>
        <p:sp>
          <p:nvSpPr>
            <p:cNvPr id="8" name="직사각형 7"/>
            <p:cNvSpPr/>
            <p:nvPr/>
          </p:nvSpPr>
          <p:spPr>
            <a:xfrm>
              <a:off x="4572000" y="908720"/>
              <a:ext cx="3816424" cy="2520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00" name="Picture 4" descr="http://tv02.search.naver.net/ugc?t=470x180&amp;q=http://dbscthumb.phinf.naver.net/2765_000_1/20131014032549111_0UE5GX5MH.jpg/224406.jpg?type=m4500_4500_fst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88024" y="1172749"/>
              <a:ext cx="3384376" cy="2256251"/>
            </a:xfrm>
            <a:prstGeom prst="rect">
              <a:avLst/>
            </a:prstGeom>
            <a:noFill/>
          </p:spPr>
        </p:pic>
      </p:grpSp>
      <p:grpSp>
        <p:nvGrpSpPr>
          <p:cNvPr id="19" name="그룹 18"/>
          <p:cNvGrpSpPr/>
          <p:nvPr/>
        </p:nvGrpSpPr>
        <p:grpSpPr>
          <a:xfrm>
            <a:off x="323528" y="3717032"/>
            <a:ext cx="3672408" cy="2384648"/>
            <a:chOff x="323528" y="3717032"/>
            <a:chExt cx="3672408" cy="2592288"/>
          </a:xfrm>
        </p:grpSpPr>
        <p:sp>
          <p:nvSpPr>
            <p:cNvPr id="9" name="직사각형 8"/>
            <p:cNvSpPr/>
            <p:nvPr/>
          </p:nvSpPr>
          <p:spPr>
            <a:xfrm>
              <a:off x="323528" y="3717032"/>
              <a:ext cx="3672408" cy="259228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02" name="Picture 6" descr="http://tv02.search.naver.net/ugc?t=470x180&amp;q=http://blogfiles.naver.net/20140521_51/beauty7290_14006716477875n15v_JPEG/Img0404_20140520191431_1.jp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67544" y="4005063"/>
              <a:ext cx="3312368" cy="2208245"/>
            </a:xfrm>
            <a:prstGeom prst="rect">
              <a:avLst/>
            </a:prstGeom>
            <a:noFill/>
          </p:spPr>
        </p:pic>
      </p:grpSp>
      <p:grpSp>
        <p:nvGrpSpPr>
          <p:cNvPr id="20" name="그룹 19"/>
          <p:cNvGrpSpPr/>
          <p:nvPr/>
        </p:nvGrpSpPr>
        <p:grpSpPr>
          <a:xfrm>
            <a:off x="4572000" y="3789040"/>
            <a:ext cx="3816424" cy="2312640"/>
            <a:chOff x="4572000" y="3789040"/>
            <a:chExt cx="3816424" cy="2520280"/>
          </a:xfrm>
        </p:grpSpPr>
        <p:pic>
          <p:nvPicPr>
            <p:cNvPr id="12" name="버스커 버스커-01-가을밤-320k.mp3">
              <a:hlinkClick r:id="" action="ppaction://media"/>
            </p:cNvPr>
            <p:cNvPicPr>
              <a:picLocks noRot="1" noChangeAspect="1"/>
            </p:cNvPicPr>
            <p:nvPr>
              <a:audioFile r:link="rId1"/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8028384" y="5949280"/>
              <a:ext cx="304800" cy="304800"/>
            </a:xfrm>
            <a:prstGeom prst="rect">
              <a:avLst/>
            </a:prstGeom>
          </p:spPr>
        </p:pic>
        <p:sp>
          <p:nvSpPr>
            <p:cNvPr id="11" name="직사각형 10"/>
            <p:cNvSpPr/>
            <p:nvPr/>
          </p:nvSpPr>
          <p:spPr>
            <a:xfrm>
              <a:off x="4572000" y="3789040"/>
              <a:ext cx="3816424" cy="252028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4104" name="Picture 8" descr="http://tv01.search.naver.net/ugc?t=470x180&amp;q=http://blogfiles.naver.net/20111211_188/romanticbuzz_1323615034293o1zkO_JPEG/A6601-14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860031" y="4005064"/>
              <a:ext cx="3349209" cy="2160240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0" y="764704"/>
            <a:ext cx="9150855" cy="6301725"/>
          </a:xfrm>
          <a:prstGeom prst="rect">
            <a:avLst/>
          </a:prstGeom>
          <a:solidFill>
            <a:srgbClr val="403152">
              <a:alpha val="69804"/>
            </a:srgb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350" dirty="0" smtClean="0">
                <a:solidFill>
                  <a:srgbClr val="FFFF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350" dirty="0" smtClean="0">
              <a:solidFill>
                <a:srgbClr val="FFFF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3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두 사나이가 감옥의 창문으로 밖을 바라보았다</a:t>
            </a:r>
            <a:r>
              <a:rPr lang="en-US" altLang="ko-KR" sz="23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r>
              <a:rPr lang="ko-KR" altLang="en-US" sz="235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2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한 사람은 진흙탕을</a:t>
            </a:r>
            <a:r>
              <a:rPr lang="en-US" altLang="ko-KR" sz="32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32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다른 한 사람은 별을 보았다</a:t>
            </a:r>
            <a:r>
              <a:rPr lang="en-US" altLang="ko-KR" sz="32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endParaRPr lang="en-US" altLang="ko-KR" sz="32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32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32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4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9459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타인툰</a:t>
            </a:r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스토리텔링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0153" t="20672" r="51660" b="16329"/>
          <a:stretch>
            <a:fillRect/>
          </a:stretch>
        </p:blipFill>
        <p:spPr bwMode="auto">
          <a:xfrm>
            <a:off x="0" y="1124744"/>
            <a:ext cx="5436096" cy="50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1102578"/>
            <a:ext cx="3635896" cy="483209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친구에게 하늘의 별을 보도록 도와주세요</a:t>
            </a:r>
            <a:r>
              <a:rPr lang="en-US" altLang="ko-KR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endParaRPr lang="en-US" altLang="ko-KR" sz="36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충고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정보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해결책 등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4</a:t>
            </a:r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컷 짜리 만화로 이어서 그려봅시다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8" name="길,김동률,김원준,김조한,김진표,류시원,싸이(Psy),이적-05-친구야 (With 이적, 김동률, 싸이, 길, 류시원, 김원준, 김조한)-320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 flipV="1">
            <a:off x="8388424" y="65532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53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8408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타인툰</a:t>
            </a:r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스토리텔링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520" y="2059394"/>
            <a:ext cx="8640960" cy="2862322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발표의 시간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</a:p>
          <a:p>
            <a:r>
              <a:rPr lang="ko-KR" altLang="en-US" sz="4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나만의 특별한 스토리를 들려주세요</a:t>
            </a:r>
            <a:r>
              <a:rPr lang="en-US" altLang="ko-KR" sz="40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!!!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endParaRPr lang="ko-KR" altLang="en-US" sz="2800" dirty="0"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467544" y="4293096"/>
            <a:ext cx="813690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b="1" dirty="0" smtClean="0">
                <a:latin typeface="+mn-ea"/>
              </a:rPr>
              <a:t>Copyright</a:t>
            </a:r>
          </a:p>
          <a:p>
            <a:endParaRPr lang="en-US" altLang="ko-KR" sz="1200" dirty="0" smtClean="0">
              <a:latin typeface="+mn-ea"/>
            </a:endParaRPr>
          </a:p>
          <a:p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본 자료는 동그라미재단의 지원으로 개발되었으며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, 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저작권과 일체의 사용권리는 “</a:t>
            </a:r>
            <a:r>
              <a:rPr lang="ko-KR" altLang="en-US" sz="1200" dirty="0" err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서울중등진로와직업교과교육연구회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“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있습니다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Creative Commons License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의 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저작자표시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비영리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-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변경금지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(CC BY-NC-ND)"</a:t>
            </a:r>
            <a:r>
              <a:rPr lang="ko-KR" altLang="en-US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에 따라 비영리 목적의 경우 사용 가능합니다</a:t>
            </a:r>
            <a:r>
              <a:rPr lang="en-US" altLang="ko-KR" sz="1200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.</a:t>
            </a:r>
          </a:p>
          <a:p>
            <a:r>
              <a:rPr lang="en-US" altLang="ko-KR" sz="1200" u="sng" dirty="0" smtClean="0">
                <a:solidFill>
                  <a:srgbClr val="0000FF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http://creativecommons.org/licenses/by-nc-nd/4.0</a:t>
            </a:r>
            <a:r>
              <a:rPr lang="en-US" altLang="ko-KR" sz="1200" u="sng" dirty="0" smtClean="0">
                <a:solidFill>
                  <a:srgbClr val="0000FF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/</a:t>
            </a:r>
            <a:endParaRPr lang="ko-KR" altLang="en-US" sz="1200" u="sng" dirty="0">
              <a:solidFill>
                <a:srgbClr val="0000FF"/>
              </a:solidFill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77052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0" y="-3153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행복이란 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타원 62"/>
          <p:cNvSpPr/>
          <p:nvPr/>
        </p:nvSpPr>
        <p:spPr>
          <a:xfrm>
            <a:off x="1115616" y="2204864"/>
            <a:ext cx="3168352" cy="2232248"/>
          </a:xfrm>
          <a:prstGeom prst="ellipse">
            <a:avLst/>
          </a:prstGeom>
          <a:solidFill>
            <a:srgbClr val="4F81BD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타원 65"/>
          <p:cNvSpPr/>
          <p:nvPr/>
        </p:nvSpPr>
        <p:spPr>
          <a:xfrm>
            <a:off x="251520" y="3429000"/>
            <a:ext cx="3024336" cy="2232248"/>
          </a:xfrm>
          <a:prstGeom prst="ellipse">
            <a:avLst/>
          </a:prstGeom>
          <a:solidFill>
            <a:srgbClr val="FFFF00">
              <a:alpha val="3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rgbClr val="FFC000"/>
              </a:solidFill>
            </a:endParaRPr>
          </a:p>
        </p:txBody>
      </p:sp>
      <p:sp>
        <p:nvSpPr>
          <p:cNvPr id="67" name="타원 66"/>
          <p:cNvSpPr/>
          <p:nvPr/>
        </p:nvSpPr>
        <p:spPr>
          <a:xfrm>
            <a:off x="2339752" y="3429000"/>
            <a:ext cx="3168352" cy="2304256"/>
          </a:xfrm>
          <a:prstGeom prst="ellipse">
            <a:avLst/>
          </a:prstGeom>
          <a:solidFill>
            <a:srgbClr val="FF3300">
              <a:alpha val="2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8" name="TextBox 67"/>
          <p:cNvSpPr txBox="1"/>
          <p:nvPr/>
        </p:nvSpPr>
        <p:spPr>
          <a:xfrm>
            <a:off x="1403648" y="263691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시장이 원하는 것</a:t>
            </a:r>
            <a:endParaRPr lang="ko-KR" altLang="en-US" sz="2400" b="1" dirty="0">
              <a:solidFill>
                <a:schemeClr val="accent4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467544" y="4653136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좋아하는 것</a:t>
            </a:r>
            <a:endParaRPr lang="ko-KR" altLang="en-US" sz="2400" b="1" dirty="0">
              <a:solidFill>
                <a:schemeClr val="accent4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419872" y="4365104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solidFill>
                  <a:schemeClr val="accent4">
                    <a:lumMod val="50000"/>
                  </a:schemeClr>
                </a:solidFill>
                <a:latin typeface="08서울남산체 B" pitchFamily="18" charset="-127"/>
                <a:ea typeface="08서울남산체 B" pitchFamily="18" charset="-127"/>
              </a:rPr>
              <a:t>잘하는 것</a:t>
            </a:r>
            <a:endParaRPr lang="ko-KR" altLang="en-US" sz="2400" b="1" dirty="0">
              <a:solidFill>
                <a:schemeClr val="accent4">
                  <a:lumMod val="50000"/>
                </a:schemeClr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5508104" y="1772816"/>
            <a:ext cx="3635896" cy="4524315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행복은 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내가 사랑하고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잘하고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세상이 원하는 것의 </a:t>
            </a:r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교차점</a:t>
            </a:r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에 있다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2800" dirty="0" err="1" smtClean="0">
                <a:latin typeface="08서울남산체 B" pitchFamily="18" charset="-127"/>
                <a:ea typeface="08서울남산체 B" pitchFamily="18" charset="-127"/>
              </a:rPr>
              <a:t>올리버</a:t>
            </a:r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 세고비아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, </a:t>
            </a: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필리핀출신 기업가</a:t>
            </a:r>
            <a:endParaRPr lang="ko-KR" altLang="en-US" sz="2800" dirty="0"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73" name="구부러진 연결선 72"/>
          <p:cNvCxnSpPr/>
          <p:nvPr/>
        </p:nvCxnSpPr>
        <p:spPr>
          <a:xfrm rot="10800000">
            <a:off x="2843808" y="4149080"/>
            <a:ext cx="2664296" cy="72008"/>
          </a:xfrm>
          <a:prstGeom prst="curvedConnector3">
            <a:avLst>
              <a:gd name="adj1" fmla="val 50000"/>
            </a:avLst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gnews.naver.net/image/015/2013/11/25/201311258586v_CA.8075358.1_59_201311250132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492896"/>
            <a:ext cx="4495800" cy="3048001"/>
          </a:xfrm>
          <a:prstGeom prst="rect">
            <a:avLst/>
          </a:prstGeom>
          <a:noFill/>
        </p:spPr>
      </p:pic>
      <p:sp>
        <p:nvSpPr>
          <p:cNvPr id="58" name="TextBox 57"/>
          <p:cNvSpPr txBox="1"/>
          <p:nvPr/>
        </p:nvSpPr>
        <p:spPr>
          <a:xfrm>
            <a:off x="0" y="-3153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인생이란 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1" name="직선 연결선 6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0" y="1505396"/>
            <a:ext cx="9144000" cy="39703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32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인생이란 점들을 선으로 이어가는 것</a:t>
            </a:r>
            <a:r>
              <a:rPr lang="en-US" altLang="ko-KR" sz="32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점은 과거의 중요한 나의 경험들이고 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그것들은 선으로 이을 수 있는 순간은 현재에 와서야 가능한 것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미래는 알 수 없는 것</a:t>
            </a:r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우리는 현재에 최선을 다해야 한다</a:t>
            </a:r>
            <a:r>
              <a:rPr lang="en-US" altLang="ko-KR" sz="24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r>
              <a:rPr lang="ko-KR" altLang="en-US" sz="24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현재와 과거에 찍은 점들이 </a:t>
            </a:r>
            <a:endParaRPr lang="en-US" altLang="ko-KR" sz="2400" dirty="0" smtClean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4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미래에 찍힐 점과 어떻게든 연결될 것</a:t>
            </a:r>
            <a:r>
              <a:rPr lang="ko-KR" altLang="en-US" sz="2400" dirty="0" smtClean="0">
                <a:latin typeface="08서울남산체 B" pitchFamily="18" charset="-127"/>
                <a:ea typeface="08서울남산체 B" pitchFamily="18" charset="-127"/>
              </a:rPr>
              <a:t>이기 때문이다</a:t>
            </a:r>
            <a:r>
              <a:rPr lang="en-US" altLang="ko-KR" sz="2400" dirty="0" smtClean="0">
                <a:latin typeface="08서울남산체 B" pitchFamily="18" charset="-127"/>
                <a:ea typeface="08서울남산체 B" pitchFamily="18" charset="-127"/>
              </a:rPr>
              <a:t>. </a:t>
            </a:r>
          </a:p>
          <a:p>
            <a:endParaRPr lang="en-US" altLang="ko-KR" sz="24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" name="그룹 58"/>
          <p:cNvGrpSpPr/>
          <p:nvPr/>
        </p:nvGrpSpPr>
        <p:grpSpPr>
          <a:xfrm>
            <a:off x="1691680" y="1664804"/>
            <a:ext cx="4464496" cy="3528392"/>
            <a:chOff x="-252536" y="620688"/>
            <a:chExt cx="4367658" cy="3355656"/>
          </a:xfrm>
        </p:grpSpPr>
        <p:sp>
          <p:nvSpPr>
            <p:cNvPr id="50" name="육각형 17"/>
            <p:cNvSpPr/>
            <p:nvPr/>
          </p:nvSpPr>
          <p:spPr>
            <a:xfrm>
              <a:off x="-252536" y="1772816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46" name="그룹 21"/>
            <p:cNvGrpSpPr/>
            <p:nvPr/>
          </p:nvGrpSpPr>
          <p:grpSpPr>
            <a:xfrm>
              <a:off x="-252536" y="2881656"/>
              <a:ext cx="1199306" cy="1094688"/>
              <a:chOff x="539552" y="4941168"/>
              <a:chExt cx="1656184" cy="1368152"/>
            </a:xfrm>
          </p:grpSpPr>
          <p:sp>
            <p:nvSpPr>
              <p:cNvPr id="47" name="육각형 46"/>
              <p:cNvSpPr/>
              <p:nvPr/>
            </p:nvSpPr>
            <p:spPr>
              <a:xfrm>
                <a:off x="539552" y="4941168"/>
                <a:ext cx="1656184" cy="1368152"/>
              </a:xfrm>
              <a:prstGeom prst="hexagon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99592" y="5762977"/>
                <a:ext cx="936105" cy="4231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43" name="육각형 42"/>
            <p:cNvSpPr/>
            <p:nvPr/>
          </p:nvSpPr>
          <p:spPr>
            <a:xfrm>
              <a:off x="827584" y="2334312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육각형 33"/>
            <p:cNvSpPr/>
            <p:nvPr/>
          </p:nvSpPr>
          <p:spPr>
            <a:xfrm>
              <a:off x="827584" y="1124744"/>
              <a:ext cx="1199306" cy="1094688"/>
            </a:xfrm>
            <a:prstGeom prst="hexagon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육각형 34"/>
            <p:cNvSpPr/>
            <p:nvPr/>
          </p:nvSpPr>
          <p:spPr>
            <a:xfrm>
              <a:off x="1907704" y="620688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육각형 26"/>
            <p:cNvSpPr/>
            <p:nvPr/>
          </p:nvSpPr>
          <p:spPr>
            <a:xfrm>
              <a:off x="1835696" y="1772816"/>
              <a:ext cx="1199306" cy="1094688"/>
            </a:xfrm>
            <a:prstGeom prst="hexagon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육각형 18"/>
            <p:cNvSpPr/>
            <p:nvPr/>
          </p:nvSpPr>
          <p:spPr>
            <a:xfrm>
              <a:off x="2915816" y="1196752"/>
              <a:ext cx="1199306" cy="1094688"/>
            </a:xfrm>
            <a:prstGeom prst="hexagon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직사각형 51"/>
            <p:cNvSpPr/>
            <p:nvPr/>
          </p:nvSpPr>
          <p:spPr>
            <a:xfrm>
              <a:off x="0" y="2060848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>
              <a:off x="1187624" y="1412776"/>
              <a:ext cx="53955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2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>
              <a:off x="2267744" y="1052736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>
              <a:off x="0" y="3212976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>
              <a:off x="1115616" y="2564904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5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>
              <a:off x="2195736" y="2060848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6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>
              <a:off x="3203848" y="1556792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7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0" y="-4204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내가 잘하는 것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65" name="직선 연결선 64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58"/>
          <p:cNvGrpSpPr/>
          <p:nvPr/>
        </p:nvGrpSpPr>
        <p:grpSpPr>
          <a:xfrm rot="10800000">
            <a:off x="1619672" y="2132856"/>
            <a:ext cx="4464496" cy="3528392"/>
            <a:chOff x="-252536" y="620688"/>
            <a:chExt cx="4367658" cy="3355656"/>
          </a:xfrm>
        </p:grpSpPr>
        <p:sp>
          <p:nvSpPr>
            <p:cNvPr id="50" name="육각형 17"/>
            <p:cNvSpPr/>
            <p:nvPr/>
          </p:nvSpPr>
          <p:spPr>
            <a:xfrm>
              <a:off x="-252536" y="1772816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grpSp>
          <p:nvGrpSpPr>
            <p:cNvPr id="3" name="그룹 21"/>
            <p:cNvGrpSpPr/>
            <p:nvPr/>
          </p:nvGrpSpPr>
          <p:grpSpPr>
            <a:xfrm>
              <a:off x="-252536" y="2881656"/>
              <a:ext cx="1199306" cy="1094688"/>
              <a:chOff x="539552" y="4941168"/>
              <a:chExt cx="1656184" cy="1368152"/>
            </a:xfrm>
          </p:grpSpPr>
          <p:sp>
            <p:nvSpPr>
              <p:cNvPr id="47" name="육각형 46"/>
              <p:cNvSpPr/>
              <p:nvPr/>
            </p:nvSpPr>
            <p:spPr>
              <a:xfrm>
                <a:off x="539552" y="4941168"/>
                <a:ext cx="1656184" cy="1368152"/>
              </a:xfrm>
              <a:prstGeom prst="hexagon">
                <a:avLst/>
              </a:prstGeom>
              <a:noFill/>
              <a:ln w="381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99592" y="5762977"/>
                <a:ext cx="936105" cy="423128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endParaRPr lang="ko-KR" altLang="en-US" sz="1600" dirty="0">
                  <a:solidFill>
                    <a:schemeClr val="bg1">
                      <a:lumMod val="65000"/>
                    </a:schemeClr>
                  </a:solidFill>
                  <a:latin typeface="08서울남산체 B" pitchFamily="18" charset="-127"/>
                  <a:ea typeface="08서울남산체 B" pitchFamily="18" charset="-127"/>
                </a:endParaRPr>
              </a:p>
            </p:txBody>
          </p:sp>
        </p:grpSp>
        <p:sp>
          <p:nvSpPr>
            <p:cNvPr id="43" name="육각형 42"/>
            <p:cNvSpPr/>
            <p:nvPr/>
          </p:nvSpPr>
          <p:spPr>
            <a:xfrm>
              <a:off x="827584" y="2334312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9" name="육각형 33"/>
            <p:cNvSpPr/>
            <p:nvPr/>
          </p:nvSpPr>
          <p:spPr>
            <a:xfrm>
              <a:off x="827584" y="1124744"/>
              <a:ext cx="1199306" cy="1094688"/>
            </a:xfrm>
            <a:prstGeom prst="hexagon">
              <a:avLst/>
            </a:prstGeom>
            <a:noFill/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35" name="육각형 34"/>
            <p:cNvSpPr/>
            <p:nvPr/>
          </p:nvSpPr>
          <p:spPr>
            <a:xfrm>
              <a:off x="1907704" y="620688"/>
              <a:ext cx="1199306" cy="1094688"/>
            </a:xfrm>
            <a:prstGeom prst="hexagon">
              <a:avLst/>
            </a:prstGeom>
            <a:noFill/>
            <a:ln w="38100">
              <a:solidFill>
                <a:srgbClr val="FF99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27" name="육각형 26"/>
            <p:cNvSpPr/>
            <p:nvPr/>
          </p:nvSpPr>
          <p:spPr>
            <a:xfrm>
              <a:off x="1835696" y="1772816"/>
              <a:ext cx="1199306" cy="1094688"/>
            </a:xfrm>
            <a:prstGeom prst="hexagon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9" name="육각형 18"/>
            <p:cNvSpPr/>
            <p:nvPr/>
          </p:nvSpPr>
          <p:spPr>
            <a:xfrm>
              <a:off x="2915816" y="1196752"/>
              <a:ext cx="1199306" cy="1094688"/>
            </a:xfrm>
            <a:prstGeom prst="hexagon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2" name="직사각형 51"/>
            <p:cNvSpPr/>
            <p:nvPr/>
          </p:nvSpPr>
          <p:spPr>
            <a:xfrm rot="11342617">
              <a:off x="0" y="2060848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1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3" name="직사각형 52"/>
            <p:cNvSpPr/>
            <p:nvPr/>
          </p:nvSpPr>
          <p:spPr>
            <a:xfrm rot="10969700">
              <a:off x="1187623" y="1412775"/>
              <a:ext cx="539552" cy="50405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2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4" name="직사각형 53"/>
            <p:cNvSpPr/>
            <p:nvPr/>
          </p:nvSpPr>
          <p:spPr>
            <a:xfrm rot="11046538">
              <a:off x="2267743" y="1052736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3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5" name="직사각형 54"/>
            <p:cNvSpPr/>
            <p:nvPr/>
          </p:nvSpPr>
          <p:spPr>
            <a:xfrm rot="10800000">
              <a:off x="0" y="3212976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4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6" name="직사각형 55"/>
            <p:cNvSpPr/>
            <p:nvPr/>
          </p:nvSpPr>
          <p:spPr>
            <a:xfrm rot="11017035">
              <a:off x="1115616" y="2564904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5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7" name="직사각형 56"/>
            <p:cNvSpPr/>
            <p:nvPr/>
          </p:nvSpPr>
          <p:spPr>
            <a:xfrm rot="10375490">
              <a:off x="2195736" y="2060848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6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  <p:sp>
          <p:nvSpPr>
            <p:cNvPr id="58" name="직사각형 57"/>
            <p:cNvSpPr/>
            <p:nvPr/>
          </p:nvSpPr>
          <p:spPr>
            <a:xfrm rot="10642770">
              <a:off x="3203847" y="1556792"/>
              <a:ext cx="539552" cy="4320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3600" b="1" dirty="0" smtClean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rPr>
                <a:t>7</a:t>
              </a:r>
              <a:endParaRPr lang="ko-KR" altLang="en-US" sz="3600" b="1" dirty="0">
                <a:solidFill>
                  <a:schemeClr val="bg1">
                    <a:lumMod val="85000"/>
                  </a:schemeClr>
                </a:solidFill>
                <a:latin typeface="HY동녘B" pitchFamily="18" charset="-127"/>
                <a:ea typeface="HY동녘B" pitchFamily="18" charset="-127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0" y="-4204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내가 좋아하는 것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0" y="-4204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좋아하는 것과 잘하는 것 연결해보기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21" name="직선 연결선 20"/>
          <p:cNvCxnSpPr/>
          <p:nvPr/>
        </p:nvCxnSpPr>
        <p:spPr>
          <a:xfrm>
            <a:off x="0" y="764704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그룹 44"/>
          <p:cNvGrpSpPr/>
          <p:nvPr/>
        </p:nvGrpSpPr>
        <p:grpSpPr>
          <a:xfrm>
            <a:off x="0" y="1268760"/>
            <a:ext cx="4932040" cy="3600400"/>
            <a:chOff x="0" y="1268760"/>
            <a:chExt cx="4932040" cy="3600400"/>
          </a:xfrm>
        </p:grpSpPr>
        <p:grpSp>
          <p:nvGrpSpPr>
            <p:cNvPr id="22" name="그룹 21"/>
            <p:cNvGrpSpPr/>
            <p:nvPr/>
          </p:nvGrpSpPr>
          <p:grpSpPr>
            <a:xfrm>
              <a:off x="467544" y="1340768"/>
              <a:ext cx="4464496" cy="3528392"/>
              <a:chOff x="-252536" y="620688"/>
              <a:chExt cx="4367658" cy="3355656"/>
            </a:xfrm>
          </p:grpSpPr>
          <p:sp>
            <p:nvSpPr>
              <p:cNvPr id="23" name="육각형 17"/>
              <p:cNvSpPr/>
              <p:nvPr/>
            </p:nvSpPr>
            <p:spPr>
              <a:xfrm>
                <a:off x="-252536" y="1772816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24" name="그룹 21"/>
              <p:cNvGrpSpPr/>
              <p:nvPr/>
            </p:nvGrpSpPr>
            <p:grpSpPr>
              <a:xfrm>
                <a:off x="-252536" y="2881656"/>
                <a:ext cx="1199306" cy="1094688"/>
                <a:chOff x="539552" y="4941168"/>
                <a:chExt cx="1656184" cy="1368152"/>
              </a:xfrm>
            </p:grpSpPr>
            <p:sp>
              <p:nvSpPr>
                <p:cNvPr id="40" name="육각형 39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1" name="TextBox 40"/>
                <p:cNvSpPr txBox="1"/>
                <p:nvPr/>
              </p:nvSpPr>
              <p:spPr>
                <a:xfrm>
                  <a:off x="899592" y="5762977"/>
                  <a:ext cx="936105" cy="4231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  <p:sp>
            <p:nvSpPr>
              <p:cNvPr id="25" name="육각형 24"/>
              <p:cNvSpPr/>
              <p:nvPr/>
            </p:nvSpPr>
            <p:spPr>
              <a:xfrm>
                <a:off x="827584" y="2334312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6" name="육각형 33"/>
              <p:cNvSpPr/>
              <p:nvPr/>
            </p:nvSpPr>
            <p:spPr>
              <a:xfrm>
                <a:off x="827584" y="1124744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8" name="육각형 27"/>
              <p:cNvSpPr/>
              <p:nvPr/>
            </p:nvSpPr>
            <p:spPr>
              <a:xfrm>
                <a:off x="1907704" y="620688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9" name="육각형 28"/>
              <p:cNvSpPr/>
              <p:nvPr/>
            </p:nvSpPr>
            <p:spPr>
              <a:xfrm>
                <a:off x="1835696" y="1772816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0" name="육각형 29"/>
              <p:cNvSpPr/>
              <p:nvPr/>
            </p:nvSpPr>
            <p:spPr>
              <a:xfrm>
                <a:off x="2915816" y="1196752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1" name="직사각형 30"/>
              <p:cNvSpPr/>
              <p:nvPr/>
            </p:nvSpPr>
            <p:spPr>
              <a:xfrm>
                <a:off x="0" y="2060848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1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2" name="직사각형 31"/>
              <p:cNvSpPr/>
              <p:nvPr/>
            </p:nvSpPr>
            <p:spPr>
              <a:xfrm>
                <a:off x="1187624" y="1412776"/>
                <a:ext cx="539552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2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3" name="직사각형 32"/>
              <p:cNvSpPr/>
              <p:nvPr/>
            </p:nvSpPr>
            <p:spPr>
              <a:xfrm>
                <a:off x="2267744" y="1052736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3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4" name="직사각형 33"/>
              <p:cNvSpPr/>
              <p:nvPr/>
            </p:nvSpPr>
            <p:spPr>
              <a:xfrm>
                <a:off x="0" y="3212976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4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6" name="직사각형 35"/>
              <p:cNvSpPr/>
              <p:nvPr/>
            </p:nvSpPr>
            <p:spPr>
              <a:xfrm>
                <a:off x="1115616" y="2564904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5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7" name="직사각형 36"/>
              <p:cNvSpPr/>
              <p:nvPr/>
            </p:nvSpPr>
            <p:spPr>
              <a:xfrm>
                <a:off x="2195736" y="2060848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6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3203848" y="1556792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7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  <p:sp>
          <p:nvSpPr>
            <p:cNvPr id="42" name="TextBox 41"/>
            <p:cNvSpPr txBox="1"/>
            <p:nvPr/>
          </p:nvSpPr>
          <p:spPr>
            <a:xfrm>
              <a:off x="0" y="1268760"/>
              <a:ext cx="2267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00B050"/>
                  </a:solidFill>
                  <a:latin typeface="08서울남산체 B" pitchFamily="18" charset="-127"/>
                  <a:ea typeface="08서울남산체 B" pitchFamily="18" charset="-127"/>
                </a:rPr>
                <a:t>잘하는 것</a:t>
              </a:r>
              <a:endParaRPr lang="ko-KR" altLang="en-US" sz="3200" b="1" dirty="0">
                <a:solidFill>
                  <a:srgbClr val="00B050"/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  <p:grpSp>
        <p:nvGrpSpPr>
          <p:cNvPr id="46" name="그룹 45"/>
          <p:cNvGrpSpPr/>
          <p:nvPr/>
        </p:nvGrpSpPr>
        <p:grpSpPr>
          <a:xfrm>
            <a:off x="2987824" y="2420888"/>
            <a:ext cx="5688632" cy="3825135"/>
            <a:chOff x="2987824" y="2420888"/>
            <a:chExt cx="5688632" cy="3825135"/>
          </a:xfrm>
        </p:grpSpPr>
        <p:grpSp>
          <p:nvGrpSpPr>
            <p:cNvPr id="2" name="그룹 58"/>
            <p:cNvGrpSpPr/>
            <p:nvPr/>
          </p:nvGrpSpPr>
          <p:grpSpPr>
            <a:xfrm rot="10800000">
              <a:off x="4211960" y="2420888"/>
              <a:ext cx="4464496" cy="3528392"/>
              <a:chOff x="-252536" y="620688"/>
              <a:chExt cx="4367658" cy="3355656"/>
            </a:xfrm>
          </p:grpSpPr>
          <p:sp>
            <p:nvSpPr>
              <p:cNvPr id="50" name="육각형 17"/>
              <p:cNvSpPr/>
              <p:nvPr/>
            </p:nvSpPr>
            <p:spPr>
              <a:xfrm>
                <a:off x="-252536" y="1772816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grpSp>
            <p:nvGrpSpPr>
              <p:cNvPr id="3" name="그룹 21"/>
              <p:cNvGrpSpPr/>
              <p:nvPr/>
            </p:nvGrpSpPr>
            <p:grpSpPr>
              <a:xfrm>
                <a:off x="-252536" y="2881656"/>
                <a:ext cx="1199306" cy="1094688"/>
                <a:chOff x="539552" y="4941168"/>
                <a:chExt cx="1656184" cy="1368152"/>
              </a:xfrm>
            </p:grpSpPr>
            <p:sp>
              <p:nvSpPr>
                <p:cNvPr id="47" name="육각형 46"/>
                <p:cNvSpPr/>
                <p:nvPr/>
              </p:nvSpPr>
              <p:spPr>
                <a:xfrm>
                  <a:off x="539552" y="4941168"/>
                  <a:ext cx="1656184" cy="1368152"/>
                </a:xfrm>
                <a:prstGeom prst="hexagon">
                  <a:avLst/>
                </a:prstGeom>
                <a:noFill/>
                <a:ln w="38100">
                  <a:solidFill>
                    <a:schemeClr val="accent4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dirty="0"/>
                </a:p>
              </p:txBody>
            </p:sp>
            <p:sp>
              <p:nvSpPr>
                <p:cNvPr id="48" name="TextBox 47"/>
                <p:cNvSpPr txBox="1"/>
                <p:nvPr/>
              </p:nvSpPr>
              <p:spPr>
                <a:xfrm>
                  <a:off x="899592" y="5762977"/>
                  <a:ext cx="936105" cy="423128"/>
                </a:xfrm>
                <a:prstGeom prst="rect">
                  <a:avLst/>
                </a:prstGeom>
                <a:noFill/>
              </p:spPr>
              <p:txBody>
                <a:bodyPr wrap="square" rtlCol="0" anchor="ctr">
                  <a:spAutoFit/>
                </a:bodyPr>
                <a:lstStyle/>
                <a:p>
                  <a:pPr algn="ctr"/>
                  <a:endParaRPr lang="ko-KR" altLang="en-US" sz="1600" dirty="0">
                    <a:solidFill>
                      <a:schemeClr val="bg1">
                        <a:lumMod val="65000"/>
                      </a:schemeClr>
                    </a:solidFill>
                    <a:latin typeface="08서울남산체 B" pitchFamily="18" charset="-127"/>
                    <a:ea typeface="08서울남산체 B" pitchFamily="18" charset="-127"/>
                  </a:endParaRPr>
                </a:p>
              </p:txBody>
            </p:sp>
          </p:grpSp>
          <p:sp>
            <p:nvSpPr>
              <p:cNvPr id="43" name="육각형 42"/>
              <p:cNvSpPr/>
              <p:nvPr/>
            </p:nvSpPr>
            <p:spPr>
              <a:xfrm>
                <a:off x="827584" y="2334312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9" name="육각형 33"/>
              <p:cNvSpPr/>
              <p:nvPr/>
            </p:nvSpPr>
            <p:spPr>
              <a:xfrm>
                <a:off x="827584" y="1124744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35" name="육각형 34"/>
              <p:cNvSpPr/>
              <p:nvPr/>
            </p:nvSpPr>
            <p:spPr>
              <a:xfrm>
                <a:off x="1907704" y="620688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FF99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27" name="육각형 26"/>
              <p:cNvSpPr/>
              <p:nvPr/>
            </p:nvSpPr>
            <p:spPr>
              <a:xfrm>
                <a:off x="1835696" y="1772816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9" name="육각형 18"/>
              <p:cNvSpPr/>
              <p:nvPr/>
            </p:nvSpPr>
            <p:spPr>
              <a:xfrm>
                <a:off x="2915816" y="1196752"/>
                <a:ext cx="1199306" cy="1094688"/>
              </a:xfrm>
              <a:prstGeom prst="hexagon">
                <a:avLst/>
              </a:prstGeom>
              <a:noFill/>
              <a:ln w="38100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52" name="직사각형 51"/>
              <p:cNvSpPr/>
              <p:nvPr/>
            </p:nvSpPr>
            <p:spPr>
              <a:xfrm rot="11342617">
                <a:off x="0" y="2060848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1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3" name="직사각형 52"/>
              <p:cNvSpPr/>
              <p:nvPr/>
            </p:nvSpPr>
            <p:spPr>
              <a:xfrm rot="10969700">
                <a:off x="1187623" y="1412775"/>
                <a:ext cx="539552" cy="50405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2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4" name="직사각형 53"/>
              <p:cNvSpPr/>
              <p:nvPr/>
            </p:nvSpPr>
            <p:spPr>
              <a:xfrm rot="11046538">
                <a:off x="2267743" y="1052736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3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5" name="직사각형 54"/>
              <p:cNvSpPr/>
              <p:nvPr/>
            </p:nvSpPr>
            <p:spPr>
              <a:xfrm rot="10800000">
                <a:off x="0" y="3212976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4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6" name="직사각형 55"/>
              <p:cNvSpPr/>
              <p:nvPr/>
            </p:nvSpPr>
            <p:spPr>
              <a:xfrm rot="11017035">
                <a:off x="1115616" y="2564904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5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7" name="직사각형 56"/>
              <p:cNvSpPr/>
              <p:nvPr/>
            </p:nvSpPr>
            <p:spPr>
              <a:xfrm rot="10375490">
                <a:off x="2195736" y="2060848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6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  <p:sp>
            <p:nvSpPr>
              <p:cNvPr id="58" name="직사각형 57"/>
              <p:cNvSpPr/>
              <p:nvPr/>
            </p:nvSpPr>
            <p:spPr>
              <a:xfrm rot="10642770">
                <a:off x="3203847" y="1556792"/>
                <a:ext cx="539552" cy="43204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3600" b="1" dirty="0" smtClean="0">
                    <a:solidFill>
                      <a:schemeClr val="bg1">
                        <a:lumMod val="85000"/>
                      </a:schemeClr>
                    </a:solidFill>
                    <a:latin typeface="HY동녘B" pitchFamily="18" charset="-127"/>
                    <a:ea typeface="HY동녘B" pitchFamily="18" charset="-127"/>
                  </a:rPr>
                  <a:t>7</a:t>
                </a:r>
                <a:endParaRPr lang="ko-KR" altLang="en-US" sz="3600" b="1" dirty="0">
                  <a:solidFill>
                    <a:schemeClr val="bg1">
                      <a:lumMod val="85000"/>
                    </a:schemeClr>
                  </a:solidFill>
                  <a:latin typeface="HY동녘B" pitchFamily="18" charset="-127"/>
                  <a:ea typeface="HY동녘B" pitchFamily="18" charset="-127"/>
                </a:endParaRPr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987824" y="5661248"/>
              <a:ext cx="22677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3200" b="1" dirty="0" smtClean="0">
                  <a:solidFill>
                    <a:srgbClr val="FF9900"/>
                  </a:solidFill>
                  <a:latin typeface="08서울남산체 B" pitchFamily="18" charset="-127"/>
                  <a:ea typeface="08서울남산체 B" pitchFamily="18" charset="-127"/>
                </a:rPr>
                <a:t>좋아하는 것</a:t>
              </a:r>
              <a:endParaRPr lang="ko-KR" altLang="en-US" sz="3200" b="1" dirty="0">
                <a:solidFill>
                  <a:srgbClr val="FF9900"/>
                </a:solidFill>
                <a:latin typeface="08서울남산체 B" pitchFamily="18" charset="-127"/>
                <a:ea typeface="08서울남산체 B" pitchFamily="18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14109" t="18329" r="3983" b="6250"/>
          <a:stretch>
            <a:fillRect/>
          </a:stretch>
        </p:blipFill>
        <p:spPr bwMode="auto">
          <a:xfrm>
            <a:off x="215516" y="1556792"/>
            <a:ext cx="8712968" cy="4510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0" y="-12612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좋아하는 것과 잘하는 것 연결해보기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-105100"/>
            <a:ext cx="9144000" cy="953865"/>
          </a:xfrm>
          <a:prstGeom prst="rect">
            <a:avLst/>
          </a:prstGeom>
          <a:noFill/>
        </p:spPr>
        <p:txBody>
          <a:bodyPr wrap="square" lIns="360000" tIns="180000" rIns="360000" bIns="180000" rtlCol="0" anchor="ctr">
            <a:spAutoFit/>
          </a:bodyPr>
          <a:lstStyle/>
          <a:p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타인툰</a:t>
            </a:r>
            <a:r>
              <a:rPr lang="ko-KR" altLang="en-US" sz="3600" b="1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 </a:t>
            </a:r>
            <a:r>
              <a:rPr lang="ko-KR" altLang="en-US" sz="3600" b="1" dirty="0" err="1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스토리텔링</a:t>
            </a:r>
            <a:endParaRPr lang="ko-KR" altLang="en-US" sz="3600" b="1" dirty="0">
              <a:solidFill>
                <a:srgbClr val="FF0000"/>
              </a:solidFill>
              <a:latin typeface="08서울남산체 B" pitchFamily="18" charset="-127"/>
              <a:ea typeface="08서울남산체 B" pitchFamily="18" charset="-127"/>
            </a:endParaRPr>
          </a:p>
        </p:txBody>
      </p:sp>
      <p:cxnSp>
        <p:nvCxnSpPr>
          <p:cNvPr id="5" name="직선 연결선 4"/>
          <p:cNvCxnSpPr/>
          <p:nvPr/>
        </p:nvCxnSpPr>
        <p:spPr>
          <a:xfrm>
            <a:off x="0" y="692696"/>
            <a:ext cx="9144000" cy="0"/>
          </a:xfrm>
          <a:prstGeom prst="line">
            <a:avLst/>
          </a:prstGeom>
          <a:ln w="76200">
            <a:solidFill>
              <a:srgbClr val="FF5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10153" t="20672" r="51660" b="16329"/>
          <a:stretch>
            <a:fillRect/>
          </a:stretch>
        </p:blipFill>
        <p:spPr bwMode="auto">
          <a:xfrm>
            <a:off x="0" y="1124744"/>
            <a:ext cx="5436096" cy="5042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1268761"/>
            <a:ext cx="3635896" cy="5078313"/>
          </a:xfrm>
          <a:prstGeom prst="rect">
            <a:avLst/>
          </a:prstGeom>
          <a:solidFill>
            <a:srgbClr val="FFFF66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앞으로 살면서 걱정되는 것은 무엇인가요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?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 </a:t>
            </a:r>
          </a:p>
          <a:p>
            <a:r>
              <a:rPr lang="ko-KR" altLang="en-US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앗</a:t>
            </a:r>
            <a:r>
              <a:rPr lang="en-US" altLang="ko-KR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!!!</a:t>
            </a:r>
          </a:p>
          <a:p>
            <a:r>
              <a:rPr lang="ko-KR" altLang="en-US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이제 어떻게 해요</a:t>
            </a:r>
            <a:r>
              <a:rPr lang="en-US" altLang="ko-KR" sz="3600" dirty="0" smtClean="0">
                <a:solidFill>
                  <a:srgbClr val="FF0000"/>
                </a:solidFill>
                <a:latin typeface="08서울남산체 B" pitchFamily="18" charset="-127"/>
                <a:ea typeface="08서울남산체 B" pitchFamily="18" charset="-127"/>
              </a:rPr>
              <a:t>?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  <a:p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4</a:t>
            </a:r>
            <a:r>
              <a:rPr lang="ko-KR" altLang="en-US" sz="2800" dirty="0" smtClean="0">
                <a:latin typeface="08서울남산체 B" pitchFamily="18" charset="-127"/>
                <a:ea typeface="08서울남산체 B" pitchFamily="18" charset="-127"/>
              </a:rPr>
              <a:t>컷 짜리 만화로 그려봅시다</a:t>
            </a:r>
            <a:r>
              <a:rPr lang="en-US" altLang="ko-KR" sz="2800" dirty="0" smtClean="0">
                <a:latin typeface="08서울남산체 B" pitchFamily="18" charset="-127"/>
                <a:ea typeface="08서울남산체 B" pitchFamily="18" charset="-127"/>
              </a:rPr>
              <a:t>.</a:t>
            </a:r>
          </a:p>
          <a:p>
            <a:endParaRPr lang="en-US" altLang="ko-KR" sz="2800" dirty="0" smtClean="0">
              <a:latin typeface="08서울남산체 B" pitchFamily="18" charset="-127"/>
              <a:ea typeface="08서울남산체 B" pitchFamily="18" charset="-127"/>
            </a:endParaRPr>
          </a:p>
        </p:txBody>
      </p:sp>
      <p:pic>
        <p:nvPicPr>
          <p:cNvPr id="6" name="아이유(IU)-11-한낮의 꿈 (Feat. 양희은)-320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460432" y="594928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4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기업가정신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Lucida Sans"/>
        <a:ea typeface="산돌고딕B"/>
        <a:cs typeface=""/>
      </a:majorFont>
      <a:minorFont>
        <a:latin typeface="Lucida Sans"/>
        <a:ea typeface="산돌명조 M"/>
        <a:cs typeface=""/>
      </a:minorFont>
    </a:fontScheme>
    <a:fmtScheme name="연꽃 당초 무늬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3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8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70000"/>
                <a:hueMod val="100000"/>
                <a:satMod val="100000"/>
              </a:schemeClr>
            </a:gs>
          </a:gsLst>
          <a:lin ang="270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innerShdw blurRad="254000">
              <a:schemeClr val="phClr">
                <a:tint val="100000"/>
                <a:shade val="90000"/>
                <a:hueMod val="100000"/>
                <a:satMod val="100000"/>
              </a:schemeClr>
            </a:innerShdw>
          </a:effectLst>
        </a:effectStyle>
        <a:effectStyle>
          <a:effectLst>
            <a:outerShdw blurRad="114300" dist="25400" dir="300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l">
              <a:rot lat="0" lon="0" rev="5400000"/>
            </a:lightRig>
          </a:scene3d>
          <a:sp3d contourW="25400" prstMaterial="matte">
            <a:bevelT w="127000" h="127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27000" dist="25400" dir="3120000" sx="105000" sy="105000" algn="tl">
              <a:srgbClr val="000000">
                <a:alpha val="60392"/>
              </a:srgbClr>
            </a:outerShdw>
          </a:effectLst>
          <a:scene3d>
            <a:camera prst="orthographicFront" fov="0">
              <a:rot lat="0" lon="0" rev="0"/>
            </a:camera>
            <a:lightRig rig="twoPt" dir="t">
              <a:rot lat="0" lon="0" rev="5400000"/>
            </a:lightRig>
          </a:scene3d>
          <a:sp3d contourW="25400" prstMaterial="powder">
            <a:bevelT w="88900" h="38100"/>
            <a:contourClr>
              <a:schemeClr val="phClr">
                <a:tint val="50000"/>
                <a:shade val="100000"/>
                <a:hueMod val="100000"/>
                <a:satMod val="1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기업가정신테마</Template>
  <TotalTime>728</TotalTime>
  <Words>238</Words>
  <Application>Microsoft Office PowerPoint</Application>
  <PresentationFormat>화면 슬라이드 쇼(4:3)</PresentationFormat>
  <Paragraphs>101</Paragraphs>
  <Slides>13</Slides>
  <Notes>0</Notes>
  <HiddenSlides>0</HiddenSlides>
  <MMClips>4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4" baseType="lpstr">
      <vt:lpstr>기업가정신테마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진로진학상담교사  자기주도학습</dc:title>
  <dc:creator>조준호</dc:creator>
  <cp:lastModifiedBy>user</cp:lastModifiedBy>
  <cp:revision>46</cp:revision>
  <dcterms:created xsi:type="dcterms:W3CDTF">2014-07-30T01:33:35Z</dcterms:created>
  <dcterms:modified xsi:type="dcterms:W3CDTF">2015-01-22T01:53:31Z</dcterms:modified>
</cp:coreProperties>
</file>