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8"/>
  </p:notesMasterIdLst>
  <p:sldIdLst>
    <p:sldId id="256" r:id="rId2"/>
    <p:sldId id="268" r:id="rId3"/>
    <p:sldId id="264" r:id="rId4"/>
    <p:sldId id="265" r:id="rId5"/>
    <p:sldId id="266" r:id="rId6"/>
    <p:sldId id="267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A2C7"/>
    <a:srgbClr val="B2B2B2"/>
    <a:srgbClr val="403152"/>
    <a:srgbClr val="F8F8F8"/>
    <a:srgbClr val="000000"/>
    <a:srgbClr val="3399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76471" autoAdjust="0"/>
  </p:normalViewPr>
  <p:slideViewPr>
    <p:cSldViewPr>
      <p:cViewPr varScale="1">
        <p:scale>
          <a:sx n="63" d="100"/>
          <a:sy n="63" d="100"/>
        </p:scale>
        <p:origin x="-1930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321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F46AD-2C0A-4D3D-A9A8-D2EA5F784BD5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510BB-AA24-47E8-AA7F-7889CAD71E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4023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광고는 상품을 </a:t>
            </a:r>
            <a:r>
              <a:rPr lang="ko-KR" altLang="en-US" dirty="0" err="1" smtClean="0"/>
              <a:t>팔기위한</a:t>
            </a:r>
            <a:r>
              <a:rPr lang="ko-KR" altLang="en-US" dirty="0" smtClean="0"/>
              <a:t> 활동이고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홍보는 이미지 제고와 인지도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err="1" smtClean="0"/>
              <a:t>호감도를</a:t>
            </a:r>
            <a:r>
              <a:rPr lang="ko-KR" altLang="en-US" baseline="0" dirty="0" smtClean="0"/>
              <a:t> 높이는 활동입니다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광고는 판매활동에 직접적으로 개입하고 홍보는 간접으로 개입합니다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광고는 홍보의 한 부분으로 홍보가 광고를 포용하는 큰 개념입니다</a:t>
            </a:r>
            <a:r>
              <a:rPr lang="en-US" altLang="ko-KR" baseline="0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510BB-AA24-47E8-AA7F-7889CAD71E79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0006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6" name="그림 5" descr="서울중등진로와직업교과교육연구회_아이덴티티_4_out-01.jpg"/>
          <p:cNvPicPr>
            <a:picLocks noChangeAspect="1"/>
          </p:cNvPicPr>
          <p:nvPr/>
        </p:nvPicPr>
        <p:blipFill>
          <a:blip r:embed="rId2" cstate="print"/>
          <a:srcRect l="15750" t="70370" r="12589" b="14047"/>
          <a:stretch>
            <a:fillRect/>
          </a:stretch>
        </p:blipFill>
        <p:spPr>
          <a:xfrm>
            <a:off x="1547664" y="4509120"/>
            <a:ext cx="6552728" cy="1008112"/>
          </a:xfrm>
          <a:prstGeom prst="rect">
            <a:avLst/>
          </a:prstGeom>
        </p:spPr>
      </p:pic>
      <p:pic>
        <p:nvPicPr>
          <p:cNvPr id="7" name="그림 6" descr="서울중등진로와직업교과교육연구회_아이덴티티_4_out-01.jpg"/>
          <p:cNvPicPr>
            <a:picLocks noChangeAspect="1"/>
          </p:cNvPicPr>
          <p:nvPr/>
        </p:nvPicPr>
        <p:blipFill>
          <a:blip r:embed="rId3" cstate="print"/>
          <a:srcRect l="63787" t="11821" r="12589" b="54787"/>
          <a:stretch>
            <a:fillRect/>
          </a:stretch>
        </p:blipFill>
        <p:spPr>
          <a:xfrm>
            <a:off x="5220072" y="1844824"/>
            <a:ext cx="2232248" cy="2232248"/>
          </a:xfrm>
          <a:prstGeom prst="rect">
            <a:avLst/>
          </a:prstGeom>
        </p:spPr>
      </p:pic>
      <p:pic>
        <p:nvPicPr>
          <p:cNvPr id="8" name="그림 7" descr="서울중등진로와직업교과교육연구회_아이덴티티_4_out-01.jpg"/>
          <p:cNvPicPr>
            <a:picLocks noChangeAspect="1"/>
          </p:cNvPicPr>
          <p:nvPr/>
        </p:nvPicPr>
        <p:blipFill>
          <a:blip r:embed="rId4" cstate="print"/>
          <a:srcRect l="23625" t="13357" r="60625" b="62155"/>
          <a:stretch>
            <a:fillRect/>
          </a:stretch>
        </p:blipFill>
        <p:spPr>
          <a:xfrm>
            <a:off x="1547664" y="1484784"/>
            <a:ext cx="2376264" cy="2613890"/>
          </a:xfrm>
          <a:prstGeom prst="rect">
            <a:avLst/>
          </a:prstGeom>
        </p:spPr>
      </p:pic>
      <p:pic>
        <p:nvPicPr>
          <p:cNvPr id="9" name="그림 8" descr="서울중등진로와직업교과교육연구회_아이덴티티_4_out-01.jpg"/>
          <p:cNvPicPr>
            <a:picLocks noChangeAspect="1"/>
          </p:cNvPicPr>
          <p:nvPr userDrawn="1"/>
        </p:nvPicPr>
        <p:blipFill>
          <a:blip r:embed="rId2" cstate="print"/>
          <a:srcRect l="15750" t="70370" r="12589" b="14047"/>
          <a:stretch>
            <a:fillRect/>
          </a:stretch>
        </p:blipFill>
        <p:spPr>
          <a:xfrm>
            <a:off x="1547664" y="4509120"/>
            <a:ext cx="6552728" cy="1008112"/>
          </a:xfrm>
          <a:prstGeom prst="rect">
            <a:avLst/>
          </a:prstGeom>
        </p:spPr>
      </p:pic>
      <p:pic>
        <p:nvPicPr>
          <p:cNvPr id="10" name="그림 9" descr="서울중등진로와직업교과교육연구회_아이덴티티_4_out-01.jpg"/>
          <p:cNvPicPr>
            <a:picLocks noChangeAspect="1"/>
          </p:cNvPicPr>
          <p:nvPr userDrawn="1"/>
        </p:nvPicPr>
        <p:blipFill>
          <a:blip r:embed="rId3" cstate="print"/>
          <a:srcRect l="63787" t="11821" r="12589" b="54787"/>
          <a:stretch>
            <a:fillRect/>
          </a:stretch>
        </p:blipFill>
        <p:spPr>
          <a:xfrm>
            <a:off x="5220072" y="1844824"/>
            <a:ext cx="2232248" cy="2232248"/>
          </a:xfrm>
          <a:prstGeom prst="rect">
            <a:avLst/>
          </a:prstGeom>
        </p:spPr>
      </p:pic>
      <p:pic>
        <p:nvPicPr>
          <p:cNvPr id="11" name="그림 10" descr="서울중등진로와직업교과교육연구회_아이덴티티_4_out-01.jpg"/>
          <p:cNvPicPr>
            <a:picLocks noChangeAspect="1"/>
          </p:cNvPicPr>
          <p:nvPr userDrawn="1"/>
        </p:nvPicPr>
        <p:blipFill>
          <a:blip r:embed="rId4" cstate="print"/>
          <a:srcRect l="23625" t="13357" r="60625" b="62155"/>
          <a:stretch>
            <a:fillRect/>
          </a:stretch>
        </p:blipFill>
        <p:spPr>
          <a:xfrm>
            <a:off x="1547664" y="1484784"/>
            <a:ext cx="2376264" cy="26138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0157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6" name="그림 5" descr="서울중등진로와직업교과교육연구회_아이덴티티_4_out-01.jpg"/>
          <p:cNvPicPr>
            <a:picLocks noChangeAspect="1"/>
          </p:cNvPicPr>
          <p:nvPr userDrawn="1"/>
        </p:nvPicPr>
        <p:blipFill>
          <a:blip r:embed="rId2" cstate="print"/>
          <a:srcRect l="15750" t="70370" r="12589" b="14047"/>
          <a:stretch>
            <a:fillRect/>
          </a:stretch>
        </p:blipFill>
        <p:spPr>
          <a:xfrm>
            <a:off x="1547664" y="4509120"/>
            <a:ext cx="6552728" cy="1008112"/>
          </a:xfrm>
          <a:prstGeom prst="rect">
            <a:avLst/>
          </a:prstGeom>
        </p:spPr>
      </p:pic>
      <p:pic>
        <p:nvPicPr>
          <p:cNvPr id="7" name="그림 6" descr="서울중등진로와직업교과교육연구회_아이덴티티_4_out-01.jpg"/>
          <p:cNvPicPr>
            <a:picLocks noChangeAspect="1"/>
          </p:cNvPicPr>
          <p:nvPr userDrawn="1"/>
        </p:nvPicPr>
        <p:blipFill>
          <a:blip r:embed="rId3" cstate="print"/>
          <a:srcRect l="63787" t="11821" r="12589" b="54787"/>
          <a:stretch>
            <a:fillRect/>
          </a:stretch>
        </p:blipFill>
        <p:spPr>
          <a:xfrm>
            <a:off x="5220072" y="1844824"/>
            <a:ext cx="2232248" cy="2232248"/>
          </a:xfrm>
          <a:prstGeom prst="rect">
            <a:avLst/>
          </a:prstGeom>
        </p:spPr>
      </p:pic>
      <p:pic>
        <p:nvPicPr>
          <p:cNvPr id="8" name="그림 7" descr="서울중등진로와직업교과교육연구회_아이덴티티_4_out-01.jpg"/>
          <p:cNvPicPr>
            <a:picLocks noChangeAspect="1"/>
          </p:cNvPicPr>
          <p:nvPr userDrawn="1"/>
        </p:nvPicPr>
        <p:blipFill>
          <a:blip r:embed="rId4" cstate="print"/>
          <a:srcRect l="23625" t="13357" r="60625" b="62155"/>
          <a:stretch>
            <a:fillRect/>
          </a:stretch>
        </p:blipFill>
        <p:spPr>
          <a:xfrm>
            <a:off x="1547664" y="1484784"/>
            <a:ext cx="2376264" cy="26138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조준호\AppData\Local\Microsoft\Windows\Temporary Internet Files\Content.IE5\M2GXO9GO\MP900427686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8116" y="-104485"/>
            <a:ext cx="9692644" cy="641380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solidFill>
            <a:srgbClr val="B2B2B2">
              <a:alpha val="69804"/>
            </a:srgbClr>
          </a:solidFill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2051" name="Picture 3" descr="C:\Users\user\AppData\Local\Microsoft\Windows\Temporary Internet Files\Content.IE5\6LQIUE66\MP900442245[1]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9625" y="-4019"/>
            <a:ext cx="4160887" cy="6241331"/>
          </a:xfrm>
          <a:prstGeom prst="rect">
            <a:avLst/>
          </a:prstGeom>
          <a:noFill/>
        </p:spPr>
      </p:pic>
      <p:sp>
        <p:nvSpPr>
          <p:cNvPr id="10" name="왼쪽 화살표 9"/>
          <p:cNvSpPr/>
          <p:nvPr userDrawn="1"/>
        </p:nvSpPr>
        <p:spPr>
          <a:xfrm>
            <a:off x="323528" y="980728"/>
            <a:ext cx="7200800" cy="1296144"/>
          </a:xfrm>
          <a:prstGeom prst="leftArrow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latin typeface="+mj-ea"/>
                <a:ea typeface="+mj-ea"/>
              </a:rPr>
              <a:t>1. </a:t>
            </a:r>
            <a:r>
              <a:rPr lang="ko-KR" altLang="en-US" sz="3200" b="1" dirty="0" smtClean="0">
                <a:latin typeface="+mj-ea"/>
                <a:ea typeface="+mj-ea"/>
              </a:rPr>
              <a:t>순위 심미안</a:t>
            </a:r>
            <a:endParaRPr lang="ko-KR" altLang="en-US" sz="3200" b="1" dirty="0">
              <a:latin typeface="+mj-ea"/>
              <a:ea typeface="+mj-ea"/>
            </a:endParaRPr>
          </a:p>
        </p:txBody>
      </p:sp>
      <p:sp>
        <p:nvSpPr>
          <p:cNvPr id="11" name="왼쪽 화살표 10"/>
          <p:cNvSpPr/>
          <p:nvPr userDrawn="1"/>
        </p:nvSpPr>
        <p:spPr>
          <a:xfrm>
            <a:off x="1187624" y="2276872"/>
            <a:ext cx="6633120" cy="1368152"/>
          </a:xfrm>
          <a:prstGeom prst="lef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kern="1200" dirty="0" smtClean="0">
                <a:solidFill>
                  <a:schemeClr val="lt1"/>
                </a:solidFill>
                <a:latin typeface="+mj-ea"/>
                <a:ea typeface="+mj-ea"/>
                <a:cs typeface="+mn-cs"/>
              </a:rPr>
              <a:t>1. </a:t>
            </a:r>
            <a:r>
              <a:rPr lang="ko-KR" altLang="en-US" sz="3200" b="1" kern="1200" dirty="0" smtClean="0">
                <a:solidFill>
                  <a:schemeClr val="lt1"/>
                </a:solidFill>
                <a:latin typeface="+mj-ea"/>
                <a:ea typeface="+mj-ea"/>
                <a:cs typeface="+mn-cs"/>
              </a:rPr>
              <a:t>순위 심미안</a:t>
            </a:r>
          </a:p>
        </p:txBody>
      </p:sp>
      <p:sp>
        <p:nvSpPr>
          <p:cNvPr id="12" name="왼쪽 화살표 11"/>
          <p:cNvSpPr/>
          <p:nvPr userDrawn="1"/>
        </p:nvSpPr>
        <p:spPr>
          <a:xfrm>
            <a:off x="1971328" y="3645024"/>
            <a:ext cx="6633120" cy="1368152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kern="1200" dirty="0" smtClean="0">
                <a:solidFill>
                  <a:schemeClr val="lt1"/>
                </a:solidFill>
                <a:latin typeface="+mj-ea"/>
                <a:ea typeface="+mj-ea"/>
                <a:cs typeface="+mn-cs"/>
              </a:rPr>
              <a:t>1. </a:t>
            </a:r>
            <a:r>
              <a:rPr lang="ko-KR" altLang="en-US" sz="3200" b="1" kern="1200" dirty="0" smtClean="0">
                <a:solidFill>
                  <a:schemeClr val="lt1"/>
                </a:solidFill>
                <a:latin typeface="+mj-ea"/>
                <a:ea typeface="+mj-ea"/>
                <a:cs typeface="+mn-cs"/>
              </a:rPr>
              <a:t>순위 심미안</a:t>
            </a:r>
          </a:p>
        </p:txBody>
      </p:sp>
      <p:sp>
        <p:nvSpPr>
          <p:cNvPr id="13" name="왼쪽 화살표 12"/>
          <p:cNvSpPr/>
          <p:nvPr userDrawn="1"/>
        </p:nvSpPr>
        <p:spPr>
          <a:xfrm>
            <a:off x="2763416" y="5013176"/>
            <a:ext cx="6633120" cy="1368152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kern="1200" dirty="0" smtClean="0">
                <a:solidFill>
                  <a:schemeClr val="lt1"/>
                </a:solidFill>
                <a:latin typeface="+mj-ea"/>
                <a:ea typeface="+mn-ea"/>
                <a:cs typeface="+mn-cs"/>
              </a:rPr>
              <a:t>1. </a:t>
            </a:r>
            <a:r>
              <a:rPr lang="ko-KR" altLang="en-US" sz="3200" b="1" kern="1200" dirty="0" smtClean="0">
                <a:solidFill>
                  <a:schemeClr val="lt1"/>
                </a:solidFill>
                <a:latin typeface="+mj-ea"/>
                <a:ea typeface="+mn-ea"/>
                <a:cs typeface="+mn-cs"/>
              </a:rPr>
              <a:t>순위 심미안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ea"/>
                <a:ea typeface="+mn-e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dirty="0" smtClean="0"/>
              <a:t>77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사용자 지정 레이아웃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서울중등진로와직업교과교육연구회_아이덴티티_4_out-01.jpg"/>
          <p:cNvPicPr>
            <a:picLocks noChangeAspect="1"/>
          </p:cNvPicPr>
          <p:nvPr/>
        </p:nvPicPr>
        <p:blipFill>
          <a:blip r:embed="rId3" cstate="print"/>
          <a:srcRect l="63787" t="11821" r="12589" b="54787"/>
          <a:stretch>
            <a:fillRect/>
          </a:stretch>
        </p:blipFill>
        <p:spPr>
          <a:xfrm>
            <a:off x="2555776" y="2132856"/>
            <a:ext cx="2232248" cy="22322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조준호\AppData\Local\Microsoft\Windows\Temporary Internet Files\Content.IE5\M2GXO9GO\MP90042768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8116" y="-104485"/>
            <a:ext cx="9692644" cy="641380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solidFill>
            <a:srgbClr val="B2B2B2">
              <a:alpha val="69804"/>
            </a:srgbClr>
          </a:solidFill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4" descr="C:\Users\조준호\AppData\Local\Microsoft\Windows\Temporary Internet Files\Content.IE5\M2GXO9GO\MP900427686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8116" y="-104485"/>
            <a:ext cx="9692644" cy="641380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AppData\Local\Microsoft\Windows\Temporary Internet Files\Content.IE5\TMHX4AO3\MP900448524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4F0"/>
              </a:clrFrom>
              <a:clrTo>
                <a:srgbClr val="F5F4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6512" y="10467"/>
            <a:ext cx="9232254" cy="6154837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B3A2C7">
              <a:alpha val="65098"/>
            </a:srgbClr>
          </a:solidFill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chemeClr val="bg1"/>
                </a:solidFill>
              </a:defRPr>
            </a:lvl1pPr>
          </a:lstStyle>
          <a:p>
            <a:r>
              <a:rPr lang="ko-KR" altLang="en-US" dirty="0" smtClean="0"/>
              <a:t>완벽을 추구하는 나 걱정하지 말자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marL="0" indent="0">
              <a:buNone/>
              <a:defRPr sz="3600" b="1" cap="none" spc="0">
                <a:ln w="12700">
                  <a:solidFill>
                    <a:schemeClr val="bg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나의 강점은 심미안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Picture 2" descr="C:\Users\user\AppData\Local\Microsoft\Windows\Temporary Internet Files\Content.IE5\TMHX4AO3\MP900448524[1]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5F4F0"/>
              </a:clrFrom>
              <a:clrTo>
                <a:srgbClr val="F5F4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6512" y="10467"/>
            <a:ext cx="9232254" cy="6154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2051" name="Picture 3" descr="C:\Users\user\AppData\Local\Microsoft\Windows\Temporary Internet Files\Content.IE5\6LQIUE66\MP900442245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9625" y="-4019"/>
            <a:ext cx="4160887" cy="6241331"/>
          </a:xfrm>
          <a:prstGeom prst="rect">
            <a:avLst/>
          </a:prstGeom>
          <a:noFill/>
        </p:spPr>
      </p:pic>
      <p:sp>
        <p:nvSpPr>
          <p:cNvPr id="10" name="왼쪽 화살표 9"/>
          <p:cNvSpPr/>
          <p:nvPr/>
        </p:nvSpPr>
        <p:spPr>
          <a:xfrm>
            <a:off x="323528" y="980728"/>
            <a:ext cx="7200800" cy="1296144"/>
          </a:xfrm>
          <a:prstGeom prst="leftArrow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latin typeface="+mj-ea"/>
                <a:ea typeface="+mj-ea"/>
              </a:rPr>
              <a:t>1. </a:t>
            </a:r>
            <a:r>
              <a:rPr lang="ko-KR" altLang="en-US" sz="3200" b="1" dirty="0" smtClean="0">
                <a:latin typeface="+mj-ea"/>
                <a:ea typeface="+mj-ea"/>
              </a:rPr>
              <a:t>순위 심미안</a:t>
            </a:r>
            <a:endParaRPr lang="ko-KR" altLang="en-US" sz="3200" b="1" dirty="0">
              <a:latin typeface="+mj-ea"/>
              <a:ea typeface="+mj-ea"/>
            </a:endParaRPr>
          </a:p>
        </p:txBody>
      </p:sp>
      <p:sp>
        <p:nvSpPr>
          <p:cNvPr id="11" name="왼쪽 화살표 10"/>
          <p:cNvSpPr/>
          <p:nvPr/>
        </p:nvSpPr>
        <p:spPr>
          <a:xfrm>
            <a:off x="1187624" y="2276872"/>
            <a:ext cx="6633120" cy="1368152"/>
          </a:xfrm>
          <a:prstGeom prst="lef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kern="1200" dirty="0" smtClean="0">
                <a:solidFill>
                  <a:schemeClr val="lt1"/>
                </a:solidFill>
                <a:latin typeface="+mj-ea"/>
                <a:ea typeface="+mj-ea"/>
                <a:cs typeface="+mn-cs"/>
              </a:rPr>
              <a:t>1. </a:t>
            </a:r>
            <a:r>
              <a:rPr lang="ko-KR" altLang="en-US" sz="3200" b="1" kern="1200" dirty="0" smtClean="0">
                <a:solidFill>
                  <a:schemeClr val="lt1"/>
                </a:solidFill>
                <a:latin typeface="+mj-ea"/>
                <a:ea typeface="+mj-ea"/>
                <a:cs typeface="+mn-cs"/>
              </a:rPr>
              <a:t>순위 심미안</a:t>
            </a:r>
          </a:p>
        </p:txBody>
      </p:sp>
      <p:sp>
        <p:nvSpPr>
          <p:cNvPr id="12" name="왼쪽 화살표 11"/>
          <p:cNvSpPr/>
          <p:nvPr/>
        </p:nvSpPr>
        <p:spPr>
          <a:xfrm>
            <a:off x="1971328" y="3645024"/>
            <a:ext cx="6633120" cy="1368152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kern="1200" dirty="0" smtClean="0">
                <a:solidFill>
                  <a:schemeClr val="lt1"/>
                </a:solidFill>
                <a:latin typeface="+mj-ea"/>
                <a:ea typeface="+mj-ea"/>
                <a:cs typeface="+mn-cs"/>
              </a:rPr>
              <a:t>1. </a:t>
            </a:r>
            <a:r>
              <a:rPr lang="ko-KR" altLang="en-US" sz="3200" b="1" kern="1200" dirty="0" smtClean="0">
                <a:solidFill>
                  <a:schemeClr val="lt1"/>
                </a:solidFill>
                <a:latin typeface="+mj-ea"/>
                <a:ea typeface="+mj-ea"/>
                <a:cs typeface="+mn-cs"/>
              </a:rPr>
              <a:t>순위 심미안</a:t>
            </a:r>
          </a:p>
        </p:txBody>
      </p:sp>
      <p:sp>
        <p:nvSpPr>
          <p:cNvPr id="13" name="왼쪽 화살표 12"/>
          <p:cNvSpPr/>
          <p:nvPr/>
        </p:nvSpPr>
        <p:spPr>
          <a:xfrm>
            <a:off x="2763416" y="5013176"/>
            <a:ext cx="6633120" cy="1368152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kern="1200" dirty="0" smtClean="0">
                <a:solidFill>
                  <a:schemeClr val="lt1"/>
                </a:solidFill>
                <a:latin typeface="+mj-ea"/>
                <a:ea typeface="+mn-ea"/>
                <a:cs typeface="+mn-cs"/>
              </a:rPr>
              <a:t>1. </a:t>
            </a:r>
            <a:r>
              <a:rPr lang="ko-KR" altLang="en-US" sz="3200" b="1" kern="1200" dirty="0" smtClean="0">
                <a:solidFill>
                  <a:schemeClr val="lt1"/>
                </a:solidFill>
                <a:latin typeface="+mj-ea"/>
                <a:ea typeface="+mn-ea"/>
                <a:cs typeface="+mn-cs"/>
              </a:rPr>
              <a:t>순위 심미안</a:t>
            </a:r>
          </a:p>
        </p:txBody>
      </p:sp>
      <p:pic>
        <p:nvPicPr>
          <p:cNvPr id="14" name="Picture 3" descr="C:\Users\user\AppData\Local\Microsoft\Windows\Temporary Internet Files\Content.IE5\6LQIUE66\MP900442245[1]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9625" y="-4019"/>
            <a:ext cx="4160887" cy="6241331"/>
          </a:xfrm>
          <a:prstGeom prst="rect">
            <a:avLst/>
          </a:prstGeom>
          <a:noFill/>
        </p:spPr>
      </p:pic>
      <p:sp>
        <p:nvSpPr>
          <p:cNvPr id="15" name="왼쪽 화살표 14"/>
          <p:cNvSpPr/>
          <p:nvPr userDrawn="1"/>
        </p:nvSpPr>
        <p:spPr>
          <a:xfrm>
            <a:off x="323528" y="980728"/>
            <a:ext cx="7200800" cy="1296144"/>
          </a:xfrm>
          <a:prstGeom prst="leftArrow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latin typeface="+mj-ea"/>
                <a:ea typeface="+mj-ea"/>
              </a:rPr>
              <a:t>1. </a:t>
            </a:r>
            <a:r>
              <a:rPr lang="ko-KR" altLang="en-US" sz="3200" b="1" dirty="0" smtClean="0">
                <a:latin typeface="+mj-ea"/>
                <a:ea typeface="+mj-ea"/>
              </a:rPr>
              <a:t>순위 심미안</a:t>
            </a:r>
            <a:endParaRPr lang="ko-KR" altLang="en-US" sz="3200" b="1" dirty="0">
              <a:latin typeface="+mj-ea"/>
              <a:ea typeface="+mj-ea"/>
            </a:endParaRPr>
          </a:p>
        </p:txBody>
      </p:sp>
      <p:sp>
        <p:nvSpPr>
          <p:cNvPr id="16" name="왼쪽 화살표 15"/>
          <p:cNvSpPr/>
          <p:nvPr userDrawn="1"/>
        </p:nvSpPr>
        <p:spPr>
          <a:xfrm>
            <a:off x="1187624" y="2276872"/>
            <a:ext cx="6633120" cy="1368152"/>
          </a:xfrm>
          <a:prstGeom prst="lef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kern="1200" dirty="0" smtClean="0">
                <a:solidFill>
                  <a:schemeClr val="lt1"/>
                </a:solidFill>
                <a:latin typeface="+mj-ea"/>
                <a:ea typeface="+mj-ea"/>
                <a:cs typeface="+mn-cs"/>
              </a:rPr>
              <a:t>1. </a:t>
            </a:r>
            <a:r>
              <a:rPr lang="ko-KR" altLang="en-US" sz="3200" b="1" kern="1200" dirty="0" smtClean="0">
                <a:solidFill>
                  <a:schemeClr val="lt1"/>
                </a:solidFill>
                <a:latin typeface="+mj-ea"/>
                <a:ea typeface="+mj-ea"/>
                <a:cs typeface="+mn-cs"/>
              </a:rPr>
              <a:t>순위 심미안</a:t>
            </a:r>
          </a:p>
        </p:txBody>
      </p:sp>
      <p:sp>
        <p:nvSpPr>
          <p:cNvPr id="17" name="왼쪽 화살표 16"/>
          <p:cNvSpPr/>
          <p:nvPr userDrawn="1"/>
        </p:nvSpPr>
        <p:spPr>
          <a:xfrm>
            <a:off x="1971328" y="3645024"/>
            <a:ext cx="6633120" cy="1368152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kern="1200" dirty="0" smtClean="0">
                <a:solidFill>
                  <a:schemeClr val="lt1"/>
                </a:solidFill>
                <a:latin typeface="+mj-ea"/>
                <a:ea typeface="+mj-ea"/>
                <a:cs typeface="+mn-cs"/>
              </a:rPr>
              <a:t>1. </a:t>
            </a:r>
            <a:r>
              <a:rPr lang="ko-KR" altLang="en-US" sz="3200" b="1" kern="1200" dirty="0" smtClean="0">
                <a:solidFill>
                  <a:schemeClr val="lt1"/>
                </a:solidFill>
                <a:latin typeface="+mj-ea"/>
                <a:ea typeface="+mj-ea"/>
                <a:cs typeface="+mn-cs"/>
              </a:rPr>
              <a:t>순위 심미안</a:t>
            </a:r>
          </a:p>
        </p:txBody>
      </p:sp>
      <p:sp>
        <p:nvSpPr>
          <p:cNvPr id="18" name="왼쪽 화살표 17"/>
          <p:cNvSpPr/>
          <p:nvPr userDrawn="1"/>
        </p:nvSpPr>
        <p:spPr>
          <a:xfrm>
            <a:off x="2763416" y="5013176"/>
            <a:ext cx="6633120" cy="1368152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kern="1200" dirty="0" smtClean="0">
                <a:solidFill>
                  <a:schemeClr val="lt1"/>
                </a:solidFill>
                <a:latin typeface="+mj-ea"/>
                <a:ea typeface="+mn-ea"/>
                <a:cs typeface="+mn-cs"/>
              </a:rPr>
              <a:t>1. </a:t>
            </a:r>
            <a:r>
              <a:rPr lang="ko-KR" altLang="en-US" sz="3200" b="1" kern="1200" dirty="0" smtClean="0">
                <a:solidFill>
                  <a:schemeClr val="lt1"/>
                </a:solidFill>
                <a:latin typeface="+mj-ea"/>
                <a:ea typeface="+mn-ea"/>
                <a:cs typeface="+mn-cs"/>
              </a:rPr>
              <a:t>순위 심미안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pic>
        <p:nvPicPr>
          <p:cNvPr id="11" name="그림 10" descr="서울중등진로와직업교과교육연구회_아이덴티티_4_out-01.jpg"/>
          <p:cNvPicPr>
            <a:picLocks noChangeAspect="1"/>
          </p:cNvPicPr>
          <p:nvPr/>
        </p:nvPicPr>
        <p:blipFill>
          <a:blip r:embed="rId22" cstate="print"/>
          <a:srcRect l="16138" t="72261" r="13775" b="15495"/>
          <a:stretch>
            <a:fillRect/>
          </a:stretch>
        </p:blipFill>
        <p:spPr>
          <a:xfrm>
            <a:off x="6382032" y="6506802"/>
            <a:ext cx="2761968" cy="34136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93310"/>
            <a:ext cx="30845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61" r:id="rId17"/>
    <p:sldLayoutId id="2147483650" r:id="rId18"/>
    <p:sldLayoutId id="2147483652" r:id="rId19"/>
    <p:sldLayoutId id="2147483660" r:id="rId2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1259632" y="692696"/>
            <a:ext cx="6912768" cy="20882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560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기업가 활동</a:t>
            </a:r>
            <a:endParaRPr lang="ko-KR" altLang="en-US" sz="5600" dirty="0">
              <a:solidFill>
                <a:schemeClr val="tx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3" name="그림 2" descr="서울중등진로와직업교과교육연구회_아이덴티티_4_out-01.jpg"/>
          <p:cNvPicPr>
            <a:picLocks noChangeAspect="1"/>
          </p:cNvPicPr>
          <p:nvPr/>
        </p:nvPicPr>
        <p:blipFill>
          <a:blip r:embed="rId2" cstate="print"/>
          <a:srcRect l="23625" t="13357" r="60625" b="62155"/>
          <a:stretch>
            <a:fillRect/>
          </a:stretch>
        </p:blipFill>
        <p:spPr>
          <a:xfrm>
            <a:off x="1979712" y="1124744"/>
            <a:ext cx="1001566" cy="1101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67544" y="4293096"/>
            <a:ext cx="81369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latin typeface="+mn-ea"/>
              </a:rPr>
              <a:t>Copyright</a:t>
            </a:r>
          </a:p>
          <a:p>
            <a:endParaRPr lang="en-US" altLang="ko-KR" sz="1200" dirty="0" smtClean="0">
              <a:latin typeface="+mn-ea"/>
            </a:endParaRPr>
          </a:p>
          <a:p>
            <a:r>
              <a:rPr lang="ko-KR" altLang="en-US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본 자료는 동그라미재단의 지원으로 개발되었으며</a:t>
            </a:r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저작권과 일체의 사용권리는 “</a:t>
            </a:r>
            <a:r>
              <a:rPr lang="ko-KR" altLang="en-US" sz="1200" dirty="0" err="1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서울중등진로와직업교과교육연구회</a:t>
            </a:r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“</a:t>
            </a:r>
            <a:r>
              <a:rPr lang="ko-KR" altLang="en-US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 있습니다</a:t>
            </a:r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Creative Commons License</a:t>
            </a:r>
            <a:r>
              <a:rPr lang="ko-KR" altLang="en-US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 </a:t>
            </a:r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"</a:t>
            </a:r>
            <a:r>
              <a:rPr lang="ko-KR" altLang="en-US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저작자표시</a:t>
            </a:r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ko-KR" altLang="en-US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비영리</a:t>
            </a:r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ko-KR" altLang="en-US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변경금지</a:t>
            </a:r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(CC BY-NC-ND)"</a:t>
            </a:r>
            <a:r>
              <a:rPr lang="ko-KR" altLang="en-US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 따라 비영리 목적의 경우 사용 가능합니다</a:t>
            </a:r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r>
              <a:rPr lang="en-US" altLang="ko-KR" sz="1200" u="sng" dirty="0" smtClean="0">
                <a:solidFill>
                  <a:srgbClr val="0000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http://creativecommons.org/licenses/by-nc-nd/4.0</a:t>
            </a:r>
            <a:r>
              <a:rPr lang="en-US" altLang="ko-KR" sz="1200" u="sng" dirty="0" smtClean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/</a:t>
            </a:r>
            <a:endParaRPr lang="ko-KR" altLang="en-US" sz="1200" u="sng" dirty="0">
              <a:solidFill>
                <a:srgbClr val="0000FF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9795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오각형 21"/>
          <p:cNvSpPr/>
          <p:nvPr/>
        </p:nvSpPr>
        <p:spPr>
          <a:xfrm>
            <a:off x="4871820" y="50195"/>
            <a:ext cx="1214446" cy="622052"/>
          </a:xfrm>
          <a:prstGeom prst="homePlate">
            <a:avLst>
              <a:gd name="adj" fmla="val 2687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180000" rtlCol="0" anchor="ctr"/>
          <a:lstStyle/>
          <a:p>
            <a:pPr algn="ctr"/>
            <a:endParaRPr lang="ko-KR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3" name="오각형 22"/>
          <p:cNvSpPr/>
          <p:nvPr/>
        </p:nvSpPr>
        <p:spPr>
          <a:xfrm>
            <a:off x="6386086" y="50195"/>
            <a:ext cx="1214446" cy="622052"/>
          </a:xfrm>
          <a:prstGeom prst="homePlate">
            <a:avLst>
              <a:gd name="adj" fmla="val 2687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180000" rtlCol="0" anchor="ctr"/>
          <a:lstStyle/>
          <a:p>
            <a:pPr algn="ctr"/>
            <a:endParaRPr lang="ko-KR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오각형 18"/>
          <p:cNvSpPr/>
          <p:nvPr/>
        </p:nvSpPr>
        <p:spPr>
          <a:xfrm>
            <a:off x="357158" y="50195"/>
            <a:ext cx="1214446" cy="622052"/>
          </a:xfrm>
          <a:prstGeom prst="homePlate">
            <a:avLst>
              <a:gd name="adj" fmla="val 2687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180000" rtlCol="0" anchor="ctr"/>
          <a:lstStyle/>
          <a:p>
            <a:pPr algn="ctr"/>
            <a:endParaRPr lang="ko-KR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오각형 2"/>
          <p:cNvSpPr/>
          <p:nvPr/>
        </p:nvSpPr>
        <p:spPr>
          <a:xfrm>
            <a:off x="214282" y="22083"/>
            <a:ext cx="1214446" cy="692273"/>
          </a:xfrm>
          <a:prstGeom prst="homePlate">
            <a:avLst>
              <a:gd name="adj" fmla="val 2687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180000" rtlCol="0" anchor="ctr"/>
          <a:lstStyle/>
          <a:p>
            <a:pPr algn="ctr"/>
            <a:r>
              <a:rPr lang="ko-KR" altLang="en-US" dirty="0" smtClean="0">
                <a:solidFill>
                  <a:schemeClr val="bg2">
                    <a:lumMod val="10000"/>
                  </a:schemeClr>
                </a:solidFill>
              </a:rPr>
              <a:t>역 할 </a:t>
            </a:r>
            <a:endParaRPr lang="en-US" altLang="ko-KR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bg2">
                    <a:lumMod val="10000"/>
                  </a:schemeClr>
                </a:solidFill>
              </a:rPr>
              <a:t>분 담</a:t>
            </a:r>
            <a:endParaRPr lang="ko-KR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오각형 15"/>
          <p:cNvSpPr/>
          <p:nvPr/>
        </p:nvSpPr>
        <p:spPr>
          <a:xfrm>
            <a:off x="4730042" y="22083"/>
            <a:ext cx="1214446" cy="692273"/>
          </a:xfrm>
          <a:prstGeom prst="homePlate">
            <a:avLst>
              <a:gd name="adj" fmla="val 26877"/>
            </a:avLst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180000" rtlCol="0" anchor="ctr"/>
          <a:lstStyle/>
          <a:p>
            <a:pPr algn="ctr"/>
            <a:r>
              <a:rPr lang="ko-KR" altLang="en-US" dirty="0" smtClean="0">
                <a:solidFill>
                  <a:schemeClr val="bg2">
                    <a:lumMod val="10000"/>
                  </a:schemeClr>
                </a:solidFill>
              </a:rPr>
              <a:t>생 산</a:t>
            </a:r>
            <a:endParaRPr lang="en-US" altLang="ko-KR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bg2">
                    <a:lumMod val="10000"/>
                  </a:schemeClr>
                </a:solidFill>
              </a:rPr>
              <a:t>광 고</a:t>
            </a:r>
            <a:endParaRPr lang="ko-KR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오각형 17"/>
          <p:cNvSpPr/>
          <p:nvPr/>
        </p:nvSpPr>
        <p:spPr>
          <a:xfrm>
            <a:off x="7715272" y="22083"/>
            <a:ext cx="1214446" cy="692273"/>
          </a:xfrm>
          <a:prstGeom prst="homePlate">
            <a:avLst>
              <a:gd name="adj" fmla="val 2687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180000" rtlCol="0" anchor="ctr"/>
          <a:lstStyle/>
          <a:p>
            <a:pPr algn="ctr"/>
            <a:r>
              <a:rPr lang="ko-KR" altLang="en-US" dirty="0" smtClean="0">
                <a:solidFill>
                  <a:schemeClr val="bg2">
                    <a:lumMod val="10000"/>
                  </a:schemeClr>
                </a:solidFill>
              </a:rPr>
              <a:t>결 산</a:t>
            </a:r>
            <a:endParaRPr lang="ko-KR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오각형 19"/>
          <p:cNvSpPr/>
          <p:nvPr/>
        </p:nvSpPr>
        <p:spPr>
          <a:xfrm>
            <a:off x="1871424" y="50195"/>
            <a:ext cx="1214446" cy="622052"/>
          </a:xfrm>
          <a:prstGeom prst="homePlate">
            <a:avLst>
              <a:gd name="adj" fmla="val 2687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180000" rtlCol="0" anchor="ctr"/>
          <a:lstStyle/>
          <a:p>
            <a:pPr algn="ctr"/>
            <a:endParaRPr lang="ko-KR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오각형 13"/>
          <p:cNvSpPr/>
          <p:nvPr/>
        </p:nvSpPr>
        <p:spPr>
          <a:xfrm>
            <a:off x="1728548" y="22083"/>
            <a:ext cx="1214446" cy="692273"/>
          </a:xfrm>
          <a:prstGeom prst="homePlate">
            <a:avLst>
              <a:gd name="adj" fmla="val 2687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180000" rtlCol="0" anchor="ctr"/>
          <a:lstStyle/>
          <a:p>
            <a:pPr algn="ctr"/>
            <a:r>
              <a:rPr lang="ko-KR" altLang="en-US" dirty="0" smtClean="0">
                <a:solidFill>
                  <a:schemeClr val="bg2">
                    <a:lumMod val="10000"/>
                  </a:schemeClr>
                </a:solidFill>
              </a:rPr>
              <a:t>자 본</a:t>
            </a:r>
            <a:endParaRPr lang="en-US" altLang="ko-KR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bg2">
                    <a:lumMod val="10000"/>
                  </a:schemeClr>
                </a:solidFill>
              </a:rPr>
              <a:t>확 보</a:t>
            </a:r>
            <a:endParaRPr lang="ko-KR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오각형 12"/>
          <p:cNvSpPr/>
          <p:nvPr/>
        </p:nvSpPr>
        <p:spPr>
          <a:xfrm>
            <a:off x="6244308" y="22083"/>
            <a:ext cx="1214446" cy="692273"/>
          </a:xfrm>
          <a:prstGeom prst="homePlate">
            <a:avLst>
              <a:gd name="adj" fmla="val 2687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180000" rtlCol="0" anchor="ctr"/>
          <a:lstStyle/>
          <a:p>
            <a:pPr algn="ctr"/>
            <a:r>
              <a:rPr lang="ko-KR" altLang="en-US" sz="1600" dirty="0" smtClean="0">
                <a:solidFill>
                  <a:schemeClr val="bg2">
                    <a:lumMod val="10000"/>
                  </a:schemeClr>
                </a:solidFill>
              </a:rPr>
              <a:t>가격결정</a:t>
            </a:r>
            <a:endParaRPr lang="en-US" altLang="ko-KR" sz="16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bg2">
                    <a:lumMod val="10000"/>
                  </a:schemeClr>
                </a:solidFill>
              </a:rPr>
              <a:t>판 매</a:t>
            </a:r>
            <a:endParaRPr lang="ko-KR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910" y="1643050"/>
            <a:ext cx="77867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</a:pPr>
            <a:r>
              <a:rPr lang="ko-KR" altLang="en-US" sz="3600" b="1" dirty="0" smtClean="0">
                <a:solidFill>
                  <a:schemeClr val="accent2">
                    <a:lumMod val="75000"/>
                  </a:schemeClr>
                </a:solidFill>
              </a:rPr>
              <a:t>▶ 창의적 생산자는 좋은 제품을 </a:t>
            </a:r>
            <a:endParaRPr lang="en-US" altLang="ko-KR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742950" indent="-742950">
              <a:lnSpc>
                <a:spcPct val="150000"/>
              </a:lnSpc>
            </a:pPr>
            <a:r>
              <a:rPr lang="ko-KR" alt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  만들어 이익을 많이 남긴다</a:t>
            </a:r>
            <a:r>
              <a:rPr lang="en-US" altLang="ko-KR" sz="36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742950" indent="-742950">
              <a:lnSpc>
                <a:spcPct val="150000"/>
              </a:lnSpc>
            </a:pPr>
            <a:r>
              <a:rPr lang="ko-KR" altLang="en-US" sz="3600" b="1" dirty="0" smtClean="0">
                <a:solidFill>
                  <a:schemeClr val="accent2">
                    <a:lumMod val="75000"/>
                  </a:schemeClr>
                </a:solidFill>
              </a:rPr>
              <a:t>▶ 상품명</a:t>
            </a:r>
            <a:r>
              <a:rPr lang="en-US" altLang="ko-KR" sz="36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3600" b="1" dirty="0" smtClean="0">
                <a:solidFill>
                  <a:schemeClr val="accent2">
                    <a:lumMod val="75000"/>
                  </a:schemeClr>
                </a:solidFill>
              </a:rPr>
              <a:t>카피 내용</a:t>
            </a:r>
            <a:r>
              <a:rPr lang="en-US" altLang="ko-KR" sz="36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3600" b="1" dirty="0" smtClean="0">
                <a:solidFill>
                  <a:schemeClr val="accent2">
                    <a:lumMod val="75000"/>
                  </a:schemeClr>
                </a:solidFill>
              </a:rPr>
              <a:t>이미지</a:t>
            </a:r>
            <a:r>
              <a:rPr lang="en-US" altLang="ko-KR" sz="36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3600" b="1" dirty="0" smtClean="0">
                <a:solidFill>
                  <a:schemeClr val="accent2">
                    <a:lumMod val="75000"/>
                  </a:schemeClr>
                </a:solidFill>
              </a:rPr>
              <a:t>가격 등을 포함해서 광고지를 제작한다</a:t>
            </a:r>
            <a:r>
              <a:rPr lang="en-US" altLang="ko-KR" sz="36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오각형 23"/>
          <p:cNvSpPr/>
          <p:nvPr/>
        </p:nvSpPr>
        <p:spPr>
          <a:xfrm>
            <a:off x="3357554" y="50195"/>
            <a:ext cx="1214446" cy="622052"/>
          </a:xfrm>
          <a:prstGeom prst="homePlate">
            <a:avLst>
              <a:gd name="adj" fmla="val 2687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180000" rtlCol="0" anchor="ctr"/>
          <a:lstStyle/>
          <a:p>
            <a:pPr algn="ctr"/>
            <a:endParaRPr lang="ko-KR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5" name="오각형 24"/>
          <p:cNvSpPr/>
          <p:nvPr/>
        </p:nvSpPr>
        <p:spPr>
          <a:xfrm>
            <a:off x="3199512" y="22083"/>
            <a:ext cx="1214446" cy="692273"/>
          </a:xfrm>
          <a:prstGeom prst="homePlate">
            <a:avLst>
              <a:gd name="adj" fmla="val 2687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180000" rtlCol="0" anchor="ctr"/>
          <a:lstStyle/>
          <a:p>
            <a:pPr algn="ctr"/>
            <a:r>
              <a:rPr lang="ko-KR" altLang="en-US" dirty="0" smtClean="0">
                <a:solidFill>
                  <a:schemeClr val="bg2">
                    <a:lumMod val="10000"/>
                  </a:schemeClr>
                </a:solidFill>
              </a:rPr>
              <a:t>사업품목</a:t>
            </a:r>
            <a:endParaRPr lang="en-US" altLang="ko-KR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bg2">
                    <a:lumMod val="10000"/>
                  </a:schemeClr>
                </a:solidFill>
              </a:rPr>
              <a:t>선 정</a:t>
            </a:r>
            <a:endParaRPr lang="ko-KR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오각형 14"/>
          <p:cNvSpPr/>
          <p:nvPr/>
        </p:nvSpPr>
        <p:spPr>
          <a:xfrm>
            <a:off x="214282" y="857232"/>
            <a:ext cx="3357586" cy="785818"/>
          </a:xfrm>
          <a:prstGeom prst="homePlate">
            <a:avLst>
              <a:gd name="adj" fmla="val 26877"/>
            </a:avLst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180000" rtlCol="0" anchor="ctr"/>
          <a:lstStyle/>
          <a:p>
            <a:pPr algn="ctr"/>
            <a:r>
              <a:rPr lang="ko-KR" altLang="en-US" sz="4400" dirty="0" smtClean="0">
                <a:solidFill>
                  <a:schemeClr val="bg1"/>
                </a:solidFill>
              </a:rPr>
              <a:t>광고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오각형 21"/>
          <p:cNvSpPr/>
          <p:nvPr/>
        </p:nvSpPr>
        <p:spPr>
          <a:xfrm>
            <a:off x="4871820" y="50195"/>
            <a:ext cx="1214446" cy="622052"/>
          </a:xfrm>
          <a:prstGeom prst="homePlate">
            <a:avLst>
              <a:gd name="adj" fmla="val 2687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180000" rtlCol="0" anchor="ctr"/>
          <a:lstStyle/>
          <a:p>
            <a:pPr algn="ctr"/>
            <a:endParaRPr lang="ko-KR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3" name="오각형 22"/>
          <p:cNvSpPr/>
          <p:nvPr/>
        </p:nvSpPr>
        <p:spPr>
          <a:xfrm>
            <a:off x="6386086" y="50195"/>
            <a:ext cx="1214446" cy="622052"/>
          </a:xfrm>
          <a:prstGeom prst="homePlate">
            <a:avLst>
              <a:gd name="adj" fmla="val 2687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180000" rtlCol="0" anchor="ctr"/>
          <a:lstStyle/>
          <a:p>
            <a:pPr algn="ctr"/>
            <a:endParaRPr lang="ko-KR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오각형 18"/>
          <p:cNvSpPr/>
          <p:nvPr/>
        </p:nvSpPr>
        <p:spPr>
          <a:xfrm>
            <a:off x="357158" y="50195"/>
            <a:ext cx="1214446" cy="622052"/>
          </a:xfrm>
          <a:prstGeom prst="homePlate">
            <a:avLst>
              <a:gd name="adj" fmla="val 2687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180000" rtlCol="0" anchor="ctr"/>
          <a:lstStyle/>
          <a:p>
            <a:pPr algn="ctr"/>
            <a:endParaRPr lang="ko-KR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오각형 2"/>
          <p:cNvSpPr/>
          <p:nvPr/>
        </p:nvSpPr>
        <p:spPr>
          <a:xfrm>
            <a:off x="214282" y="22083"/>
            <a:ext cx="1214446" cy="692273"/>
          </a:xfrm>
          <a:prstGeom prst="homePlate">
            <a:avLst>
              <a:gd name="adj" fmla="val 2687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180000" rtlCol="0" anchor="ctr"/>
          <a:lstStyle/>
          <a:p>
            <a:pPr algn="ctr"/>
            <a:r>
              <a:rPr lang="ko-KR" altLang="en-US" dirty="0" smtClean="0">
                <a:solidFill>
                  <a:schemeClr val="bg2">
                    <a:lumMod val="10000"/>
                  </a:schemeClr>
                </a:solidFill>
              </a:rPr>
              <a:t>역 할 </a:t>
            </a:r>
            <a:endParaRPr lang="en-US" altLang="ko-KR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bg2">
                    <a:lumMod val="10000"/>
                  </a:schemeClr>
                </a:solidFill>
              </a:rPr>
              <a:t>분 담</a:t>
            </a:r>
            <a:endParaRPr lang="ko-KR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오각형 15"/>
          <p:cNvSpPr/>
          <p:nvPr/>
        </p:nvSpPr>
        <p:spPr>
          <a:xfrm>
            <a:off x="4730042" y="22083"/>
            <a:ext cx="1214446" cy="692273"/>
          </a:xfrm>
          <a:prstGeom prst="homePlate">
            <a:avLst>
              <a:gd name="adj" fmla="val 2687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180000" rtlCol="0" anchor="ctr"/>
          <a:lstStyle/>
          <a:p>
            <a:pPr algn="ctr"/>
            <a:r>
              <a:rPr lang="ko-KR" altLang="en-US" dirty="0" smtClean="0">
                <a:solidFill>
                  <a:schemeClr val="bg2">
                    <a:lumMod val="10000"/>
                  </a:schemeClr>
                </a:solidFill>
              </a:rPr>
              <a:t>생 산</a:t>
            </a:r>
            <a:endParaRPr lang="en-US" altLang="ko-KR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bg2">
                    <a:lumMod val="10000"/>
                  </a:schemeClr>
                </a:solidFill>
              </a:rPr>
              <a:t>광 고</a:t>
            </a:r>
            <a:endParaRPr lang="ko-KR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오각형 17"/>
          <p:cNvSpPr/>
          <p:nvPr/>
        </p:nvSpPr>
        <p:spPr>
          <a:xfrm>
            <a:off x="7715272" y="22083"/>
            <a:ext cx="1214446" cy="692273"/>
          </a:xfrm>
          <a:prstGeom prst="homePlate">
            <a:avLst>
              <a:gd name="adj" fmla="val 2687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180000" rtlCol="0" anchor="ctr"/>
          <a:lstStyle/>
          <a:p>
            <a:pPr algn="ctr"/>
            <a:r>
              <a:rPr lang="ko-KR" altLang="en-US" dirty="0" smtClean="0">
                <a:solidFill>
                  <a:schemeClr val="bg2">
                    <a:lumMod val="10000"/>
                  </a:schemeClr>
                </a:solidFill>
              </a:rPr>
              <a:t>결 산</a:t>
            </a:r>
            <a:endParaRPr lang="ko-KR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오각형 19"/>
          <p:cNvSpPr/>
          <p:nvPr/>
        </p:nvSpPr>
        <p:spPr>
          <a:xfrm>
            <a:off x="1871424" y="50195"/>
            <a:ext cx="1214446" cy="622052"/>
          </a:xfrm>
          <a:prstGeom prst="homePlate">
            <a:avLst>
              <a:gd name="adj" fmla="val 2687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180000" rtlCol="0" anchor="ctr"/>
          <a:lstStyle/>
          <a:p>
            <a:pPr algn="ctr"/>
            <a:endParaRPr lang="ko-KR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오각형 13"/>
          <p:cNvSpPr/>
          <p:nvPr/>
        </p:nvSpPr>
        <p:spPr>
          <a:xfrm>
            <a:off x="1728548" y="22083"/>
            <a:ext cx="1214446" cy="692273"/>
          </a:xfrm>
          <a:prstGeom prst="homePlate">
            <a:avLst>
              <a:gd name="adj" fmla="val 2687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180000" rtlCol="0" anchor="ctr"/>
          <a:lstStyle/>
          <a:p>
            <a:pPr algn="ctr"/>
            <a:r>
              <a:rPr lang="ko-KR" altLang="en-US" dirty="0" smtClean="0">
                <a:solidFill>
                  <a:schemeClr val="bg2">
                    <a:lumMod val="10000"/>
                  </a:schemeClr>
                </a:solidFill>
              </a:rPr>
              <a:t>자 본</a:t>
            </a:r>
            <a:endParaRPr lang="en-US" altLang="ko-KR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bg2">
                    <a:lumMod val="10000"/>
                  </a:schemeClr>
                </a:solidFill>
              </a:rPr>
              <a:t>확 보</a:t>
            </a:r>
            <a:endParaRPr lang="ko-KR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오각형 12"/>
          <p:cNvSpPr/>
          <p:nvPr/>
        </p:nvSpPr>
        <p:spPr>
          <a:xfrm>
            <a:off x="6244308" y="22083"/>
            <a:ext cx="1214446" cy="692273"/>
          </a:xfrm>
          <a:prstGeom prst="homePlate">
            <a:avLst>
              <a:gd name="adj" fmla="val 26877"/>
            </a:avLst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180000" rtlCol="0" anchor="ctr"/>
          <a:lstStyle/>
          <a:p>
            <a:pPr algn="ctr"/>
            <a:r>
              <a:rPr lang="ko-KR" altLang="en-US" sz="1600" dirty="0" smtClean="0">
                <a:solidFill>
                  <a:schemeClr val="bg2">
                    <a:lumMod val="10000"/>
                  </a:schemeClr>
                </a:solidFill>
              </a:rPr>
              <a:t>가격결정</a:t>
            </a:r>
            <a:endParaRPr lang="en-US" altLang="ko-KR" sz="16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bg2">
                    <a:lumMod val="10000"/>
                  </a:schemeClr>
                </a:solidFill>
              </a:rPr>
              <a:t>판 매</a:t>
            </a:r>
            <a:endParaRPr lang="ko-KR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1044" y="1357298"/>
            <a:ext cx="870191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lnSpc>
                <a:spcPct val="150000"/>
              </a:lnSpc>
            </a:pPr>
            <a:r>
              <a:rPr lang="ko-KR" altLang="en-US" sz="3600" b="1" dirty="0" smtClean="0">
                <a:solidFill>
                  <a:schemeClr val="accent2">
                    <a:lumMod val="75000"/>
                  </a:schemeClr>
                </a:solidFill>
              </a:rPr>
              <a:t>▶ 투자금액과 생산품의 개수 등을 </a:t>
            </a:r>
            <a:endParaRPr lang="en-US" altLang="ko-KR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742950" indent="-742950" algn="ctr">
              <a:lnSpc>
                <a:spcPct val="150000"/>
              </a:lnSpc>
            </a:pPr>
            <a:r>
              <a:rPr lang="ko-KR" altLang="en-US" sz="3600" b="1" dirty="0" smtClean="0">
                <a:solidFill>
                  <a:schemeClr val="accent2">
                    <a:lumMod val="75000"/>
                  </a:schemeClr>
                </a:solidFill>
              </a:rPr>
              <a:t>고려해서 가격을 정한다</a:t>
            </a:r>
            <a:r>
              <a:rPr lang="en-US" altLang="ko-KR" sz="36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742950" indent="-742950" algn="ctr">
              <a:lnSpc>
                <a:spcPct val="150000"/>
              </a:lnSpc>
            </a:pPr>
            <a:endParaRPr lang="en-US" altLang="ko-KR" sz="4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742950" indent="-742950" algn="ctr">
              <a:lnSpc>
                <a:spcPct val="150000"/>
              </a:lnSpc>
            </a:pPr>
            <a:r>
              <a:rPr lang="ko-KR" altLang="en-US" sz="3600" b="1" dirty="0" smtClean="0">
                <a:solidFill>
                  <a:schemeClr val="accent2">
                    <a:lumMod val="75000"/>
                  </a:schemeClr>
                </a:solidFill>
              </a:rPr>
              <a:t>▶</a:t>
            </a:r>
            <a:r>
              <a:rPr lang="en-US" altLang="ko-KR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3600" b="1" dirty="0" smtClean="0">
                <a:solidFill>
                  <a:schemeClr val="accent2">
                    <a:lumMod val="75000"/>
                  </a:schemeClr>
                </a:solidFill>
              </a:rPr>
              <a:t>똑똑한 소비자는 좋은 상품을 </a:t>
            </a:r>
            <a:endParaRPr lang="en-US" altLang="ko-KR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742950" indent="-742950" algn="ctr">
              <a:lnSpc>
                <a:spcPct val="150000"/>
              </a:lnSpc>
            </a:pPr>
            <a:r>
              <a:rPr lang="ko-KR" altLang="en-US" sz="3600" b="1" dirty="0" smtClean="0">
                <a:solidFill>
                  <a:schemeClr val="accent2">
                    <a:lumMod val="75000"/>
                  </a:schemeClr>
                </a:solidFill>
              </a:rPr>
              <a:t>싸게 구입한다</a:t>
            </a:r>
            <a:r>
              <a:rPr lang="en-US" altLang="ko-KR" sz="36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4" name="오각형 23"/>
          <p:cNvSpPr/>
          <p:nvPr/>
        </p:nvSpPr>
        <p:spPr>
          <a:xfrm>
            <a:off x="3357554" y="50195"/>
            <a:ext cx="1214446" cy="622052"/>
          </a:xfrm>
          <a:prstGeom prst="homePlate">
            <a:avLst>
              <a:gd name="adj" fmla="val 2687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180000" rtlCol="0" anchor="ctr"/>
          <a:lstStyle/>
          <a:p>
            <a:pPr algn="ctr"/>
            <a:endParaRPr lang="ko-KR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5" name="오각형 24"/>
          <p:cNvSpPr/>
          <p:nvPr/>
        </p:nvSpPr>
        <p:spPr>
          <a:xfrm>
            <a:off x="3199512" y="22083"/>
            <a:ext cx="1214446" cy="692273"/>
          </a:xfrm>
          <a:prstGeom prst="homePlate">
            <a:avLst>
              <a:gd name="adj" fmla="val 2687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180000" rtlCol="0" anchor="ctr"/>
          <a:lstStyle/>
          <a:p>
            <a:pPr algn="ctr"/>
            <a:r>
              <a:rPr lang="ko-KR" altLang="en-US" dirty="0" smtClean="0">
                <a:solidFill>
                  <a:schemeClr val="bg2">
                    <a:lumMod val="10000"/>
                  </a:schemeClr>
                </a:solidFill>
              </a:rPr>
              <a:t>사업품목</a:t>
            </a:r>
            <a:endParaRPr lang="en-US" altLang="ko-KR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bg2">
                    <a:lumMod val="10000"/>
                  </a:schemeClr>
                </a:solidFill>
              </a:rPr>
              <a:t>선 정</a:t>
            </a:r>
            <a:endParaRPr lang="ko-KR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5506" y="3127717"/>
            <a:ext cx="81884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 dirty="0" smtClean="0">
                <a:solidFill>
                  <a:srgbClr val="C00000"/>
                </a:solidFill>
              </a:rPr>
              <a:t>재료비 </a:t>
            </a:r>
            <a:r>
              <a:rPr lang="en-US" altLang="ko-KR" sz="5400" b="1" dirty="0" smtClean="0">
                <a:solidFill>
                  <a:srgbClr val="C00000"/>
                </a:solidFill>
              </a:rPr>
              <a:t>《 </a:t>
            </a:r>
            <a:r>
              <a:rPr lang="ko-KR" altLang="en-US" sz="5400" b="1" dirty="0" err="1" smtClean="0">
                <a:solidFill>
                  <a:srgbClr val="C00000"/>
                </a:solidFill>
              </a:rPr>
              <a:t>상품갯수</a:t>
            </a:r>
            <a:r>
              <a:rPr lang="ko-KR" altLang="en-US" sz="5400" b="1" dirty="0" smtClean="0">
                <a:solidFill>
                  <a:srgbClr val="C00000"/>
                </a:solidFill>
              </a:rPr>
              <a:t> </a:t>
            </a:r>
            <a:r>
              <a:rPr lang="en-US" altLang="ko-KR" sz="5400" b="1" dirty="0" smtClean="0">
                <a:solidFill>
                  <a:srgbClr val="C00000"/>
                </a:solidFill>
              </a:rPr>
              <a:t>* </a:t>
            </a:r>
            <a:r>
              <a:rPr lang="ko-KR" altLang="en-US" sz="5400" b="1" dirty="0" smtClean="0">
                <a:solidFill>
                  <a:srgbClr val="C00000"/>
                </a:solidFill>
              </a:rPr>
              <a:t>가격</a:t>
            </a:r>
            <a:endParaRPr lang="ko-KR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오각형 21"/>
          <p:cNvSpPr/>
          <p:nvPr/>
        </p:nvSpPr>
        <p:spPr>
          <a:xfrm>
            <a:off x="4871820" y="50195"/>
            <a:ext cx="1214446" cy="622052"/>
          </a:xfrm>
          <a:prstGeom prst="homePlate">
            <a:avLst>
              <a:gd name="adj" fmla="val 2687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180000" rtlCol="0" anchor="ctr"/>
          <a:lstStyle/>
          <a:p>
            <a:pPr algn="ctr"/>
            <a:endParaRPr lang="ko-KR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3" name="오각형 22"/>
          <p:cNvSpPr/>
          <p:nvPr/>
        </p:nvSpPr>
        <p:spPr>
          <a:xfrm>
            <a:off x="6386086" y="50195"/>
            <a:ext cx="1214446" cy="622052"/>
          </a:xfrm>
          <a:prstGeom prst="homePlate">
            <a:avLst>
              <a:gd name="adj" fmla="val 2687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180000" rtlCol="0" anchor="ctr"/>
          <a:lstStyle/>
          <a:p>
            <a:pPr algn="ctr"/>
            <a:endParaRPr lang="ko-KR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오각형 18"/>
          <p:cNvSpPr/>
          <p:nvPr/>
        </p:nvSpPr>
        <p:spPr>
          <a:xfrm>
            <a:off x="357158" y="50195"/>
            <a:ext cx="1214446" cy="622052"/>
          </a:xfrm>
          <a:prstGeom prst="homePlate">
            <a:avLst>
              <a:gd name="adj" fmla="val 2687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180000" rtlCol="0" anchor="ctr"/>
          <a:lstStyle/>
          <a:p>
            <a:pPr algn="ctr"/>
            <a:endParaRPr lang="ko-KR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오각형 2"/>
          <p:cNvSpPr/>
          <p:nvPr/>
        </p:nvSpPr>
        <p:spPr>
          <a:xfrm>
            <a:off x="214282" y="22083"/>
            <a:ext cx="1214446" cy="692273"/>
          </a:xfrm>
          <a:prstGeom prst="homePlate">
            <a:avLst>
              <a:gd name="adj" fmla="val 2687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180000" rtlCol="0" anchor="ctr"/>
          <a:lstStyle/>
          <a:p>
            <a:pPr algn="ctr"/>
            <a:r>
              <a:rPr lang="ko-KR" altLang="en-US" dirty="0" smtClean="0">
                <a:solidFill>
                  <a:schemeClr val="bg2">
                    <a:lumMod val="10000"/>
                  </a:schemeClr>
                </a:solidFill>
              </a:rPr>
              <a:t>역 할 </a:t>
            </a:r>
            <a:endParaRPr lang="en-US" altLang="ko-KR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bg2">
                    <a:lumMod val="10000"/>
                  </a:schemeClr>
                </a:solidFill>
              </a:rPr>
              <a:t>분 담</a:t>
            </a:r>
            <a:endParaRPr lang="ko-KR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오각형 15"/>
          <p:cNvSpPr/>
          <p:nvPr/>
        </p:nvSpPr>
        <p:spPr>
          <a:xfrm>
            <a:off x="4730042" y="22083"/>
            <a:ext cx="1214446" cy="692273"/>
          </a:xfrm>
          <a:prstGeom prst="homePlate">
            <a:avLst>
              <a:gd name="adj" fmla="val 2687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180000" rtlCol="0" anchor="ctr"/>
          <a:lstStyle/>
          <a:p>
            <a:pPr algn="ctr"/>
            <a:r>
              <a:rPr lang="ko-KR" altLang="en-US" dirty="0" smtClean="0">
                <a:solidFill>
                  <a:schemeClr val="bg2">
                    <a:lumMod val="10000"/>
                  </a:schemeClr>
                </a:solidFill>
              </a:rPr>
              <a:t>생 산</a:t>
            </a:r>
            <a:endParaRPr lang="en-US" altLang="ko-KR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bg2">
                    <a:lumMod val="10000"/>
                  </a:schemeClr>
                </a:solidFill>
              </a:rPr>
              <a:t>홍 보</a:t>
            </a:r>
            <a:endParaRPr lang="ko-KR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오각형 17"/>
          <p:cNvSpPr/>
          <p:nvPr/>
        </p:nvSpPr>
        <p:spPr>
          <a:xfrm>
            <a:off x="7715272" y="22083"/>
            <a:ext cx="1214446" cy="692273"/>
          </a:xfrm>
          <a:prstGeom prst="homePlate">
            <a:avLst>
              <a:gd name="adj" fmla="val 26877"/>
            </a:avLst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180000" rtlCol="0" anchor="ctr"/>
          <a:lstStyle/>
          <a:p>
            <a:pPr algn="ctr"/>
            <a:r>
              <a:rPr lang="ko-KR" altLang="en-US" dirty="0" smtClean="0">
                <a:solidFill>
                  <a:schemeClr val="bg2">
                    <a:lumMod val="10000"/>
                  </a:schemeClr>
                </a:solidFill>
              </a:rPr>
              <a:t>결 산</a:t>
            </a:r>
            <a:endParaRPr lang="ko-KR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오각형 19"/>
          <p:cNvSpPr/>
          <p:nvPr/>
        </p:nvSpPr>
        <p:spPr>
          <a:xfrm>
            <a:off x="1871424" y="50195"/>
            <a:ext cx="1214446" cy="622052"/>
          </a:xfrm>
          <a:prstGeom prst="homePlate">
            <a:avLst>
              <a:gd name="adj" fmla="val 2687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180000" rtlCol="0" anchor="ctr"/>
          <a:lstStyle/>
          <a:p>
            <a:pPr algn="ctr"/>
            <a:endParaRPr lang="ko-KR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오각형 13"/>
          <p:cNvSpPr/>
          <p:nvPr/>
        </p:nvSpPr>
        <p:spPr>
          <a:xfrm>
            <a:off x="1728548" y="22083"/>
            <a:ext cx="1214446" cy="692273"/>
          </a:xfrm>
          <a:prstGeom prst="homePlate">
            <a:avLst>
              <a:gd name="adj" fmla="val 2687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180000" rtlCol="0" anchor="ctr"/>
          <a:lstStyle/>
          <a:p>
            <a:pPr algn="ctr"/>
            <a:r>
              <a:rPr lang="ko-KR" altLang="en-US" dirty="0" smtClean="0">
                <a:solidFill>
                  <a:schemeClr val="bg2">
                    <a:lumMod val="10000"/>
                  </a:schemeClr>
                </a:solidFill>
              </a:rPr>
              <a:t>자 본</a:t>
            </a:r>
            <a:endParaRPr lang="en-US" altLang="ko-KR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bg2">
                    <a:lumMod val="10000"/>
                  </a:schemeClr>
                </a:solidFill>
              </a:rPr>
              <a:t>확 보</a:t>
            </a:r>
            <a:endParaRPr lang="ko-KR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오각형 12"/>
          <p:cNvSpPr/>
          <p:nvPr/>
        </p:nvSpPr>
        <p:spPr>
          <a:xfrm>
            <a:off x="6244308" y="22083"/>
            <a:ext cx="1214446" cy="692273"/>
          </a:xfrm>
          <a:prstGeom prst="homePlate">
            <a:avLst>
              <a:gd name="adj" fmla="val 2687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180000" rtlCol="0" anchor="ctr"/>
          <a:lstStyle/>
          <a:p>
            <a:pPr algn="ctr"/>
            <a:r>
              <a:rPr lang="ko-KR" altLang="en-US" sz="1600" dirty="0" smtClean="0">
                <a:solidFill>
                  <a:schemeClr val="bg2">
                    <a:lumMod val="10000"/>
                  </a:schemeClr>
                </a:solidFill>
              </a:rPr>
              <a:t>가격결정</a:t>
            </a:r>
            <a:endParaRPr lang="en-US" altLang="ko-KR" sz="16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bg2">
                    <a:lumMod val="10000"/>
                  </a:schemeClr>
                </a:solidFill>
              </a:rPr>
              <a:t>판 매</a:t>
            </a:r>
            <a:endParaRPr lang="ko-KR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오각형 16"/>
          <p:cNvSpPr/>
          <p:nvPr/>
        </p:nvSpPr>
        <p:spPr>
          <a:xfrm>
            <a:off x="3357554" y="50195"/>
            <a:ext cx="1214446" cy="622052"/>
          </a:xfrm>
          <a:prstGeom prst="homePlate">
            <a:avLst>
              <a:gd name="adj" fmla="val 2687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180000" rtlCol="0" anchor="ctr"/>
          <a:lstStyle/>
          <a:p>
            <a:pPr algn="ctr"/>
            <a:endParaRPr lang="ko-KR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5" name="오각형 24"/>
          <p:cNvSpPr/>
          <p:nvPr/>
        </p:nvSpPr>
        <p:spPr>
          <a:xfrm>
            <a:off x="3199512" y="22083"/>
            <a:ext cx="1214446" cy="692273"/>
          </a:xfrm>
          <a:prstGeom prst="homePlate">
            <a:avLst>
              <a:gd name="adj" fmla="val 2687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180000" rtlCol="0" anchor="ctr"/>
          <a:lstStyle/>
          <a:p>
            <a:pPr algn="ctr"/>
            <a:r>
              <a:rPr lang="ko-KR" altLang="en-US" dirty="0" smtClean="0">
                <a:solidFill>
                  <a:schemeClr val="bg2">
                    <a:lumMod val="10000"/>
                  </a:schemeClr>
                </a:solidFill>
              </a:rPr>
              <a:t>사업품목</a:t>
            </a:r>
            <a:endParaRPr lang="en-US" altLang="ko-KR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bg2">
                    <a:lumMod val="10000"/>
                  </a:schemeClr>
                </a:solidFill>
              </a:rPr>
              <a:t>선 정</a:t>
            </a:r>
            <a:endParaRPr lang="ko-KR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87987"/>
              </p:ext>
            </p:extLst>
          </p:nvPr>
        </p:nvGraphicFramePr>
        <p:xfrm>
          <a:off x="214282" y="785794"/>
          <a:ext cx="8715437" cy="5393570"/>
        </p:xfrm>
        <a:graphic>
          <a:graphicData uri="http://schemas.openxmlformats.org/drawingml/2006/table">
            <a:tbl>
              <a:tblPr/>
              <a:tblGrid>
                <a:gridCol w="857256"/>
                <a:gridCol w="1357322"/>
                <a:gridCol w="2286016"/>
                <a:gridCol w="4214843"/>
              </a:tblGrid>
              <a:tr h="488301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48550" marR="48550" marT="13423" marB="13423" anchor="ctr" anchorCtr="1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a typeface="굴림체"/>
                        </a:rPr>
                        <a:t>내 용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48550" marR="48550" marT="13423" marB="13423" anchor="ctr" anchorCtr="1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a typeface="굴림체"/>
                        </a:rPr>
                        <a:t>금 액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48550" marR="48550" marT="13423" marB="13423" anchor="ctr" anchorCtr="1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788">
                <a:tc rowSpan="4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a typeface="굴림체"/>
                        </a:rPr>
                        <a:t>수 입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48550" marR="48550" marT="13423" marB="13423" anchor="ctr" anchorCtr="1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a typeface="굴림체"/>
                        </a:rPr>
                        <a:t>자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a typeface="굴림체"/>
                        </a:rPr>
                        <a:t>본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a typeface="굴림체"/>
                        </a:rPr>
                        <a:t>금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48550" marR="48550" marT="13423" marB="13423" anchor="ctr" anchorCtr="1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a typeface="굴림체"/>
                        </a:rPr>
                        <a:t>사다리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48550" marR="48550" marT="13423" marB="13423" anchor="ctr" anchorCtr="1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kern="0" spc="0" dirty="0" smtClean="0">
                          <a:solidFill>
                            <a:srgbClr val="000000"/>
                          </a:solidFill>
                        </a:rPr>
                        <a:t>60,000</a:t>
                      </a:r>
                      <a:endParaRPr lang="ko-KR" altLang="en-US" sz="2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48550" marR="48550" marT="13423" marB="13423" anchor="ctr" anchorCtr="1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7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 smtClean="0">
                          <a:solidFill>
                            <a:srgbClr val="000000"/>
                          </a:solidFill>
                          <a:ea typeface="굴림체"/>
                        </a:rPr>
                        <a:t>초성퀴즈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48550" marR="48550" marT="13423" marB="13423" anchor="ctr" anchorCtr="1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kern="0" spc="0" dirty="0" smtClean="0">
                          <a:solidFill>
                            <a:srgbClr val="000000"/>
                          </a:solidFill>
                        </a:rPr>
                        <a:t>1,000 + 7,000 – 1,000</a:t>
                      </a:r>
                      <a:endParaRPr lang="ko-KR" altLang="en-US" sz="2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48550" marR="48550" marT="13423" marB="13423" anchor="ctr" anchorCtr="1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7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 smtClean="0">
                          <a:solidFill>
                            <a:srgbClr val="000000"/>
                          </a:solidFill>
                          <a:ea typeface="굴림체"/>
                        </a:rPr>
                        <a:t>기타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48550" marR="48550" marT="13423" marB="13423" anchor="ctr" anchorCtr="1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kern="0" spc="0" dirty="0" smtClean="0">
                          <a:solidFill>
                            <a:srgbClr val="000000"/>
                          </a:solidFill>
                        </a:rPr>
                        <a:t>3,000</a:t>
                      </a:r>
                      <a:endParaRPr lang="ko-KR" altLang="en-US" sz="2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48550" marR="48550" marT="13423" marB="13423" anchor="ctr" anchorCtr="1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7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a typeface="굴림체"/>
                        </a:rPr>
                        <a:t>판매액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48550" marR="48550" marT="13423" marB="13423" anchor="ctr" anchorCtr="1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kern="0" spc="0" dirty="0" smtClean="0">
                          <a:solidFill>
                            <a:srgbClr val="000000"/>
                          </a:solidFill>
                        </a:rPr>
                        <a:t>23,000</a:t>
                      </a:r>
                      <a:endParaRPr lang="ko-KR" altLang="en-US" sz="2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48550" marR="48550" marT="13423" marB="13423" anchor="ctr" anchorCtr="1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788">
                <a:tc rowSpan="3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a typeface="굴림체"/>
                        </a:rPr>
                        <a:t>지 출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48550" marR="48550" marT="13423" marB="13423" anchor="ctr" anchorCtr="1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a typeface="굴림체"/>
                        </a:rPr>
                        <a:t>재료비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latin typeface="굴림체"/>
                        </a:rPr>
                        <a:t>(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a typeface="굴림체"/>
                        </a:rPr>
                        <a:t>경매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latin typeface="굴림체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48550" marR="48550" marT="13423" marB="13423" anchor="ctr" anchorCtr="1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kern="0" spc="0" dirty="0" smtClean="0">
                          <a:solidFill>
                            <a:srgbClr val="000000"/>
                          </a:solidFill>
                        </a:rPr>
                        <a:t>45,000</a:t>
                      </a:r>
                      <a:endParaRPr lang="ko-KR" altLang="en-US" sz="2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48550" marR="48550" marT="13423" marB="13423" anchor="ctr" anchorCtr="1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7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a typeface="굴림체"/>
                        </a:rPr>
                        <a:t>물건 구입비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48550" marR="48550" marT="13423" marB="13423" anchor="ctr" anchorCtr="1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kern="0" spc="0" dirty="0" smtClean="0">
                          <a:solidFill>
                            <a:srgbClr val="000000"/>
                          </a:solidFill>
                        </a:rPr>
                        <a:t>20,000</a:t>
                      </a:r>
                      <a:endParaRPr lang="ko-KR" altLang="en-US" sz="2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48550" marR="48550" marT="13423" marB="13423" anchor="ctr" anchorCtr="1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30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a typeface="굴림체"/>
                        </a:rPr>
                        <a:t>기타 경비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48550" marR="48550" marT="13423" marB="13423" anchor="ctr" anchorCtr="1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a typeface="굴림체"/>
                        </a:rPr>
                        <a:t>직원 월급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latin typeface="굴림체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a typeface="굴림체"/>
                        </a:rPr>
                        <a:t>임대료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latin typeface="굴림체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a typeface="굴림체"/>
                        </a:rPr>
                        <a:t>세금 등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48550" marR="48550" marT="13423" marB="13423" anchor="ctr" anchorCtr="1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4240">
                <a:tc gridSpan="3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a typeface="굴림체"/>
                        </a:rPr>
                        <a:t>매출 총 이익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48550" marR="48550" marT="13423" marB="13423" anchor="ctr" anchorCtr="1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3600" b="1" kern="0" spc="0" dirty="0">
                        <a:solidFill>
                          <a:srgbClr val="FF0000"/>
                        </a:solidFill>
                      </a:endParaRPr>
                    </a:p>
                  </a:txBody>
                  <a:tcPr marL="48550" marR="48550" marT="13423" marB="13423" anchor="ctr" anchorCtr="1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4714876" y="1357298"/>
            <a:ext cx="4214842" cy="2215718"/>
          </a:xfrm>
          <a:prstGeom prst="roundRect">
            <a:avLst/>
          </a:prstGeom>
          <a:solidFill>
            <a:srgbClr val="FF0066">
              <a:alpha val="2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4714876" y="3645024"/>
            <a:ext cx="4214842" cy="1512168"/>
          </a:xfrm>
          <a:prstGeom prst="roundRect">
            <a:avLst/>
          </a:prstGeom>
          <a:solidFill>
            <a:srgbClr val="000066">
              <a:alpha val="20000"/>
            </a:srgb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4730042" y="5301208"/>
            <a:ext cx="4214842" cy="785818"/>
          </a:xfrm>
          <a:prstGeom prst="roundRect">
            <a:avLst/>
          </a:prstGeom>
          <a:solidFill>
            <a:srgbClr val="FFFF00">
              <a:alpha val="40000"/>
            </a:srgb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b="1" dirty="0" smtClean="0">
                <a:solidFill>
                  <a:srgbClr val="FF0000"/>
                </a:solidFill>
              </a:rPr>
              <a:t>28,000</a:t>
            </a:r>
            <a:endParaRPr lang="ko-KR" altLang="en-US" sz="5400" b="1" dirty="0">
              <a:solidFill>
                <a:srgbClr val="FF0000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93310"/>
            <a:ext cx="30845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5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24" grpId="0" animBg="1"/>
      <p:bldP spid="2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업가정신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Lucida Sans"/>
        <a:ea typeface="산돌고딕B"/>
        <a:cs typeface=""/>
      </a:majorFont>
      <a:minorFont>
        <a:latin typeface="Lucida Sans"/>
        <a:ea typeface="산돌명조 M"/>
        <a:cs typeface=""/>
      </a:minorFont>
    </a:fontScheme>
    <a:fmtScheme name="연꽃 당초 무늬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0000"/>
                <a:hueMod val="100000"/>
                <a:satMod val="100000"/>
              </a:schemeClr>
            </a:gs>
          </a:gsLst>
          <a:lin ang="270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254000">
              <a:schemeClr val="phClr">
                <a:tint val="100000"/>
                <a:shade val="90000"/>
                <a:hueMod val="100000"/>
                <a:satMod val="100000"/>
              </a:schemeClr>
            </a:innerShdw>
          </a:effectLst>
        </a:effectStyle>
        <a:effectStyle>
          <a:effectLst>
            <a:outerShdw blurRad="114300" dist="25400" dir="300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l">
              <a:rot lat="0" lon="0" rev="5400000"/>
            </a:lightRig>
          </a:scene3d>
          <a:sp3d contourW="25400" prstMaterial="matte">
            <a:bevelT w="127000" h="127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27000" dist="25400" dir="312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400000"/>
            </a:lightRig>
          </a:scene3d>
          <a:sp3d contourW="25400" prstMaterial="powder">
            <a:bevelT w="88900" h="381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기업가정신테마</Template>
  <TotalTime>240</TotalTime>
  <Words>229</Words>
  <Application>Microsoft Office PowerPoint</Application>
  <PresentationFormat>화면 슬라이드 쇼(4:3)</PresentationFormat>
  <Paragraphs>76</Paragraphs>
  <Slides>6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기업가정신테마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진로진학상담교사  자기주도학습</dc:title>
  <dc:creator>조준호</dc:creator>
  <cp:lastModifiedBy>user</cp:lastModifiedBy>
  <cp:revision>41</cp:revision>
  <dcterms:created xsi:type="dcterms:W3CDTF">2014-07-30T01:33:35Z</dcterms:created>
  <dcterms:modified xsi:type="dcterms:W3CDTF">2015-01-22T02:13:07Z</dcterms:modified>
</cp:coreProperties>
</file>