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301" r:id="rId2"/>
    <p:sldId id="308" r:id="rId3"/>
    <p:sldId id="300" r:id="rId4"/>
    <p:sldId id="302" r:id="rId5"/>
    <p:sldId id="303" r:id="rId6"/>
    <p:sldId id="304" r:id="rId7"/>
    <p:sldId id="261" r:id="rId8"/>
    <p:sldId id="260" r:id="rId9"/>
    <p:sldId id="266" r:id="rId10"/>
    <p:sldId id="267" r:id="rId11"/>
    <p:sldId id="268" r:id="rId12"/>
    <p:sldId id="269" r:id="rId13"/>
    <p:sldId id="272" r:id="rId14"/>
    <p:sldId id="270" r:id="rId15"/>
    <p:sldId id="271" r:id="rId16"/>
    <p:sldId id="306" r:id="rId17"/>
    <p:sldId id="305" r:id="rId18"/>
    <p:sldId id="307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99"/>
    <a:srgbClr val="FF99FF"/>
    <a:srgbClr val="99CCFF"/>
    <a:srgbClr val="0099FF"/>
    <a:srgbClr val="FFCCFF"/>
    <a:srgbClr val="66FFFF"/>
    <a:srgbClr val="33CCFF"/>
    <a:srgbClr val="00FF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585" autoAdjust="0"/>
  </p:normalViewPr>
  <p:slideViewPr>
    <p:cSldViewPr>
      <p:cViewPr varScale="1">
        <p:scale>
          <a:sx n="79" d="100"/>
          <a:sy n="79" d="100"/>
        </p:scale>
        <p:origin x="-157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46AD-2C0A-4D3D-A9A8-D2EA5F784BD5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10BB-AA24-47E8-AA7F-7889CAD71E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10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6" name="그림 5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7" name="그림 6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8" name="그림 7" descr="서울중등진로와직업교과교육연구회_아이덴티티_4_out-01.jpg"/>
          <p:cNvPicPr>
            <a:picLocks noChangeAspect="1"/>
          </p:cNvPicPr>
          <p:nvPr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157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2555776" y="2132856"/>
            <a:ext cx="2232248" cy="2232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  <p:pic>
        <p:nvPicPr>
          <p:cNvPr id="14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5" name="왼쪽 화살표 14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6" name="왼쪽 화살표 15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7" name="왼쪽 화살표 16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8" name="왼쪽 화살표 17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11" name="그림 10" descr="서울중등진로와직업교과교육연구회_아이덴티티_4_out-01.jpg"/>
          <p:cNvPicPr>
            <a:picLocks noChangeAspect="1"/>
          </p:cNvPicPr>
          <p:nvPr/>
        </p:nvPicPr>
        <p:blipFill>
          <a:blip r:embed="rId21" cstate="print"/>
          <a:srcRect l="16138" t="72261" r="13775" b="15495"/>
          <a:stretch>
            <a:fillRect/>
          </a:stretch>
        </p:blipFill>
        <p:spPr>
          <a:xfrm>
            <a:off x="6382032" y="6506802"/>
            <a:ext cx="2761968" cy="34136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93310"/>
            <a:ext cx="30845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0" r:id="rId17"/>
    <p:sldLayoutId id="2147483652" r:id="rId18"/>
    <p:sldLayoutId id="2147483660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259632" y="836712"/>
            <a:ext cx="6912768" cy="20882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6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적정기술이란</a:t>
            </a:r>
            <a:endParaRPr lang="ko-KR" altLang="en-US" sz="5600" dirty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23625" t="13357" r="60625" b="62155"/>
          <a:stretch>
            <a:fillRect/>
          </a:stretch>
        </p:blipFill>
        <p:spPr>
          <a:xfrm>
            <a:off x="1835696" y="1268760"/>
            <a:ext cx="1001566" cy="11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 err="1" smtClean="0"/>
              <a:t>싸이트</a:t>
            </a:r>
            <a:r>
              <a:rPr lang="ko-KR" altLang="en-US" dirty="0" smtClean="0"/>
              <a:t> 링크</a:t>
            </a:r>
          </a:p>
        </p:txBody>
      </p:sp>
      <p:pic>
        <p:nvPicPr>
          <p:cNvPr id="1026" name="Picture 2" descr="C:\Users\S\Pictures\006_QDrum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</p:spPr>
      </p:pic>
      <p:sp>
        <p:nvSpPr>
          <p:cNvPr id="4" name="모서리가 둥근 직사각형 3"/>
          <p:cNvSpPr/>
          <p:nvPr/>
        </p:nvSpPr>
        <p:spPr>
          <a:xfrm>
            <a:off x="6047656" y="0"/>
            <a:ext cx="3096344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Q Drum: </a:t>
            </a:r>
            <a:r>
              <a:rPr lang="ko-KR" altLang="en-US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휴대용 물통</a:t>
            </a:r>
            <a:endParaRPr lang="ko-KR" altLang="en-US" sz="20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\Pictures\qdrum_ceo_0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4896544"/>
          </a:xfrm>
          <a:prstGeom prst="rect">
            <a:avLst/>
          </a:prstGeom>
          <a:noFill/>
        </p:spPr>
      </p:pic>
      <p:sp>
        <p:nvSpPr>
          <p:cNvPr id="3" name="모서리가 둥근 직사각형 2"/>
          <p:cNvSpPr/>
          <p:nvPr/>
        </p:nvSpPr>
        <p:spPr>
          <a:xfrm>
            <a:off x="0" y="3933056"/>
            <a:ext cx="9144000" cy="1800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▶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고안자 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: P. J. and J. P. S. </a:t>
            </a:r>
            <a:r>
              <a:rPr lang="en-US" altLang="ko-KR" dirty="0" err="1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Hendrikse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</a:t>
            </a:r>
            <a:b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</a:b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▶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생산자 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: </a:t>
            </a:r>
            <a:r>
              <a:rPr lang="en-US" altLang="ko-KR" dirty="0" err="1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Kaymac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en-US" altLang="ko-KR" dirty="0" err="1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Rotomoulders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and Pioneer Plastics SouthAfrica,1993 </a:t>
            </a:r>
            <a:b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</a:b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▶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사용지역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:  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케냐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나미비아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에티오피아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르완다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탄자니아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나이지리아 등</a:t>
            </a:r>
            <a:endParaRPr lang="en-US" altLang="ko-KR" dirty="0" smtClean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endParaRPr lang="en-US" altLang="ko-KR" dirty="0" smtClean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8</a:t>
            </a:r>
            <a:r>
              <a:rPr lang="ko-KR" altLang="en-US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년을 사용해도 끄떡없죠 </a:t>
            </a:r>
            <a:r>
              <a:rPr lang="en-US" altLang="ko-KR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^^</a:t>
            </a:r>
            <a:endParaRPr lang="ko-KR" altLang="en-US" sz="20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solidFill>
            <a:srgbClr val="EEEEE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/>
            </a:r>
            <a:br>
              <a: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</a:b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\Pictures\lifestraw_basin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594"/>
            <a:ext cx="9144000" cy="5239630"/>
          </a:xfrm>
          <a:prstGeom prst="rect">
            <a:avLst/>
          </a:prstGeom>
          <a:noFill/>
        </p:spPr>
      </p:pic>
      <p:sp>
        <p:nvSpPr>
          <p:cNvPr id="3" name="모서리가 둥근 직사각형 2"/>
          <p:cNvSpPr/>
          <p:nvPr/>
        </p:nvSpPr>
        <p:spPr>
          <a:xfrm>
            <a:off x="4716016" y="4725144"/>
            <a:ext cx="4427984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Life Straw </a:t>
            </a:r>
            <a:r>
              <a:rPr lang="ko-KR" altLang="en-US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휴대용 세라믹 쿨러</a:t>
            </a:r>
            <a:endParaRPr lang="en-US" altLang="ko-KR" sz="2000" dirty="0" smtClean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수인성 질병을 막는 기적</a:t>
            </a:r>
            <a:endParaRPr lang="ko-KR" altLang="en-US" sz="20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816424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0072"/>
            <a:ext cx="3600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9204" y="1300483"/>
            <a:ext cx="46805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모서리가 둥근 직사각형 3"/>
          <p:cNvSpPr/>
          <p:nvPr/>
        </p:nvSpPr>
        <p:spPr>
          <a:xfrm>
            <a:off x="16768" y="4077072"/>
            <a:ext cx="9144000" cy="18722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▶고안자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: Robert Hyde, Martin Fisher, Mark Butcher, and </a:t>
            </a:r>
            <a:r>
              <a:rPr lang="en-US" altLang="ko-KR" dirty="0" err="1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Adblikadir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Musa</a:t>
            </a:r>
          </a:p>
          <a:p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▶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생산자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: </a:t>
            </a:r>
            <a:r>
              <a:rPr lang="en-US" altLang="ko-KR" dirty="0" err="1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KickStart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International Kenya, Tanzania, and China, 1998</a:t>
            </a:r>
            <a:b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</a:b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▶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재료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: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저탄소강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폴리염화비닐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고무</a:t>
            </a:r>
            <a:b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</a:b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▶사용지역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: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케냐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탄자니아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말리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수단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err="1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우간다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르완다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err="1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부룬디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남아프리카 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모잠비크 등 </a:t>
            </a:r>
            <a:endParaRPr lang="ko-KR" altLang="en-US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79512" y="706372"/>
            <a:ext cx="5472608" cy="720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Super </a:t>
            </a:r>
            <a:r>
              <a:rPr lang="en-US" altLang="ko-KR" sz="20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Money</a:t>
            </a:r>
            <a:r>
              <a:rPr lang="en-US" altLang="ko-KR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Maker Pump : </a:t>
            </a:r>
            <a:r>
              <a:rPr lang="ko-KR" altLang="en-US" dirty="0" err="1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족동식</a:t>
            </a:r>
            <a:r>
              <a:rPr lang="ko-KR" altLang="en-US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 펌프</a:t>
            </a:r>
            <a:endParaRPr lang="ko-KR" altLang="en-US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652120" y="44624"/>
            <a:ext cx="3672408" cy="593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259632" y="3861048"/>
            <a:ext cx="6840760" cy="17281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Appropriate  Technology</a:t>
            </a:r>
          </a:p>
          <a:p>
            <a:pPr algn="ctr"/>
            <a:endParaRPr lang="en-US" altLang="ko-KR" sz="2800" dirty="0" smtClean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소외된 </a:t>
            </a:r>
            <a:r>
              <a:rPr lang="en-US" altLang="ko-KR" sz="28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90%</a:t>
            </a:r>
            <a:r>
              <a:rPr lang="ko-KR" altLang="en-US" sz="2800" dirty="0" smtClean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를 위한 디자인  적정기술</a:t>
            </a:r>
            <a:endParaRPr lang="en-US" altLang="ko-KR" sz="2800" dirty="0" smtClean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ko-KR" altLang="en-US" dirty="0" smtClean="0"/>
          </a:p>
          <a:p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5683518" y="0"/>
            <a:ext cx="3672408" cy="593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51520" y="332656"/>
            <a:ext cx="34547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latin typeface="한컴 윤고딕 240" pitchFamily="18" charset="-127"/>
                <a:ea typeface="한컴 윤고딕 240" pitchFamily="18" charset="-127"/>
              </a:rPr>
              <a:t>적정기술 기적의 현장을 </a:t>
            </a:r>
            <a:r>
              <a:rPr lang="ko-KR" altLang="en-US" sz="2000" dirty="0" smtClean="0">
                <a:latin typeface="한컴 윤고딕 240" pitchFamily="18" charset="-127"/>
                <a:ea typeface="한컴 윤고딕 240" pitchFamily="18" charset="-127"/>
              </a:rPr>
              <a:t>가다</a:t>
            </a:r>
            <a:r>
              <a:rPr lang="en-US" altLang="ko-KR" sz="2000" dirty="0" smtClean="0">
                <a:latin typeface="한컴 윤고딕 240" pitchFamily="18" charset="-127"/>
                <a:ea typeface="한컴 윤고딕 240" pitchFamily="18" charset="-127"/>
              </a:rPr>
              <a:t>~</a:t>
            </a:r>
          </a:p>
          <a:p>
            <a:r>
              <a:rPr lang="en-US" altLang="ko-KR" sz="2000" dirty="0" smtClean="0">
                <a:latin typeface="한컴 윤고딕 240" pitchFamily="18" charset="-127"/>
                <a:ea typeface="한컴 윤고딕 240" pitchFamily="18" charset="-127"/>
              </a:rPr>
              <a:t> 1. </a:t>
            </a:r>
            <a:r>
              <a:rPr lang="ko-KR" altLang="en-US" sz="2000" dirty="0" smtClean="0">
                <a:latin typeface="한컴 윤고딕 240" pitchFamily="18" charset="-127"/>
                <a:ea typeface="한컴 윤고딕 240" pitchFamily="18" charset="-127"/>
              </a:rPr>
              <a:t>적정기술 모음 동영상</a:t>
            </a:r>
            <a:endParaRPr lang="en-US" altLang="ko-KR" sz="2000" dirty="0"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6" name="적정기술 모음 동영상 1차 동영상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70993" y="1124744"/>
            <a:ext cx="8612845" cy="4880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ko-KR" altLang="en-US" dirty="0" smtClean="0"/>
          </a:p>
          <a:p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5683518" y="0"/>
            <a:ext cx="3672408" cy="593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51520" y="332656"/>
            <a:ext cx="34547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latin typeface="한컴 윤고딕 240" pitchFamily="18" charset="-127"/>
                <a:ea typeface="한컴 윤고딕 240" pitchFamily="18" charset="-127"/>
              </a:rPr>
              <a:t>적정기술 기적의 현장을 </a:t>
            </a:r>
            <a:r>
              <a:rPr lang="ko-KR" altLang="en-US" sz="2000" dirty="0" smtClean="0">
                <a:latin typeface="한컴 윤고딕 240" pitchFamily="18" charset="-127"/>
                <a:ea typeface="한컴 윤고딕 240" pitchFamily="18" charset="-127"/>
              </a:rPr>
              <a:t>가다</a:t>
            </a:r>
            <a:r>
              <a:rPr lang="en-US" altLang="ko-KR" sz="2000" dirty="0" smtClean="0">
                <a:latin typeface="한컴 윤고딕 240" pitchFamily="18" charset="-127"/>
                <a:ea typeface="한컴 윤고딕 240" pitchFamily="18" charset="-127"/>
              </a:rPr>
              <a:t>~</a:t>
            </a:r>
          </a:p>
          <a:p>
            <a:r>
              <a:rPr lang="en-US" altLang="ko-KR" sz="2000" dirty="0" smtClean="0">
                <a:latin typeface="한컴 윤고딕 240" pitchFamily="18" charset="-127"/>
                <a:ea typeface="한컴 윤고딕 240" pitchFamily="18" charset="-127"/>
              </a:rPr>
              <a:t> 2. </a:t>
            </a:r>
            <a:r>
              <a:rPr lang="ko-KR" altLang="en-US" sz="2000" dirty="0" err="1" smtClean="0">
                <a:latin typeface="한컴 윤고딕 240" pitchFamily="18" charset="-127"/>
                <a:ea typeface="한컴 윤고딕 240" pitchFamily="18" charset="-127"/>
              </a:rPr>
              <a:t>펫트병</a:t>
            </a:r>
            <a:r>
              <a:rPr lang="ko-KR" altLang="en-US" sz="2000" dirty="0" smtClean="0">
                <a:latin typeface="한컴 윤고딕 240" pitchFamily="18" charset="-127"/>
                <a:ea typeface="한컴 윤고딕 240" pitchFamily="18" charset="-127"/>
              </a:rPr>
              <a:t> 전구 동영상</a:t>
            </a:r>
            <a:endParaRPr lang="en-US" altLang="ko-KR" sz="2000" dirty="0"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6" name="페트병 전구(A Liter of Light)-1리터의 빛-1차시 동영상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8354" y="1124744"/>
            <a:ext cx="8552118" cy="48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1189228" y="1616933"/>
            <a:ext cx="70551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250000"/>
              </a:lnSpc>
              <a:defRPr sz="2400" spc="-15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defRPr>
            </a:lvl1pPr>
          </a:lstStyle>
          <a:p>
            <a:pPr algn="ctr"/>
            <a:r>
              <a:rPr lang="ko-KR" altLang="en-US" sz="3200" dirty="0" smtClean="0">
                <a:solidFill>
                  <a:srgbClr val="00B050"/>
                </a:solidFill>
              </a:rPr>
              <a:t>짝꿍이</a:t>
            </a:r>
            <a:endParaRPr lang="en-US" altLang="ko-KR" sz="3200" dirty="0" smtClean="0">
              <a:solidFill>
                <a:srgbClr val="00B050"/>
              </a:solidFill>
            </a:endParaRPr>
          </a:p>
          <a:p>
            <a:pPr algn="ctr"/>
            <a:r>
              <a:rPr lang="ko-KR" altLang="en-US" sz="2800" dirty="0" smtClean="0"/>
              <a:t>필요한</a:t>
            </a:r>
            <a:endParaRPr lang="en-US" altLang="ko-KR" sz="2800" dirty="0" smtClean="0"/>
          </a:p>
          <a:p>
            <a:pPr algn="ctr"/>
            <a:r>
              <a:rPr lang="ko-KR" altLang="en-US" sz="2800" dirty="0" smtClean="0"/>
              <a:t> </a:t>
            </a:r>
            <a:r>
              <a:rPr lang="ko-KR" altLang="en-US" sz="3200" dirty="0" smtClean="0">
                <a:solidFill>
                  <a:srgbClr val="00B0F0"/>
                </a:solidFill>
              </a:rPr>
              <a:t>적정기술</a:t>
            </a:r>
            <a:r>
              <a:rPr lang="ko-KR" altLang="en-US" sz="2800" dirty="0" smtClean="0"/>
              <a:t>은 무엇일까요</a:t>
            </a:r>
            <a:r>
              <a:rPr lang="en-US" altLang="ko-KR" sz="2800" dirty="0" smtClean="0"/>
              <a:t>?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3240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서울중등진로와직업교과교육연구회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79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27584" y="692697"/>
            <a:ext cx="7772400" cy="1152128"/>
          </a:xfrm>
        </p:spPr>
        <p:txBody>
          <a:bodyPr>
            <a:noAutofit/>
          </a:bodyPr>
          <a:lstStyle/>
          <a:p>
            <a:r>
              <a:rPr lang="ko-KR" altLang="en-US" sz="2800" dirty="0" err="1">
                <a:latin typeface="한컴 윤고딕 240" panose="02020603020101020101" pitchFamily="18" charset="-127"/>
                <a:ea typeface="한컴 윤고딕 240" panose="02020603020101020101" pitchFamily="18" charset="-127"/>
                <a:cs typeface="+mn-cs"/>
              </a:rPr>
              <a:t>자유학기제</a:t>
            </a:r>
            <a:r>
              <a:rPr lang="ko-KR" altLang="en-US" sz="2800" dirty="0">
                <a:latin typeface="한컴 윤고딕 240" panose="02020603020101020101" pitchFamily="18" charset="-127"/>
                <a:ea typeface="한컴 윤고딕 240" panose="02020603020101020101" pitchFamily="18" charset="-127"/>
                <a:cs typeface="+mn-cs"/>
              </a:rPr>
              <a:t> 지원   진로캠프 </a:t>
            </a:r>
            <a:r>
              <a:rPr lang="en-US" altLang="ko-KR" sz="2800" dirty="0">
                <a:latin typeface="한컴 윤고딕 240" panose="02020603020101020101" pitchFamily="18" charset="-127"/>
                <a:ea typeface="한컴 윤고딕 240" panose="02020603020101020101" pitchFamily="18" charset="-127"/>
                <a:cs typeface="+mn-cs"/>
              </a:rPr>
              <a:t>‘</a:t>
            </a:r>
            <a:r>
              <a:rPr lang="ko-KR" altLang="en-US" sz="2800" dirty="0">
                <a:latin typeface="한컴 윤고딕 240" panose="02020603020101020101" pitchFamily="18" charset="-127"/>
                <a:ea typeface="한컴 윤고딕 240" panose="02020603020101020101" pitchFamily="18" charset="-127"/>
                <a:cs typeface="+mn-cs"/>
              </a:rPr>
              <a:t>꿈 </a:t>
            </a:r>
            <a:r>
              <a:rPr lang="en-US" altLang="ko-KR" sz="2800" dirty="0">
                <a:latin typeface="한컴 윤고딕 240" panose="02020603020101020101" pitchFamily="18" charset="-127"/>
                <a:ea typeface="한컴 윤고딕 240" panose="02020603020101020101" pitchFamily="18" charset="-127"/>
                <a:cs typeface="+mn-cs"/>
              </a:rPr>
              <a:t>JOB</a:t>
            </a:r>
            <a:r>
              <a:rPr lang="ko-KR" altLang="en-US" sz="2800" dirty="0">
                <a:latin typeface="한컴 윤고딕 240" panose="02020603020101020101" pitchFamily="18" charset="-127"/>
                <a:ea typeface="한컴 윤고딕 240" panose="02020603020101020101" pitchFamily="18" charset="-127"/>
                <a:cs typeface="+mn-cs"/>
              </a:rPr>
              <a:t>自</a:t>
            </a:r>
            <a:r>
              <a:rPr lang="en-US" altLang="ko-KR" sz="2800" dirty="0">
                <a:latin typeface="한컴 윤고딕 240" panose="02020603020101020101" pitchFamily="18" charset="-127"/>
                <a:ea typeface="한컴 윤고딕 240" panose="02020603020101020101" pitchFamily="18" charset="-127"/>
                <a:cs typeface="+mn-cs"/>
              </a:rPr>
              <a:t>’</a:t>
            </a:r>
            <a:endParaRPr lang="ko-KR" altLang="en-US" sz="2800" dirty="0">
              <a:latin typeface="한컴 윤고딕 240" panose="02020603020101020101" pitchFamily="18" charset="-127"/>
              <a:ea typeface="한컴 윤고딕 240" panose="02020603020101020101" pitchFamily="18" charset="-127"/>
              <a:cs typeface="+mn-cs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2636912"/>
            <a:ext cx="6400800" cy="2232248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b="0" dirty="0">
                <a:effectLst/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청소년 적정기술 프로젝트</a:t>
            </a:r>
            <a:endParaRPr lang="en-US" altLang="ko-KR" sz="4000" b="0" dirty="0">
              <a:effectLst/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b="0" dirty="0">
                <a:effectLst/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曦희  </a:t>
            </a:r>
            <a:r>
              <a:rPr lang="en-US" altLang="ko-KR" sz="4000" b="0" dirty="0">
                <a:effectLst/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Story</a:t>
            </a:r>
          </a:p>
          <a:p>
            <a:endParaRPr lang="en-US" altLang="ko-KR" sz="2800" b="0" dirty="0" smtClean="0">
              <a:latin typeface="HY수평선B" pitchFamily="18" charset="-127"/>
              <a:ea typeface="HY수평선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971600" y="1700808"/>
            <a:ext cx="72728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250000"/>
              </a:lnSpc>
              <a:defRPr sz="2400" spc="-15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defRPr>
            </a:lvl1pPr>
          </a:lstStyle>
          <a:p>
            <a:pPr algn="ctr"/>
            <a:r>
              <a:rPr lang="ko-KR" altLang="en-US" dirty="0" smtClean="0"/>
              <a:t>청소년의 </a:t>
            </a:r>
            <a:r>
              <a:rPr lang="ko-KR" altLang="en-US" sz="3600" dirty="0" smtClean="0">
                <a:solidFill>
                  <a:schemeClr val="accent6">
                    <a:lumMod val="75000"/>
                  </a:schemeClr>
                </a:solidFill>
              </a:rPr>
              <a:t>가</a:t>
            </a:r>
            <a:r>
              <a:rPr lang="ko-KR" altLang="en-US" dirty="0" smtClean="0"/>
              <a:t>능성</a:t>
            </a:r>
            <a:r>
              <a:rPr lang="en-US" altLang="ko-KR" dirty="0" smtClean="0"/>
              <a:t>,  </a:t>
            </a:r>
            <a:r>
              <a:rPr lang="ko-KR" altLang="en-US" sz="3600" dirty="0" smtClean="0">
                <a:solidFill>
                  <a:schemeClr val="accent6">
                    <a:lumMod val="75000"/>
                  </a:schemeClr>
                </a:solidFill>
              </a:rPr>
              <a:t>기</a:t>
            </a:r>
            <a:r>
              <a:rPr lang="ko-KR" altLang="en-US" dirty="0" smtClean="0"/>
              <a:t>회</a:t>
            </a:r>
            <a:r>
              <a:rPr lang="en-US" altLang="ko-KR" dirty="0" smtClean="0"/>
              <a:t>,  </a:t>
            </a:r>
            <a:r>
              <a:rPr lang="ko-KR" altLang="en-US" sz="3600" dirty="0" smtClean="0">
                <a:solidFill>
                  <a:schemeClr val="accent6">
                    <a:lumMod val="75000"/>
                  </a:schemeClr>
                </a:solidFill>
              </a:rPr>
              <a:t>기</a:t>
            </a:r>
            <a:r>
              <a:rPr lang="ko-KR" altLang="en-US" dirty="0" smtClean="0"/>
              <a:t>업가정신</a:t>
            </a:r>
            <a:r>
              <a:rPr lang="en-US" altLang="ko-KR" dirty="0" smtClean="0"/>
              <a:t>, </a:t>
            </a:r>
          </a:p>
          <a:p>
            <a:pPr algn="ctr"/>
            <a:r>
              <a:rPr lang="ko-KR" altLang="en-US" dirty="0" smtClean="0"/>
              <a:t>그리고 </a:t>
            </a:r>
            <a:r>
              <a:rPr lang="ko-KR" altLang="en-US" sz="3600" dirty="0" smtClean="0">
                <a:solidFill>
                  <a:schemeClr val="accent6">
                    <a:lumMod val="75000"/>
                  </a:schemeClr>
                </a:solidFill>
              </a:rPr>
              <a:t>꿈</a:t>
            </a:r>
            <a:r>
              <a:rPr lang="ko-KR" altLang="en-US" dirty="0" smtClean="0"/>
              <a:t>을 찾습니다</a:t>
            </a:r>
            <a:r>
              <a:rPr lang="en-US" altLang="ko-K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0682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>
            <a:noAutofit/>
          </a:bodyPr>
          <a:lstStyle/>
          <a:p>
            <a:pPr algn="l"/>
            <a:r>
              <a:rPr lang="ko-KR" altLang="en-US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9686" y="1121295"/>
            <a:ext cx="28415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Contents</a:t>
            </a:r>
            <a:endParaRPr lang="ko-KR" altLang="en-US" sz="25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459686" y="1844824"/>
            <a:ext cx="6696744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/>
        </p:nvGrpSpPr>
        <p:grpSpPr>
          <a:xfrm>
            <a:off x="2380024" y="4727900"/>
            <a:ext cx="2841558" cy="1231107"/>
            <a:chOff x="2380024" y="4727900"/>
            <a:chExt cx="2841558" cy="1231107"/>
          </a:xfrm>
        </p:grpSpPr>
        <p:sp>
          <p:nvSpPr>
            <p:cNvPr id="10" name="직사각형 9"/>
            <p:cNvSpPr/>
            <p:nvPr/>
          </p:nvSpPr>
          <p:spPr>
            <a:xfrm>
              <a:off x="2778826" y="5128010"/>
              <a:ext cx="20292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인지</a:t>
              </a:r>
              <a:endParaRPr lang="en-US" altLang="ko-KR" sz="16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-윤고딕330" pitchFamily="18" charset="-127"/>
                <a:ea typeface="-윤고딕330" pitchFamily="18" charset="-127"/>
              </a:endParaRPr>
            </a:p>
            <a:p>
              <a:r>
                <a:rPr lang="ko-KR" altLang="en-US" sz="16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공감</a:t>
              </a:r>
              <a:endParaRPr lang="en-US" altLang="ko-KR" sz="16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-윤고딕330" pitchFamily="18" charset="-127"/>
                <a:ea typeface="-윤고딕330" pitchFamily="18" charset="-127"/>
              </a:endParaRPr>
            </a:p>
            <a:p>
              <a:r>
                <a:rPr lang="ko-KR" altLang="en-US" sz="16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확</a:t>
              </a: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산</a:t>
              </a:r>
              <a:endPara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80024" y="4727900"/>
              <a:ext cx="2841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Ⅲ. IMC </a:t>
              </a:r>
              <a:r>
                <a:rPr lang="ko-KR" altLang="en-US" sz="2000" spc="-15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-윤고딕330" pitchFamily="18" charset="-127"/>
                  <a:ea typeface="-윤고딕330" pitchFamily="18" charset="-127"/>
                </a:rPr>
                <a:t>전략 제안</a:t>
              </a:r>
              <a:endParaRPr lang="en-US" altLang="ko-KR" sz="20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43662" y="1988840"/>
            <a:ext cx="71287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ko-KR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Ⅰ . </a:t>
            </a:r>
            <a:r>
              <a:rPr lang="ko-KR" altLang="en-US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적정기술 개념이해하기</a:t>
            </a:r>
            <a:endParaRPr lang="en-US" altLang="ko-KR" sz="16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Ⅱ </a:t>
            </a:r>
            <a:r>
              <a:rPr lang="en-US" altLang="ko-KR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. </a:t>
            </a:r>
            <a:r>
              <a:rPr lang="ko-KR" altLang="en-US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적정기술  디자인하기</a:t>
            </a:r>
            <a:endParaRPr lang="en-US" altLang="ko-KR" sz="2400" spc="-150" dirty="0" smtClean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Ⅲ . </a:t>
            </a:r>
            <a:r>
              <a:rPr lang="ko-KR" altLang="en-US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나도 적정기술자</a:t>
            </a:r>
            <a:endParaRPr lang="en-US" altLang="ko-KR" sz="2400" spc="-150" dirty="0" smtClean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24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Ⅳ</a:t>
            </a:r>
            <a:r>
              <a:rPr lang="en-US" altLang="ko-KR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. </a:t>
            </a:r>
            <a:r>
              <a:rPr lang="ko-KR" altLang="en-US" sz="24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적정기술의 세계화 </a:t>
            </a:r>
            <a:endParaRPr lang="en-US" altLang="ko-KR" sz="2400" spc="-150" dirty="0" smtClean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77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5652120" y="44624"/>
            <a:ext cx="3672408" cy="5931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dirty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1187624" y="1617677"/>
            <a:ext cx="68407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250000"/>
              </a:lnSpc>
              <a:defRPr sz="2400" spc="-15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defRPr>
            </a:lvl1pPr>
          </a:lstStyle>
          <a:p>
            <a:pPr algn="ctr"/>
            <a:r>
              <a:rPr lang="en-US" altLang="ko-KR" sz="3200" dirty="0"/>
              <a:t>Ⅰ . </a:t>
            </a:r>
            <a:r>
              <a:rPr lang="ko-KR" altLang="en-US" sz="3200" dirty="0" smtClean="0"/>
              <a:t>적정기술이란</a:t>
            </a:r>
            <a:r>
              <a:rPr lang="en-US" altLang="ko-KR" sz="3200" dirty="0" smtClean="0"/>
              <a:t>?</a:t>
            </a:r>
          </a:p>
          <a:p>
            <a:pPr algn="ctr"/>
            <a:r>
              <a:rPr lang="en-US" altLang="ko-KR" sz="2500" dirty="0" smtClean="0"/>
              <a:t>APPROPRIATE    TECHNOLOGY</a:t>
            </a:r>
          </a:p>
          <a:p>
            <a:pPr algn="ctr"/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31331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83567" y="1124744"/>
            <a:ext cx="778649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적정기술이란</a:t>
            </a:r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?</a:t>
            </a:r>
          </a:p>
          <a:p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“적정기술은 철저하게 사용자의 관점에서 </a:t>
            </a:r>
            <a:r>
              <a:rPr lang="ko-KR" altLang="en-US" sz="20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개발되어야 하는    </a:t>
            </a:r>
            <a:endParaRPr lang="en-US" altLang="ko-KR" sz="2000" spc="-150" dirty="0" smtClean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r>
              <a:rPr lang="ko-KR" altLang="en-US" sz="2000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                              </a:t>
            </a:r>
            <a:endParaRPr lang="ko-KR" altLang="en-US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인간 중심의 기술이며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소외된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90%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를 위한 기술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단순히 ‘기술’의 차원에 머무르는 것이 아니라 </a:t>
            </a:r>
          </a:p>
          <a:p>
            <a:pPr algn="ctr">
              <a:lnSpc>
                <a:spcPct val="150000"/>
              </a:lnSpc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이를 통해서 사용자와 사용자가 속한 공동체의 역량이 강화되는 것을 목적으로 한다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.” </a:t>
            </a:r>
          </a:p>
          <a:p>
            <a:pPr algn="ctr"/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r"/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‘인간중심의 기술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적정기술과의 만남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?’ 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中에서 </a:t>
            </a: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5672399" y="-13377"/>
            <a:ext cx="3672408" cy="593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자유학기제 지원  진로캠프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‘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꿈 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JOB</a:t>
            </a:r>
            <a:r>
              <a:rPr lang="ko-KR" altLang="en-US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自</a:t>
            </a:r>
            <a:r>
              <a:rPr lang="en-US" altLang="ko-KR" sz="1600" smtClean="0">
                <a:gradFill>
                  <a:gsLst>
                    <a:gs pos="5000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’</a:t>
            </a:r>
            <a:endParaRPr lang="ko-KR" altLang="en-US" sz="1600" dirty="0">
              <a:gradFill>
                <a:gsLst>
                  <a:gs pos="5000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11560" y="908720"/>
            <a:ext cx="79208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o-KR" altLang="en-US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32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‘청소년  적정기술 프로젝트’</a:t>
            </a:r>
            <a:endParaRPr lang="en-US" altLang="ko-KR" sz="32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0000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20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曦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(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햇빛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)</a:t>
            </a:r>
            <a:r>
              <a:rPr lang="ko-KR" altLang="en-US" sz="20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희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STORY</a:t>
            </a:r>
          </a:p>
          <a:p>
            <a:pPr algn="ctr"/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</a:t>
            </a:r>
          </a:p>
          <a:p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endParaRPr lang="ko-KR" altLang="en-US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20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창조형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융합인재를 키울 수 있는 교육과정을 개발하여</a:t>
            </a:r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</a:t>
            </a:r>
          </a:p>
          <a:p>
            <a:pPr algn="ctr"/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청소년들이 ‘인간중심 문제 </a:t>
            </a:r>
            <a:r>
              <a:rPr lang="ko-KR" altLang="en-US" sz="20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해결자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’가 될 수 있도록</a:t>
            </a:r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 </a:t>
            </a:r>
          </a:p>
          <a:p>
            <a:pPr algn="ctr"/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학습하는 것에 그 목적을 가지고 있다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. </a:t>
            </a:r>
          </a:p>
          <a:p>
            <a:pPr algn="ctr"/>
            <a:endParaRPr lang="ko-KR" altLang="en-US" sz="20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55576" y="1052736"/>
            <a:ext cx="7560840" cy="421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o-KR" altLang="en-US" sz="2000" dirty="0" smtClean="0"/>
          </a:p>
          <a:p>
            <a:pPr algn="ctr">
              <a:lnSpc>
                <a:spcPct val="150000"/>
              </a:lnSpc>
            </a:pP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세상의 모든 사람들을 위한 </a:t>
            </a:r>
          </a:p>
          <a:p>
            <a:pPr algn="ctr">
              <a:lnSpc>
                <a:spcPct val="150000"/>
              </a:lnSpc>
            </a:pP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해결책을 제시하는 것이 아니라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특정한 대상을 위한 해결책을 제시합니다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altLang="ko-KR" sz="24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24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24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그럼 그 현장을 한번 가 볼까요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100000">
                      <a:schemeClr val="tx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atin typeface="한컴 윤고딕 240" pitchFamily="18" charset="-127"/>
                <a:ea typeface="한컴 윤고딕 240" pitchFamily="18" charset="-127"/>
              </a:rPr>
              <a:t>!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gradFill>
                <a:gsLst>
                  <a:gs pos="100000">
                    <a:schemeClr val="tx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atin typeface="한컴 윤고딕 240" pitchFamily="18" charset="-127"/>
              <a:ea typeface="한컴 윤고딕 24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업가정신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기업가정신테마</Template>
  <TotalTime>1506</TotalTime>
  <Words>376</Words>
  <Application>Microsoft Office PowerPoint</Application>
  <PresentationFormat>화면 슬라이드 쇼(4:3)</PresentationFormat>
  <Paragraphs>86</Paragraphs>
  <Slides>18</Slides>
  <Notes>0</Notes>
  <HiddenSlides>0</HiddenSlides>
  <MMClips>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19" baseType="lpstr">
      <vt:lpstr>기업가정신테마</vt:lpstr>
      <vt:lpstr>PowerPoint 프레젠테이션</vt:lpstr>
      <vt:lpstr>PowerPoint 프레젠테이션</vt:lpstr>
      <vt:lpstr>자유학기제 지원   진로캠프 ‘꿈 JOB自’</vt:lpstr>
      <vt:lpstr>자유학기제 지원  진로캠프 ‘꿈 JOB自’</vt:lpstr>
      <vt:lpstr>자유학기제 지원  진로캠프 ‘꿈 JOB自’</vt:lpstr>
      <vt:lpstr>자유학기제 지원  진로캠프 ‘꿈 JOB自’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자유학기제 지원  진로캠프 ‘꿈 JOB自’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적정기술을 탐색하다-정원여중 이진명</dc:title>
  <dc:creator>이진명</dc:creator>
  <cp:lastModifiedBy>user</cp:lastModifiedBy>
  <cp:revision>252</cp:revision>
  <dcterms:created xsi:type="dcterms:W3CDTF">2014-07-30T01:33:35Z</dcterms:created>
  <dcterms:modified xsi:type="dcterms:W3CDTF">2015-01-22T01:54:12Z</dcterms:modified>
</cp:coreProperties>
</file>