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95" r:id="rId2"/>
    <p:sldId id="288" r:id="rId3"/>
    <p:sldId id="310" r:id="rId4"/>
    <p:sldId id="296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297" r:id="rId18"/>
  </p:sldIdLst>
  <p:sldSz cx="9144000" cy="6858000" type="screen4x3"/>
  <p:notesSz cx="6858000" cy="9144000"/>
  <p:embeddedFontLst>
    <p:embeddedFont>
      <p:font typeface="나눔고딕 ExtraBold" panose="020D0904000000000000" pitchFamily="50" charset="-127"/>
      <p:bold r:id="rId20"/>
    </p:embeddedFont>
    <p:embeddedFont>
      <p:font typeface="함초롬돋움" panose="02030504000101010101" pitchFamily="18" charset="-127"/>
      <p:regular r:id="rId21"/>
      <p:bold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  <p:embeddedFont>
      <p:font typeface="나눔바른고딕" panose="020B0603020101020101" pitchFamily="50" charset="-127"/>
      <p:regular r:id="rId27"/>
      <p:bold r:id="rId28"/>
    </p:embeddedFont>
    <p:embeddedFont>
      <p:font typeface="맑은 고딕" panose="020B0503020000020004" pitchFamily="50" charset="-127"/>
      <p:regular r:id="rId29"/>
      <p:bold r:id="rId30"/>
    </p:embeddedFont>
    <p:embeddedFont>
      <p:font typeface="나눔고딕" panose="020D0604000000000000" pitchFamily="50" charset="-127"/>
      <p:regular r:id="rId31"/>
      <p:bold r:id="rId32"/>
    </p:embeddedFont>
    <p:embeddedFont>
      <p:font typeface="휴먼모음T" panose="02030504000101010101" pitchFamily="18" charset="-127"/>
      <p:regular r:id="rId3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hye" initials="d" lastIdx="22" clrIdx="0"/>
  <p:cmAuthor id="1" name="USER" initials="U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BD97"/>
    <a:srgbClr val="74FCD8"/>
    <a:srgbClr val="000000"/>
    <a:srgbClr val="13C3ED"/>
    <a:srgbClr val="92D050"/>
    <a:srgbClr val="92D010"/>
    <a:srgbClr val="D1FA06"/>
    <a:srgbClr val="58B4B4"/>
    <a:srgbClr val="03DFCF"/>
    <a:srgbClr val="B2F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3" autoAdjust="0"/>
    <p:restoredTop sz="84098" autoAdjust="0"/>
  </p:normalViewPr>
  <p:slideViewPr>
    <p:cSldViewPr>
      <p:cViewPr varScale="1">
        <p:scale>
          <a:sx n="70" d="100"/>
          <a:sy n="70" d="100"/>
        </p:scale>
        <p:origin x="-1742" y="-67"/>
      </p:cViewPr>
      <p:guideLst>
        <p:guide orient="horz" pos="2205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C93A6-F255-4E0F-9424-F5407BE91A98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D7607-B627-48B7-8365-D4930371C7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2222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932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2389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062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9649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8678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433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5183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5002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7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0296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57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t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아메리카노L" pitchFamily="18" charset="-127"/>
                <a:ea typeface="a아메리카노L" pitchFamily="18" charset="-127"/>
              </a:defRPr>
            </a:lvl1pPr>
          </a:lstStyle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아메리카노L" pitchFamily="18" charset="-127"/>
                <a:ea typeface="a아메리카노L" pitchFamily="18" charset="-127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아메리카노L" pitchFamily="18" charset="-127"/>
                <a:ea typeface="a아메리카노L" pitchFamily="18" charset="-127"/>
              </a:defRPr>
            </a:lvl1pPr>
          </a:lstStyle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2" descr="동그라미재단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sted-image.tif"/>
          <p:cNvPicPr/>
          <p:nvPr userDrawn="1"/>
        </p:nvPicPr>
        <p:blipFill>
          <a:blip r:embed="rId15">
            <a:extLst/>
          </a:blip>
          <a:stretch>
            <a:fillRect/>
          </a:stretch>
        </p:blipFill>
        <p:spPr>
          <a:xfrm>
            <a:off x="1473587" y="6381327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4997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a아메리카노L" pitchFamily="18" charset="-127"/>
          <a:ea typeface="a아메리카노L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아메리카노L" pitchFamily="18" charset="-127"/>
          <a:ea typeface="a아메리카노L" pitchFamily="18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아메리카노L" pitchFamily="18" charset="-127"/>
          <a:ea typeface="a아메리카노L" pitchFamily="18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아메리카노L" pitchFamily="18" charset="-127"/>
          <a:ea typeface="a아메리카노L" pitchFamily="18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아메리카노L" pitchFamily="18" charset="-127"/>
          <a:ea typeface="a아메리카노L" pitchFamily="18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아메리카노L" pitchFamily="18" charset="-127"/>
          <a:ea typeface="a아메리카노L" pitchFamily="18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52404;&#50977;&#44368;&#50977;&#44284;%20PPT\&#52404;&#50977;&#44368;&#50977;&#44284;.avi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52404;&#50977;&#44368;&#50977;&#44284;%20PPT\&#44144;&#48513;&#47785;.wmv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17" name="이등변 삼각형 16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이등변 삼각형 17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9862" y="2367638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a아메리카노L" pitchFamily="18" charset="-127"/>
                <a:ea typeface="a아메리카노L" pitchFamily="18" charset="-127"/>
              </a:rPr>
              <a:t>체육</a:t>
            </a:r>
            <a:endParaRPr lang="ko-KR" altLang="en-US" sz="660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3058" y="3231734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a아메리카노L" pitchFamily="18" charset="-127"/>
                <a:ea typeface="a아메리카노L" pitchFamily="18" charset="-127"/>
              </a:rPr>
              <a:t>교육과</a:t>
            </a:r>
            <a:endParaRPr lang="ko-KR" altLang="en-US" sz="660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2" name="그림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040560"/>
          </a:xfrm>
          <a:prstGeom prst="rect">
            <a:avLst/>
          </a:prstGeom>
          <a:noFill/>
        </p:spPr>
      </p:pic>
      <p:sp>
        <p:nvSpPr>
          <p:cNvPr id="31" name="이등변 삼각형 30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2" name="이등변 삼각형 31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3" name="그림 22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1907704" y="1528336"/>
            <a:ext cx="53640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자유형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평형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접영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배영 및 수상 안전에 관한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이론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과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실기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를 숙달 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&amp;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교수법</a:t>
            </a:r>
            <a:endParaRPr lang="en-US" altLang="ko-KR" sz="24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9324528" y="0"/>
            <a:ext cx="4084134" cy="170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수영뿐 아니라 기계체조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육상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허들</a:t>
            </a:r>
            <a:r>
              <a:rPr lang="en-US" altLang="ko-KR" sz="1400" dirty="0" smtClean="0"/>
              <a:t>), </a:t>
            </a:r>
            <a:r>
              <a:rPr lang="ko-KR" altLang="en-US" sz="1400" dirty="0" smtClean="0"/>
              <a:t>럭비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탁구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태권도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배드민턴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골프 등등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다양한 운동 종목의 이론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실기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운동법을 배우지</a:t>
            </a:r>
            <a:endParaRPr lang="en-US" altLang="ko-KR" sz="1400" dirty="0" smtClean="0"/>
          </a:p>
        </p:txBody>
      </p:sp>
      <p:sp>
        <p:nvSpPr>
          <p:cNvPr id="33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02_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수영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4572000" y="1340768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35" name="직선 연결선 34"/>
          <p:cNvCxnSpPr>
            <a:stCxn id="34" idx="0"/>
          </p:cNvCxnSpPr>
          <p:nvPr/>
        </p:nvCxnSpPr>
        <p:spPr>
          <a:xfrm flipV="1">
            <a:off x="4644008" y="692696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27839">
            <a:off x="2061825" y="2940321"/>
            <a:ext cx="5198728" cy="2966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39" name="이등변 삼각형 3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0" name="이등변 삼각형 39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2" name="그림 3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4" name="직사각형 43"/>
          <p:cNvSpPr/>
          <p:nvPr/>
        </p:nvSpPr>
        <p:spPr>
          <a:xfrm>
            <a:off x="683568" y="1744360"/>
            <a:ext cx="78488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운동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시 일어나는 인체의 기능적인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변화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를 이해하기 위해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트레이닝과 운동처방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체중조절 등에 관련된 다양한 지식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9324528" y="0"/>
            <a:ext cx="3096344" cy="170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줄넘기 </a:t>
            </a:r>
            <a:r>
              <a:rPr lang="en-US" altLang="ko-KR" sz="1400" dirty="0" smtClean="0"/>
              <a:t>100</a:t>
            </a:r>
            <a:r>
              <a:rPr lang="ko-KR" altLang="en-US" sz="1400" dirty="0" smtClean="0"/>
              <a:t>회를 하면 우리 몸에서는 어떤 변화가 일어날까</a:t>
            </a:r>
            <a:r>
              <a:rPr lang="en-US" altLang="ko-KR" sz="1400" dirty="0" smtClean="0"/>
              <a:t>? </a:t>
            </a:r>
            <a:r>
              <a:rPr lang="ko-KR" altLang="en-US" sz="1400" dirty="0" smtClean="0"/>
              <a:t>인체와 운동에 관한 다양한 지식을 알아야 해</a:t>
            </a:r>
            <a:r>
              <a:rPr lang="en-US" altLang="ko-KR" sz="1400" dirty="0" smtClean="0"/>
              <a:t>.</a:t>
            </a:r>
          </a:p>
        </p:txBody>
      </p:sp>
      <p:sp>
        <p:nvSpPr>
          <p:cNvPr id="21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03_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운동 생리학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4572000" y="1484784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3" name="직선 연결선 22"/>
          <p:cNvCxnSpPr>
            <a:stCxn id="22" idx="0"/>
          </p:cNvCxnSpPr>
          <p:nvPr/>
        </p:nvCxnSpPr>
        <p:spPr>
          <a:xfrm flipV="1">
            <a:off x="4644008" y="836712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20096">
            <a:off x="3197776" y="2993760"/>
            <a:ext cx="4281258" cy="340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16" name="이등변 삼각형 15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9" name="이등변 삼각형 18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8" name="그림 1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216024" y="1700808"/>
            <a:ext cx="88204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체육 교육의 목적 달성을 위한 올바른 체육교육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이념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목적 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&amp;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이념을 가지고 체육지도자로서 지도력을 가질 수 있도록 하는 원리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9324528" y="0"/>
            <a:ext cx="4084134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체육 수업을 하면서 욕하고 때리는 선생님에게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체육을 배운다면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정말 체육이 싫어질 것 같아</a:t>
            </a:r>
            <a:r>
              <a:rPr lang="en-US" altLang="ko-KR" sz="1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체육에 대한 올바른 이념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철학을 배움으로써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지도자로서의 자질을 길러야 하지</a:t>
            </a:r>
            <a:r>
              <a:rPr lang="en-US" altLang="ko-KR" sz="1400" dirty="0" smtClean="0"/>
              <a:t>! </a:t>
            </a:r>
          </a:p>
        </p:txBody>
      </p:sp>
      <p:sp>
        <p:nvSpPr>
          <p:cNvPr id="21" name="제목 1"/>
          <p:cNvSpPr txBox="1">
            <a:spLocks/>
          </p:cNvSpPr>
          <p:nvPr/>
        </p:nvSpPr>
        <p:spPr>
          <a:xfrm>
            <a:off x="539552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04_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체육 철학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4572000" y="1484784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3" name="직선 연결선 22"/>
          <p:cNvCxnSpPr>
            <a:stCxn id="22" idx="0"/>
          </p:cNvCxnSpPr>
          <p:nvPr/>
        </p:nvCxnSpPr>
        <p:spPr>
          <a:xfrm flipV="1">
            <a:off x="4644008" y="836712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18667">
            <a:off x="2347138" y="2804978"/>
            <a:ext cx="4238625" cy="3533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30" name="이등변 삼각형 2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1" name="이등변 삼각형 3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8" name="그림 1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5" name="직사각형 34"/>
          <p:cNvSpPr/>
          <p:nvPr/>
        </p:nvSpPr>
        <p:spPr>
          <a:xfrm>
            <a:off x="539552" y="1826821"/>
            <a:ext cx="84604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체육활동에 대한 통계적인 지식과 처리 방법을 습득하여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체육 연구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활동에 응용하여 과학적으로 처리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9324528" y="0"/>
            <a:ext cx="4084134" cy="170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체육 활동을 한 뒤 신체의 변화 등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과학적인 연구활동을 하는 경우에 통계적인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지식이 필요하지 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가설 검정 등</a:t>
            </a:r>
            <a:r>
              <a:rPr lang="en-US" altLang="ko-KR" sz="1400" dirty="0" smtClean="0"/>
              <a:t>)</a:t>
            </a:r>
          </a:p>
        </p:txBody>
      </p:sp>
      <p:sp>
        <p:nvSpPr>
          <p:cNvPr id="16" name="제목 1"/>
          <p:cNvSpPr txBox="1">
            <a:spLocks/>
          </p:cNvSpPr>
          <p:nvPr/>
        </p:nvSpPr>
        <p:spPr>
          <a:xfrm>
            <a:off x="539552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05_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체육 통계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4572000" y="1484784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0" name="직선 연결선 19"/>
          <p:cNvCxnSpPr>
            <a:stCxn id="19" idx="0"/>
          </p:cNvCxnSpPr>
          <p:nvPr/>
        </p:nvCxnSpPr>
        <p:spPr>
          <a:xfrm flipV="1">
            <a:off x="4644008" y="836712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27565">
            <a:off x="2730518" y="3139179"/>
            <a:ext cx="4375218" cy="2852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16" name="이등변 삼각형 15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9" name="이등변 삼각형 18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8" name="그림 1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2" name="직사각형 31"/>
          <p:cNvSpPr/>
          <p:nvPr/>
        </p:nvSpPr>
        <p:spPr>
          <a:xfrm>
            <a:off x="432048" y="1816368"/>
            <a:ext cx="8460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인간의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행동을 물리학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생리학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심리학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사회학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철학적 원리로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살펴봄으로써 체육교육의 가치를 이해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9324528" y="0"/>
            <a:ext cx="4084134" cy="14927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‘</a:t>
            </a:r>
            <a:r>
              <a:rPr lang="ko-KR" altLang="en-US" sz="1400" dirty="0" smtClean="0"/>
              <a:t>체육 교육</a:t>
            </a:r>
            <a:r>
              <a:rPr lang="en-US" altLang="ko-KR" sz="1400" dirty="0" smtClean="0"/>
              <a:t>’</a:t>
            </a:r>
            <a:r>
              <a:rPr lang="ko-KR" altLang="en-US" sz="1400" dirty="0" smtClean="0"/>
              <a:t>이란 무엇인가에대한 과목</a:t>
            </a:r>
            <a:endParaRPr lang="en-US" altLang="ko-KR" sz="1400" dirty="0" smtClean="0"/>
          </a:p>
          <a:p>
            <a:r>
              <a:rPr lang="ko-KR" altLang="en-US" sz="1400" dirty="0" smtClean="0"/>
              <a:t>체육의 목적</a:t>
            </a:r>
            <a:r>
              <a:rPr lang="en-US" altLang="ko-KR" sz="1400" dirty="0" smtClean="0"/>
              <a:t>•</a:t>
            </a:r>
            <a:r>
              <a:rPr lang="ko-KR" altLang="en-US" sz="1400" dirty="0" smtClean="0"/>
              <a:t>영역</a:t>
            </a:r>
            <a:r>
              <a:rPr lang="en-US" altLang="ko-KR" sz="1400" dirty="0" smtClean="0"/>
              <a:t>•</a:t>
            </a:r>
            <a:r>
              <a:rPr lang="ko-KR" altLang="en-US" sz="1400" dirty="0" smtClean="0"/>
              <a:t>대상</a:t>
            </a:r>
            <a:r>
              <a:rPr lang="en-US" altLang="ko-KR" sz="1400" dirty="0" smtClean="0"/>
              <a:t>•</a:t>
            </a:r>
            <a:r>
              <a:rPr lang="ko-KR" altLang="en-US" sz="1400" dirty="0" smtClean="0"/>
              <a:t>방법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체육 운동의 성격 분류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체육의 관리</a:t>
            </a:r>
            <a:r>
              <a:rPr lang="en-US" altLang="ko-KR" sz="1400" dirty="0" smtClean="0"/>
              <a:t>•</a:t>
            </a:r>
            <a:r>
              <a:rPr lang="ko-KR" altLang="en-US" sz="1400" dirty="0" smtClean="0"/>
              <a:t>지도</a:t>
            </a:r>
            <a:r>
              <a:rPr lang="en-US" altLang="ko-KR" sz="1400" dirty="0" smtClean="0"/>
              <a:t>•</a:t>
            </a:r>
            <a:r>
              <a:rPr lang="ko-KR" altLang="en-US" sz="1400" dirty="0" smtClean="0"/>
              <a:t>평가</a:t>
            </a:r>
            <a:r>
              <a:rPr lang="en-US" altLang="ko-KR" sz="1400" dirty="0" smtClean="0"/>
              <a:t>•</a:t>
            </a:r>
            <a:r>
              <a:rPr lang="ko-KR" altLang="en-US" sz="1400" dirty="0" smtClean="0"/>
              <a:t>측정 등</a:t>
            </a:r>
            <a:endParaRPr lang="en-US" altLang="ko-KR" sz="1400" dirty="0" smtClean="0"/>
          </a:p>
        </p:txBody>
      </p:sp>
      <p:sp>
        <p:nvSpPr>
          <p:cNvPr id="21" name="제목 1"/>
          <p:cNvSpPr txBox="1">
            <a:spLocks/>
          </p:cNvSpPr>
          <p:nvPr/>
        </p:nvSpPr>
        <p:spPr>
          <a:xfrm>
            <a:off x="539552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06_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체육교육개론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4572000" y="1628800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3" name="직선 연결선 22"/>
          <p:cNvCxnSpPr>
            <a:stCxn id="22" idx="0"/>
          </p:cNvCxnSpPr>
          <p:nvPr/>
        </p:nvCxnSpPr>
        <p:spPr>
          <a:xfrm flipV="1">
            <a:off x="4644008" y="836712"/>
            <a:ext cx="0" cy="7920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69517">
            <a:off x="1884774" y="2889872"/>
            <a:ext cx="4749455" cy="3278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42" name="이등변 삼각형 4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이등변 삼각형 4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395536" y="4941167"/>
            <a:ext cx="3168352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스포츠 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X 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교육</a:t>
            </a:r>
            <a:endParaRPr lang="ko-KR" altLang="en-US" sz="2800" dirty="0">
              <a:ln>
                <a:solidFill>
                  <a:schemeClr val="tx2">
                    <a:alpha val="0"/>
                  </a:schemeClr>
                </a:solidFill>
              </a:ln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3635896" y="1340768"/>
            <a:ext cx="1728192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운동 선수</a:t>
            </a: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9324528" y="0"/>
            <a:ext cx="4084134" cy="30008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스포츠 </a:t>
            </a:r>
            <a:r>
              <a:rPr lang="en-US" altLang="ko-KR" sz="1400" dirty="0" smtClean="0"/>
              <a:t>+ </a:t>
            </a:r>
            <a:r>
              <a:rPr lang="ko-KR" altLang="en-US" sz="1400" dirty="0" smtClean="0"/>
              <a:t>교육  </a:t>
            </a:r>
            <a:r>
              <a:rPr lang="en-US" altLang="ko-KR" sz="1400" dirty="0" smtClean="0"/>
              <a:t>:  </a:t>
            </a:r>
            <a:r>
              <a:rPr lang="ko-KR" altLang="en-US" sz="1400" dirty="0" smtClean="0"/>
              <a:t>체육교사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스포츠 강사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감독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등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스포츠 </a:t>
            </a:r>
            <a:r>
              <a:rPr lang="en-US" altLang="ko-KR" sz="1400" dirty="0" smtClean="0"/>
              <a:t>+ </a:t>
            </a:r>
            <a:r>
              <a:rPr lang="ko-KR" altLang="en-US" sz="1400" dirty="0" smtClean="0"/>
              <a:t>경영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스포츠 에이전트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스포츠 </a:t>
            </a:r>
            <a:r>
              <a:rPr lang="ko-KR" altLang="en-US" sz="1400" dirty="0" err="1" smtClean="0"/>
              <a:t>마케터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스포츠 </a:t>
            </a:r>
            <a:r>
              <a:rPr lang="en-US" altLang="ko-KR" sz="1400" dirty="0" smtClean="0"/>
              <a:t>+ </a:t>
            </a:r>
            <a:r>
              <a:rPr lang="ko-KR" altLang="en-US" sz="1400" dirty="0" smtClean="0"/>
              <a:t>미디어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스포츠 기자</a:t>
            </a:r>
            <a:r>
              <a:rPr lang="en-US" altLang="ko-KR" sz="1400" dirty="0" smtClean="0"/>
              <a:t>/PD/</a:t>
            </a:r>
            <a:r>
              <a:rPr lang="ko-KR" altLang="en-US" sz="1400" dirty="0" smtClean="0"/>
              <a:t>아나운서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스포츠 </a:t>
            </a:r>
            <a:r>
              <a:rPr lang="en-US" altLang="ko-KR" sz="1400" dirty="0" smtClean="0"/>
              <a:t>+ </a:t>
            </a:r>
            <a:r>
              <a:rPr lang="ko-KR" altLang="en-US" sz="1400" dirty="0" smtClean="0"/>
              <a:t>의학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선수트레이너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체형관리사 등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이렇게 스포츠와 관련된 어느 분야로든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진출할 수 있어</a:t>
            </a:r>
            <a:r>
              <a:rPr lang="en-US" altLang="ko-KR" sz="1400" dirty="0" smtClean="0"/>
              <a:t>!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졸업 후 어떤 일을 할 수 있나요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340768"/>
            <a:ext cx="3168352" cy="3625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1340768"/>
            <a:ext cx="3347864" cy="209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직사각형 51"/>
          <p:cNvSpPr/>
          <p:nvPr/>
        </p:nvSpPr>
        <p:spPr>
          <a:xfrm>
            <a:off x="5436096" y="3068959"/>
            <a:ext cx="3312368" cy="576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스포츠 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X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미디어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 b="16913"/>
          <a:stretch>
            <a:fillRect/>
          </a:stretch>
        </p:blipFill>
        <p:spPr bwMode="auto">
          <a:xfrm>
            <a:off x="3635896" y="1844824"/>
            <a:ext cx="172819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4149080"/>
            <a:ext cx="266429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직사각형 52"/>
          <p:cNvSpPr/>
          <p:nvPr/>
        </p:nvSpPr>
        <p:spPr>
          <a:xfrm>
            <a:off x="3635896" y="3861047"/>
            <a:ext cx="266429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스포츠 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X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경영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3861048"/>
            <a:ext cx="2376264" cy="188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직사각형 53"/>
          <p:cNvSpPr/>
          <p:nvPr/>
        </p:nvSpPr>
        <p:spPr>
          <a:xfrm>
            <a:off x="6372200" y="5301208"/>
            <a:ext cx="237626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스포츠 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X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의학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31" name="이등변 삼각형 30"/>
          <p:cNvSpPr/>
          <p:nvPr/>
        </p:nvSpPr>
        <p:spPr>
          <a:xfrm rot="5400000">
            <a:off x="-55808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2" name="이등변 삼각형 31"/>
          <p:cNvSpPr/>
          <p:nvPr/>
        </p:nvSpPr>
        <p:spPr>
          <a:xfrm rot="16200000">
            <a:off x="8529510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8" name="이등변 삼각형 27"/>
          <p:cNvSpPr/>
          <p:nvPr/>
        </p:nvSpPr>
        <p:spPr>
          <a:xfrm>
            <a:off x="1619672" y="5662989"/>
            <a:ext cx="432048" cy="3600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1023119"/>
            <a:ext cx="599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  <a:cs typeface="Verdana" pitchFamily="34" charset="0"/>
              </a:rPr>
              <a:t>※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영상 내용이 해당 학과의 전부는 아닙니다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dirty="0">
              <a:solidFill>
                <a:srgbClr val="C00000"/>
              </a:solidFill>
              <a:latin typeface="나눔고딕 ExtraBold" pitchFamily="50" charset="-127"/>
              <a:ea typeface="나눔고딕 ExtraBold" pitchFamily="50" charset="-127"/>
              <a:cs typeface="Verdana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6" name="그림 25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1979712" y="5589240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Click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(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인터뷰 영상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) 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현장 속으로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!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15" name="체육교육과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547664" y="1556792"/>
            <a:ext cx="6048672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22" name="이등변 삼각형 2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3" name="이등변 삼각형 2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2" name="그림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9512" y="126876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1.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체육교육과에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새롭게 알게 된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점</a:t>
            </a:r>
            <a:endParaRPr lang="en-US" altLang="ko-KR" sz="3200" dirty="0" smtClean="0">
              <a:latin typeface="a아메리카노L" pitchFamily="18" charset="-127"/>
              <a:ea typeface="a아메리카노L" pitchFamily="18" charset="-127"/>
              <a:cs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3000" y="2420888"/>
            <a:ext cx="7381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2.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체육교육과에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더 알고 싶은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점</a:t>
            </a:r>
            <a:endParaRPr lang="en-US" altLang="ko-KR" sz="3200" dirty="0" smtClean="0">
              <a:latin typeface="a아메리카노L" pitchFamily="18" charset="-127"/>
              <a:ea typeface="a아메리카노L" pitchFamily="18" charset="-127"/>
              <a:cs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3581727"/>
            <a:ext cx="939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3.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내가 체육교육과에 </a:t>
            </a:r>
            <a:endParaRPr lang="en-US" altLang="ko-KR" sz="3200" dirty="0" smtClean="0">
              <a:ln>
                <a:solidFill>
                  <a:schemeClr val="tx2">
                    <a:alpha val="0"/>
                  </a:schemeClr>
                </a:solidFill>
              </a:ln>
              <a:latin typeface="a아메리카노L" pitchFamily="18" charset="-127"/>
              <a:ea typeface="a아메리카노L" pitchFamily="18" charset="-127"/>
            </a:endParaRPr>
          </a:p>
          <a:p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  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적합한</a:t>
            </a:r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/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적합하지 않은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이유</a:t>
            </a:r>
            <a:endParaRPr lang="en-US" altLang="ko-KR" sz="3200" dirty="0" smtClean="0">
              <a:latin typeface="a아메리카노L" pitchFamily="18" charset="-127"/>
              <a:ea typeface="a아메리카노L" pitchFamily="18" charset="-127"/>
              <a:cs typeface="Verdana" pitchFamily="34" charset="0"/>
            </a:endParaRPr>
          </a:p>
        </p:txBody>
      </p:sp>
      <p:sp>
        <p:nvSpPr>
          <p:cNvPr id="24" name="제목 1"/>
          <p:cNvSpPr>
            <a:spLocks noGrp="1"/>
          </p:cNvSpPr>
          <p:nvPr>
            <p:ph type="title"/>
          </p:nvPr>
        </p:nvSpPr>
        <p:spPr>
          <a:xfrm>
            <a:off x="590872" y="58614"/>
            <a:ext cx="7869560" cy="706090"/>
          </a:xfrm>
        </p:spPr>
        <p:txBody>
          <a:bodyPr>
            <a:normAutofit/>
          </a:bodyPr>
          <a:lstStyle/>
          <a:p>
            <a:r>
              <a:rPr lang="ko-KR" altLang="en-US" sz="3600" dirty="0" smtClean="0"/>
              <a:t>수업을 마치며</a:t>
            </a:r>
            <a:r>
              <a:rPr lang="en-US" altLang="ko-KR" sz="3600" dirty="0" smtClean="0"/>
              <a:t>…</a:t>
            </a:r>
            <a:endParaRPr lang="ko-KR" altLang="en-US" sz="3600" dirty="0"/>
          </a:p>
        </p:txBody>
      </p:sp>
      <p:sp>
        <p:nvSpPr>
          <p:cNvPr id="25" name="직사각형 24"/>
          <p:cNvSpPr/>
          <p:nvPr/>
        </p:nvSpPr>
        <p:spPr>
          <a:xfrm>
            <a:off x="4427984" y="5085384"/>
            <a:ext cx="72008" cy="180000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4572000" y="5085384"/>
            <a:ext cx="72008" cy="180000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4708538" y="5085384"/>
            <a:ext cx="72008" cy="180000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29" name="이등변 삼각형 2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0" name="이등변 삼각형 29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4" name="그림 13" descr="Metroid_0025_Faceboo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707" y="1916832"/>
            <a:ext cx="792088" cy="792088"/>
          </a:xfrm>
          <a:prstGeom prst="rect">
            <a:avLst/>
          </a:prstGeom>
        </p:spPr>
      </p:pic>
      <p:pic>
        <p:nvPicPr>
          <p:cNvPr id="15" name="그림 14" descr="Metroid_0031_Gtal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0707" y="3140968"/>
            <a:ext cx="792088" cy="792088"/>
          </a:xfrm>
          <a:prstGeom prst="rect">
            <a:avLst/>
          </a:prstGeom>
        </p:spPr>
      </p:pic>
      <p:pic>
        <p:nvPicPr>
          <p:cNvPr id="16" name="그림 15" descr="Metroid_0050_Hom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0707" y="4437112"/>
            <a:ext cx="792088" cy="792088"/>
          </a:xfrm>
          <a:prstGeom prst="rect">
            <a:avLst/>
          </a:prstGeom>
        </p:spPr>
      </p:pic>
      <p:pic>
        <p:nvPicPr>
          <p:cNvPr id="17" name="그림 16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1115616" y="188640"/>
            <a:ext cx="7020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본 문서의 저작권은 모두매거진에 있으며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,</a:t>
            </a:r>
          </a:p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무단 도용 및 배포 시 처벌받을 수 있으니 반드시 유의 부탁 드립니다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.</a:t>
            </a:r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en-US" altLang="ko-KR" sz="1600" dirty="0" smtClean="0">
              <a:ln>
                <a:solidFill>
                  <a:schemeClr val="tx2">
                    <a:alpha val="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673318" y="2060848"/>
            <a:ext cx="6787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http://facebook.com/modumagazine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676811" y="3284984"/>
            <a:ext cx="5145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카카오 스토리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ID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검색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: MODU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676811" y="4653136"/>
            <a:ext cx="5298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http://modumagazine.co.kr/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“모두 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커뮤니케이션즈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6" name="그림 5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75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39" name="이등변 삼각형 3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0" name="이등변 삼각형 39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-4356992" y="0"/>
            <a:ext cx="4084134" cy="60170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HOLLAND 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적성 검사</a:t>
            </a: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smtClean="0"/>
              <a:t>이 검사는 미국의 저명한 진로 심리학자인 </a:t>
            </a:r>
          </a:p>
          <a:p>
            <a:pPr fontAlgn="base"/>
            <a:r>
              <a:rPr lang="en-US" altLang="ko-KR" sz="1400" dirty="0" smtClean="0"/>
              <a:t>John </a:t>
            </a:r>
            <a:r>
              <a:rPr lang="en-US" altLang="ko-KR" sz="1400" dirty="0" err="1" smtClean="0"/>
              <a:t>L.Holland</a:t>
            </a:r>
            <a:r>
              <a:rPr lang="ko-KR" altLang="en-US" sz="1400" dirty="0" smtClean="0"/>
              <a:t>의 이론에 근거하여 제작된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검사로서 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</a:t>
            </a:r>
            <a:r>
              <a:rPr lang="ko-KR" altLang="en-US" sz="1400" dirty="0" err="1" smtClean="0"/>
              <a:t>직업군을</a:t>
            </a:r>
            <a:r>
              <a:rPr lang="ko-KR" altLang="en-US" sz="1400" dirty="0" smtClean="0"/>
              <a:t> 분류한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뒤 직업적인 특성과 각 직업 종사자들의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성격⋅흥미를 연구하여 정립되었다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일반적으로 검사를 통해 점수가 높게 나온 진로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흥미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유형에 따라 일치하는 유형의 전공학과와 추천 </a:t>
            </a:r>
            <a:r>
              <a:rPr lang="ko-KR" altLang="en-US" sz="1400" dirty="0" err="1" smtClean="0"/>
              <a:t>직업군이</a:t>
            </a:r>
            <a:r>
              <a:rPr lang="ko-KR" altLang="en-US" sz="1400" dirty="0" smtClean="0"/>
              <a:t> 선정되는 방식이다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유의점</a:t>
            </a:r>
          </a:p>
          <a:p>
            <a:pPr fontAlgn="base"/>
            <a:r>
              <a:rPr lang="ko-KR" altLang="en-US" sz="1400" dirty="0" err="1" smtClean="0"/>
              <a:t>홀랜드</a:t>
            </a:r>
            <a:r>
              <a:rPr lang="ko-KR" altLang="en-US" sz="1400" dirty="0" smtClean="0"/>
              <a:t> 육각형이 절대적인 지표는 아니며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단지 대표적인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사람들을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분류해 볼 수 있고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그 중에서 해당 학과에 잘 적응할 수 있는 </a:t>
            </a:r>
            <a:endParaRPr lang="en-US" altLang="ko-KR" sz="1400" u="sng" dirty="0" smtClean="0">
              <a:solidFill>
                <a:srgbClr val="C00000"/>
              </a:solidFill>
            </a:endParaRPr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가능성을 가진 유형을 </a:t>
            </a:r>
            <a:r>
              <a:rPr lang="ko-KR" altLang="en-US" sz="1400" u="sng" dirty="0" err="1" smtClean="0">
                <a:solidFill>
                  <a:srgbClr val="C00000"/>
                </a:solidFill>
              </a:rPr>
              <a:t>체크표시한</a:t>
            </a:r>
            <a:r>
              <a:rPr lang="ko-KR" altLang="en-US" sz="1400" u="sng" dirty="0" smtClean="0">
                <a:solidFill>
                  <a:srgbClr val="C00000"/>
                </a:solidFill>
              </a:rPr>
              <a:t> 것임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참고</a:t>
            </a:r>
          </a:p>
          <a:p>
            <a:pPr fontAlgn="base"/>
            <a:r>
              <a:rPr lang="ko-KR" altLang="en-US" sz="1400" b="1" dirty="0" err="1" smtClean="0"/>
              <a:t>홀랜드</a:t>
            </a:r>
            <a:r>
              <a:rPr lang="ko-KR" altLang="en-US" sz="1400" b="1" dirty="0" smtClean="0"/>
              <a:t> 적성검사</a:t>
            </a:r>
          </a:p>
          <a:p>
            <a:pPr marL="342900" indent="-342900" fontAlgn="base"/>
            <a:r>
              <a:rPr lang="en-US" altLang="ko-KR" sz="1400" dirty="0" smtClean="0"/>
              <a:t>1. </a:t>
            </a:r>
            <a:r>
              <a:rPr lang="ko-KR" altLang="en-US" sz="1400" dirty="0" smtClean="0"/>
              <a:t>진로 발달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초등학생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endParaRPr lang="en-US" altLang="ko-KR" sz="1400" dirty="0" smtClean="0"/>
          </a:p>
          <a:p>
            <a:pPr marL="342900" indent="-342900"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어느 부분에 흥미가 많고 발전 가능성이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2. </a:t>
            </a:r>
            <a:r>
              <a:rPr lang="ko-KR" altLang="en-US" sz="1400" dirty="0" smtClean="0"/>
              <a:t>진로 탐색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중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고등학생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3. </a:t>
            </a:r>
            <a:r>
              <a:rPr lang="ko-KR" altLang="en-US" sz="1400" dirty="0" smtClean="0"/>
              <a:t>진로적성검사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고</a:t>
            </a:r>
            <a:r>
              <a:rPr lang="en-US" altLang="ko-KR" sz="1400" dirty="0" smtClean="0"/>
              <a:t>2 </a:t>
            </a:r>
            <a:r>
              <a:rPr lang="ko-KR" altLang="en-US" sz="1400" dirty="0" smtClean="0"/>
              <a:t>이상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능력 검사</a:t>
            </a:r>
            <a:endParaRPr lang="en-US" altLang="ko-KR" sz="1400" dirty="0" smtClean="0"/>
          </a:p>
          <a:p>
            <a:pPr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무엇을 잘 할 수 있는지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잘 하고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</p:txBody>
      </p:sp>
      <p:sp>
        <p:nvSpPr>
          <p:cNvPr id="11" name="직사각형 10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2" name="그림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1046060"/>
            <a:ext cx="5207714" cy="51912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17439" y="1356147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S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60865" y="2252193"/>
            <a:ext cx="1199367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I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탐구형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6096" y="3998388"/>
            <a:ext cx="126188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관습형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7439" y="4862484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E</a:t>
            </a: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기업형</a:t>
            </a:r>
            <a:endParaRPr lang="en-US" altLang="ko-KR" sz="2800" b="1" dirty="0" smtClean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9752" y="3980385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A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예술형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39752" y="2252193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R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실재형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732164" y="3014083"/>
            <a:ext cx="14879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홀랜드</a:t>
            </a:r>
            <a:endParaRPr lang="en-US" altLang="ko-KR" sz="36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en-US" altLang="ko-KR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6</a:t>
            </a:r>
            <a:r>
              <a:rPr lang="ko-KR" altLang="en-US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각형</a:t>
            </a:r>
            <a:endParaRPr lang="ko-KR" altLang="en-US" sz="36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1886" y="2342204"/>
            <a:ext cx="143180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기계적성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신체활동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80312" y="2342204"/>
            <a:ext cx="133882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사고력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학업성적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89178" y="4070396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성실성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구체성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56875" y="5768971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외향성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설득력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3528" y="4535543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독창성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심미성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08104" y="1262084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친화성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29" name="구부러진 연결선 46"/>
          <p:cNvCxnSpPr>
            <a:endCxn id="28" idx="0"/>
          </p:cNvCxnSpPr>
          <p:nvPr/>
        </p:nvCxnSpPr>
        <p:spPr>
          <a:xfrm flipV="1">
            <a:off x="5220072" y="1262084"/>
            <a:ext cx="1335755" cy="144016"/>
          </a:xfrm>
          <a:prstGeom prst="curvedConnector4">
            <a:avLst>
              <a:gd name="adj1" fmla="val -8471"/>
              <a:gd name="adj2" fmla="val 258732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구부러진 연결선 46"/>
          <p:cNvCxnSpPr>
            <a:endCxn id="23" idx="0"/>
          </p:cNvCxnSpPr>
          <p:nvPr/>
        </p:nvCxnSpPr>
        <p:spPr>
          <a:xfrm rot="10800000" flipV="1">
            <a:off x="1047788" y="1910156"/>
            <a:ext cx="1363973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구부러진 연결선 46"/>
          <p:cNvCxnSpPr>
            <a:endCxn id="24" idx="0"/>
          </p:cNvCxnSpPr>
          <p:nvPr/>
        </p:nvCxnSpPr>
        <p:spPr>
          <a:xfrm>
            <a:off x="6660232" y="2054172"/>
            <a:ext cx="1389494" cy="288032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구부러진 연결선 46"/>
          <p:cNvCxnSpPr>
            <a:endCxn id="27" idx="0"/>
          </p:cNvCxnSpPr>
          <p:nvPr/>
        </p:nvCxnSpPr>
        <p:spPr>
          <a:xfrm rot="10800000" flipV="1">
            <a:off x="895160" y="4103495"/>
            <a:ext cx="1359541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구부러진 연결선 46"/>
          <p:cNvCxnSpPr>
            <a:endCxn id="25" idx="2"/>
          </p:cNvCxnSpPr>
          <p:nvPr/>
        </p:nvCxnSpPr>
        <p:spPr>
          <a:xfrm flipV="1">
            <a:off x="6660232" y="4901393"/>
            <a:ext cx="1300577" cy="249123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구부러진 연결선 46"/>
          <p:cNvCxnSpPr>
            <a:stCxn id="15" idx="2"/>
            <a:endCxn id="26" idx="2"/>
          </p:cNvCxnSpPr>
          <p:nvPr/>
        </p:nvCxnSpPr>
        <p:spPr>
          <a:xfrm rot="5400000" flipH="1" flipV="1">
            <a:off x="5454741" y="5287455"/>
            <a:ext cx="6676" cy="1893037"/>
          </a:xfrm>
          <a:prstGeom prst="curvedConnector3">
            <a:avLst>
              <a:gd name="adj1" fmla="val -3424206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그림 34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686020"/>
            <a:ext cx="1337763" cy="1039254"/>
          </a:xfrm>
          <a:prstGeom prst="rect">
            <a:avLst/>
          </a:prstGeom>
        </p:spPr>
      </p:pic>
      <p:pic>
        <p:nvPicPr>
          <p:cNvPr id="36" name="그림 35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3728" y="1412776"/>
            <a:ext cx="1337763" cy="1039254"/>
          </a:xfrm>
          <a:prstGeom prst="rect">
            <a:avLst/>
          </a:prstGeom>
        </p:spPr>
      </p:pic>
      <p:sp>
        <p:nvSpPr>
          <p:cNvPr id="37" name="직사각형 36"/>
          <p:cNvSpPr/>
          <p:nvPr/>
        </p:nvSpPr>
        <p:spPr>
          <a:xfrm>
            <a:off x="9396536" y="0"/>
            <a:ext cx="4084134" cy="2893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체육교육과는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사회형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탐구형과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잘 맞는다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err="1" smtClean="0"/>
              <a:t>사회형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사람을 헌신적으로 보살펴주고</a:t>
            </a:r>
            <a:r>
              <a:rPr lang="en-US" altLang="ko-KR" sz="1400" dirty="0" smtClean="0"/>
              <a:t>, </a:t>
            </a:r>
          </a:p>
          <a:p>
            <a:pPr fontAlgn="base"/>
            <a:r>
              <a:rPr lang="ko-KR" altLang="en-US" sz="1400" dirty="0" smtClean="0"/>
              <a:t>도와주고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어울리기 좋아하며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친절하고 정이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많아서 이타심이 많고 희생적이다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dirty="0" err="1" smtClean="0"/>
              <a:t>실재형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기계적 적성이 높은 유형으로 말수가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적은 편이고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남성적이며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솔직하고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소박하고</a:t>
            </a:r>
            <a:r>
              <a:rPr lang="en-US" altLang="ko-KR" sz="1400" dirty="0" smtClean="0"/>
              <a:t>,</a:t>
            </a:r>
          </a:p>
          <a:p>
            <a:pPr fontAlgn="base"/>
            <a:r>
              <a:rPr lang="ko-KR" altLang="en-US" sz="1400" dirty="0" smtClean="0"/>
              <a:t>단순한 성격이다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기술 기계 장치에 소질이 있다</a:t>
            </a:r>
            <a:r>
              <a:rPr lang="en-US" altLang="ko-KR" sz="1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71" name="이등변 삼각형 7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이등변 삼각형 7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57"/>
          <p:cNvGrpSpPr/>
          <p:nvPr/>
        </p:nvGrpSpPr>
        <p:grpSpPr>
          <a:xfrm>
            <a:off x="323528" y="1150565"/>
            <a:ext cx="1800200" cy="1942135"/>
            <a:chOff x="323528" y="1150565"/>
            <a:chExt cx="1800200" cy="1942135"/>
          </a:xfrm>
        </p:grpSpPr>
        <p:grpSp>
          <p:nvGrpSpPr>
            <p:cNvPr id="3" name="그룹 21"/>
            <p:cNvGrpSpPr/>
            <p:nvPr/>
          </p:nvGrpSpPr>
          <p:grpSpPr>
            <a:xfrm>
              <a:off x="323528" y="1150565"/>
              <a:ext cx="1800200" cy="1942135"/>
              <a:chOff x="1763029" y="380244"/>
              <a:chExt cx="2671790" cy="2882444"/>
            </a:xfrm>
          </p:grpSpPr>
          <p:pic>
            <p:nvPicPr>
              <p:cNvPr id="15" name="그림 14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900000">
                <a:off x="1763029" y="489864"/>
                <a:ext cx="2671790" cy="2772824"/>
              </a:xfrm>
              <a:prstGeom prst="rect">
                <a:avLst/>
              </a:prstGeom>
            </p:spPr>
          </p:pic>
          <p:sp>
            <p:nvSpPr>
              <p:cNvPr id="19" name="자유형 18"/>
              <p:cNvSpPr/>
              <p:nvPr/>
            </p:nvSpPr>
            <p:spPr>
              <a:xfrm rot="20258925">
                <a:off x="1897166" y="380244"/>
                <a:ext cx="979327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 rot="799241">
              <a:off x="383121" y="1772816"/>
              <a:ext cx="163217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사회성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4" name="그룹 55"/>
          <p:cNvGrpSpPr/>
          <p:nvPr/>
        </p:nvGrpSpPr>
        <p:grpSpPr>
          <a:xfrm>
            <a:off x="6660232" y="2636912"/>
            <a:ext cx="2184528" cy="2217230"/>
            <a:chOff x="1285823" y="3668246"/>
            <a:chExt cx="2184528" cy="2217230"/>
          </a:xfrm>
        </p:grpSpPr>
        <p:grpSp>
          <p:nvGrpSpPr>
            <p:cNvPr id="5" name="그룹 32"/>
            <p:cNvGrpSpPr/>
            <p:nvPr/>
          </p:nvGrpSpPr>
          <p:grpSpPr>
            <a:xfrm rot="21021659">
              <a:off x="1285823" y="3668246"/>
              <a:ext cx="2184528" cy="2217230"/>
              <a:chOff x="4749978" y="3531435"/>
              <a:chExt cx="2758182" cy="2850740"/>
            </a:xfrm>
          </p:grpSpPr>
          <p:pic>
            <p:nvPicPr>
              <p:cNvPr id="34" name="그림 33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35" name="자유형 34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294263" y="4348554"/>
              <a:ext cx="213712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창의력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6" name="그룹 58"/>
          <p:cNvGrpSpPr/>
          <p:nvPr/>
        </p:nvGrpSpPr>
        <p:grpSpPr>
          <a:xfrm>
            <a:off x="5292080" y="1268760"/>
            <a:ext cx="1832246" cy="1800200"/>
            <a:chOff x="6108108" y="1412776"/>
            <a:chExt cx="1832246" cy="1800200"/>
          </a:xfrm>
        </p:grpSpPr>
        <p:grpSp>
          <p:nvGrpSpPr>
            <p:cNvPr id="7" name="그룹 22"/>
            <p:cNvGrpSpPr/>
            <p:nvPr/>
          </p:nvGrpSpPr>
          <p:grpSpPr>
            <a:xfrm>
              <a:off x="6108108" y="1412776"/>
              <a:ext cx="1832246" cy="1800200"/>
              <a:chOff x="4894977" y="431829"/>
              <a:chExt cx="2801728" cy="2752726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21448016" flipH="1">
                <a:off x="4894977" y="434182"/>
                <a:ext cx="2677403" cy="2750373"/>
              </a:xfrm>
              <a:prstGeom prst="rect">
                <a:avLst/>
              </a:prstGeom>
            </p:spPr>
          </p:pic>
          <p:sp>
            <p:nvSpPr>
              <p:cNvPr id="20" name="자유형 19"/>
              <p:cNvSpPr/>
              <p:nvPr/>
            </p:nvSpPr>
            <p:spPr>
              <a:xfrm rot="1800000">
                <a:off x="6764545" y="431829"/>
                <a:ext cx="932160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254048" y="1844824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열정</a:t>
              </a:r>
              <a:endParaRPr lang="en-US" altLang="ko-KR" sz="5400" b="1" dirty="0" smtClean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8" name="그룹 59"/>
          <p:cNvGrpSpPr/>
          <p:nvPr/>
        </p:nvGrpSpPr>
        <p:grpSpPr>
          <a:xfrm>
            <a:off x="683568" y="3573016"/>
            <a:ext cx="1712952" cy="1896028"/>
            <a:chOff x="5681805" y="4080722"/>
            <a:chExt cx="1712952" cy="1896028"/>
          </a:xfrm>
        </p:grpSpPr>
        <p:grpSp>
          <p:nvGrpSpPr>
            <p:cNvPr id="9" name="그룹 43"/>
            <p:cNvGrpSpPr/>
            <p:nvPr/>
          </p:nvGrpSpPr>
          <p:grpSpPr>
            <a:xfrm rot="1686190">
              <a:off x="5681805" y="4080722"/>
              <a:ext cx="1712952" cy="1896028"/>
              <a:chOff x="1694917" y="3560221"/>
              <a:chExt cx="2648523" cy="2931590"/>
            </a:xfrm>
          </p:grpSpPr>
          <p:pic>
            <p:nvPicPr>
              <p:cNvPr id="46" name="그림 45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1" r="662"/>
              <a:stretch/>
            </p:blipFill>
            <p:spPr>
              <a:xfrm rot="20700000" flipH="1">
                <a:off x="1694917" y="3724600"/>
                <a:ext cx="2648523" cy="2767211"/>
              </a:xfrm>
              <a:prstGeom prst="rect">
                <a:avLst/>
              </a:prstGeom>
            </p:spPr>
          </p:pic>
          <p:sp>
            <p:nvSpPr>
              <p:cNvPr id="47" name="자유형 46"/>
              <p:cNvSpPr/>
              <p:nvPr/>
            </p:nvSpPr>
            <p:spPr>
              <a:xfrm rot="900000">
                <a:off x="3220834" y="3560221"/>
                <a:ext cx="1051842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 rot="952144">
              <a:off x="5774833" y="4615431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신체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31" name="타원 30"/>
          <p:cNvSpPr/>
          <p:nvPr/>
        </p:nvSpPr>
        <p:spPr>
          <a:xfrm>
            <a:off x="3851920" y="2780928"/>
            <a:ext cx="1440160" cy="14401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10" name="그룹 60"/>
          <p:cNvGrpSpPr/>
          <p:nvPr/>
        </p:nvGrpSpPr>
        <p:grpSpPr>
          <a:xfrm>
            <a:off x="5292080" y="4149080"/>
            <a:ext cx="1656184" cy="1786764"/>
            <a:chOff x="8315908" y="3068960"/>
            <a:chExt cx="1656184" cy="1786764"/>
          </a:xfrm>
        </p:grpSpPr>
        <p:grpSp>
          <p:nvGrpSpPr>
            <p:cNvPr id="11" name="그룹 31"/>
            <p:cNvGrpSpPr/>
            <p:nvPr/>
          </p:nvGrpSpPr>
          <p:grpSpPr>
            <a:xfrm>
              <a:off x="8315908" y="3068960"/>
              <a:ext cx="1656184" cy="1786764"/>
              <a:chOff x="1763029" y="380244"/>
              <a:chExt cx="2671790" cy="2882444"/>
            </a:xfrm>
          </p:grpSpPr>
          <p:pic>
            <p:nvPicPr>
              <p:cNvPr id="39" name="그림 38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900000">
                <a:off x="1763029" y="489864"/>
                <a:ext cx="2671790" cy="2772824"/>
              </a:xfrm>
              <a:prstGeom prst="rect">
                <a:avLst/>
              </a:prstGeom>
            </p:spPr>
          </p:pic>
          <p:sp>
            <p:nvSpPr>
              <p:cNvPr id="40" name="자유형 39"/>
              <p:cNvSpPr/>
              <p:nvPr/>
            </p:nvSpPr>
            <p:spPr>
              <a:xfrm rot="20258925">
                <a:off x="1897166" y="380244"/>
                <a:ext cx="979327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8459931" y="3573015"/>
              <a:ext cx="1342034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교육</a:t>
              </a:r>
              <a:endParaRPr lang="ko-KR" altLang="en-US" sz="48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12" name="그룹 56"/>
          <p:cNvGrpSpPr/>
          <p:nvPr/>
        </p:nvGrpSpPr>
        <p:grpSpPr>
          <a:xfrm>
            <a:off x="1979712" y="2204864"/>
            <a:ext cx="1620350" cy="1644606"/>
            <a:chOff x="2538008" y="1248791"/>
            <a:chExt cx="1620350" cy="1644606"/>
          </a:xfrm>
        </p:grpSpPr>
        <p:grpSp>
          <p:nvGrpSpPr>
            <p:cNvPr id="13" name="그룹 41"/>
            <p:cNvGrpSpPr/>
            <p:nvPr/>
          </p:nvGrpSpPr>
          <p:grpSpPr>
            <a:xfrm rot="21021659">
              <a:off x="2538008" y="1248791"/>
              <a:ext cx="1620350" cy="1644606"/>
              <a:chOff x="4749978" y="3531435"/>
              <a:chExt cx="2758182" cy="2850740"/>
            </a:xfrm>
          </p:grpSpPr>
          <p:pic>
            <p:nvPicPr>
              <p:cNvPr id="43" name="그림 4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45" name="자유형 44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2627784" y="1612250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운동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63" name="직사각형 6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64" name="그림 63" descr="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69" name="직사각형 68"/>
          <p:cNvSpPr/>
          <p:nvPr/>
        </p:nvSpPr>
        <p:spPr>
          <a:xfrm>
            <a:off x="3948696" y="2978949"/>
            <a:ext cx="11993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체육</a:t>
            </a:r>
            <a:endParaRPr lang="en-US" altLang="ko-KR" sz="28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교육과</a:t>
            </a:r>
            <a:endParaRPr lang="ko-KR" alt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2771800" y="11663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흥미</a:t>
            </a:r>
            <a:r>
              <a:rPr lang="en-US" altLang="ko-KR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&amp;</a:t>
            </a:r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적성 키워드</a:t>
            </a:r>
            <a:endParaRPr lang="en-US" altLang="ko-KR" sz="3600" b="1" dirty="0" smtClean="0">
              <a:latin typeface="a아메리카노L" pitchFamily="18" charset="-127"/>
              <a:ea typeface="a아메리카노L" pitchFamily="18" charset="-127"/>
              <a:cs typeface="Verdana" pitchFamily="34" charset="0"/>
            </a:endParaRPr>
          </a:p>
        </p:txBody>
      </p:sp>
      <p:grpSp>
        <p:nvGrpSpPr>
          <p:cNvPr id="42" name="그룹 58"/>
          <p:cNvGrpSpPr/>
          <p:nvPr/>
        </p:nvGrpSpPr>
        <p:grpSpPr>
          <a:xfrm>
            <a:off x="2371853" y="4149080"/>
            <a:ext cx="1445067" cy="1731683"/>
            <a:chOff x="6321501" y="1412776"/>
            <a:chExt cx="1750941" cy="2098225"/>
          </a:xfrm>
        </p:grpSpPr>
        <p:grpSp>
          <p:nvGrpSpPr>
            <p:cNvPr id="44" name="그룹 22"/>
            <p:cNvGrpSpPr/>
            <p:nvPr/>
          </p:nvGrpSpPr>
          <p:grpSpPr>
            <a:xfrm>
              <a:off x="6321501" y="1412776"/>
              <a:ext cx="1750941" cy="2098225"/>
              <a:chOff x="5221279" y="431829"/>
              <a:chExt cx="2677402" cy="3208442"/>
            </a:xfrm>
          </p:grpSpPr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21448016" flipH="1">
                <a:off x="5221279" y="889898"/>
                <a:ext cx="2677402" cy="2750373"/>
              </a:xfrm>
              <a:prstGeom prst="rect">
                <a:avLst/>
              </a:prstGeom>
            </p:spPr>
          </p:pic>
          <p:sp>
            <p:nvSpPr>
              <p:cNvPr id="52" name="자유형 51"/>
              <p:cNvSpPr/>
              <p:nvPr/>
            </p:nvSpPr>
            <p:spPr>
              <a:xfrm rot="1800000">
                <a:off x="6764545" y="431829"/>
                <a:ext cx="932160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6430790" y="2110774"/>
              <a:ext cx="1509561" cy="93230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400" b="1" dirty="0" smtClean="0">
                  <a:latin typeface="나눔고딕 ExtraBold" pitchFamily="50" charset="-127"/>
                  <a:ea typeface="나눔고딕 ExtraBold" pitchFamily="50" charset="-127"/>
                </a:rPr>
                <a:t>참여</a:t>
              </a:r>
              <a:endParaRPr lang="en-US" altLang="ko-KR" sz="4400" b="1" dirty="0" smtClean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34" name="이등변 삼각형 33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1" name="그림 20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1" name="이등변 삼각형 40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2339752" y="1177588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거북 목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스트레칭을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해보자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9324528" y="0"/>
            <a:ext cx="4084134" cy="2677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이러한 </a:t>
            </a:r>
            <a:r>
              <a:rPr lang="ko-KR" altLang="en-US" sz="1400" dirty="0" err="1" smtClean="0"/>
              <a:t>스트레칭이나</a:t>
            </a:r>
            <a:r>
              <a:rPr lang="ko-KR" altLang="en-US" sz="1400" dirty="0" smtClean="0"/>
              <a:t> 운동을 하고 나면 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어떤 느낌이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들어</a:t>
            </a:r>
            <a:r>
              <a:rPr lang="en-US" altLang="ko-KR" sz="1400" dirty="0" smtClean="0"/>
              <a:t>? </a:t>
            </a:r>
            <a:r>
              <a:rPr lang="ko-KR" altLang="en-US" sz="1400" dirty="0" smtClean="0"/>
              <a:t>물론 힘들지만 시원하기도 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하고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개운하기도 하고 그렇지</a:t>
            </a:r>
            <a:r>
              <a:rPr lang="en-US" altLang="ko-KR" sz="1400" dirty="0" smtClean="0"/>
              <a:t>? </a:t>
            </a:r>
          </a:p>
          <a:p>
            <a:pPr>
              <a:lnSpc>
                <a:spcPct val="150000"/>
              </a:lnSpc>
            </a:pP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스포츠 시간까지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따로 마련되면서 체육 시간이 늘어나고 있는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이유는 뭔지 생각해보자</a:t>
            </a:r>
            <a:r>
              <a:rPr lang="en-US" altLang="ko-KR" sz="1400" dirty="0" smtClean="0"/>
              <a:t>.</a:t>
            </a:r>
          </a:p>
        </p:txBody>
      </p:sp>
      <p:sp>
        <p:nvSpPr>
          <p:cNvPr id="29" name="제목 1"/>
          <p:cNvSpPr txBox="1">
            <a:spLocks/>
          </p:cNvSpPr>
          <p:nvPr/>
        </p:nvSpPr>
        <p:spPr>
          <a:xfrm>
            <a:off x="3255168" y="0"/>
            <a:ext cx="2829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해보기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24" name="거북목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2051720" y="1916832"/>
            <a:ext cx="4896544" cy="3672408"/>
          </a:xfrm>
          <a:prstGeom prst="rect">
            <a:avLst/>
          </a:prstGeom>
        </p:spPr>
      </p:pic>
      <p:grpSp>
        <p:nvGrpSpPr>
          <p:cNvPr id="2" name="그룹 29"/>
          <p:cNvGrpSpPr/>
          <p:nvPr/>
        </p:nvGrpSpPr>
        <p:grpSpPr>
          <a:xfrm>
            <a:off x="0" y="2420888"/>
            <a:ext cx="9144000" cy="2450012"/>
            <a:chOff x="0" y="2116460"/>
            <a:chExt cx="9144000" cy="2450012"/>
          </a:xfrm>
        </p:grpSpPr>
        <p:sp>
          <p:nvSpPr>
            <p:cNvPr id="31" name="직사각형 30"/>
            <p:cNvSpPr/>
            <p:nvPr/>
          </p:nvSpPr>
          <p:spPr>
            <a:xfrm>
              <a:off x="0" y="2116460"/>
              <a:ext cx="9144000" cy="2450012"/>
            </a:xfrm>
            <a:prstGeom prst="rect">
              <a:avLst/>
            </a:prstGeom>
            <a:solidFill>
              <a:srgbClr val="92D050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4016" y="3414345"/>
              <a:ext cx="8820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Q.</a:t>
              </a:r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체육 교육 </a:t>
              </a:r>
              <a:r>
                <a:rPr lang="ko-KR" altLang="en-US" sz="3600" dirty="0" err="1" smtClean="0">
                  <a:solidFill>
                    <a:srgbClr val="C00000"/>
                  </a:solidFill>
                  <a:latin typeface="a아메리카노B" pitchFamily="18" charset="-127"/>
                  <a:ea typeface="a아메리카노B" pitchFamily="18" charset="-127"/>
                </a:rPr>
                <a:t>시수</a:t>
              </a:r>
              <a:r>
                <a:rPr lang="ko-KR" altLang="en-US" sz="3600" dirty="0" smtClean="0">
                  <a:solidFill>
                    <a:srgbClr val="C00000"/>
                  </a:solidFill>
                  <a:latin typeface="a아메리카노B" pitchFamily="18" charset="-127"/>
                  <a:ea typeface="a아메리카노B" pitchFamily="18" charset="-127"/>
                </a:rPr>
                <a:t> 확대의 </a:t>
              </a:r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이유가 뭘까</a:t>
              </a:r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?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0" y="2476500"/>
              <a:ext cx="2520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smtClean="0">
                  <a:latin typeface="a아메리카노B" pitchFamily="18" charset="-127"/>
                  <a:ea typeface="a아메리카노B" pitchFamily="18" charset="-127"/>
                </a:rPr>
                <a:t>생각해보기</a:t>
              </a:r>
              <a:endParaRPr lang="ko-KR" altLang="en-US" sz="3600" dirty="0">
                <a:latin typeface="a아메리카노B" pitchFamily="18" charset="-127"/>
                <a:ea typeface="a아메리카노B" pitchFamily="18" charset="-127"/>
              </a:endParaRPr>
            </a:p>
          </p:txBody>
        </p:sp>
      </p:grpSp>
      <p:sp>
        <p:nvSpPr>
          <p:cNvPr id="28" name="이등변 삼각형 27"/>
          <p:cNvSpPr/>
          <p:nvPr/>
        </p:nvSpPr>
        <p:spPr>
          <a:xfrm>
            <a:off x="1979712" y="5662989"/>
            <a:ext cx="432048" cy="3600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2339752" y="5589240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Click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 fullScrn="1"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26" name="이등변 삼각형 25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이등변 삼각형 2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8" name="그림 1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1" name="제목 1"/>
          <p:cNvSpPr txBox="1">
            <a:spLocks/>
          </p:cNvSpPr>
          <p:nvPr/>
        </p:nvSpPr>
        <p:spPr>
          <a:xfrm>
            <a:off x="2483768" y="72008"/>
            <a:ext cx="432048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체육교육과는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23" name="그림 22" descr="스포츠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tretch>
            <a:fillRect/>
          </a:stretch>
        </p:blipFill>
        <p:spPr>
          <a:xfrm>
            <a:off x="2411760" y="1268760"/>
            <a:ext cx="4608512" cy="462083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16024" y="4146147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바른 인성으로</a:t>
            </a:r>
            <a:endParaRPr lang="en-US" altLang="ko-KR" sz="20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스포츠 분야</a:t>
            </a:r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를</a:t>
            </a:r>
            <a:endParaRPr lang="en-US" altLang="ko-KR" sz="2000" dirty="0" smtClean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이끌어갈 인재 양성</a:t>
            </a:r>
            <a:endParaRPr lang="ko-KR" altLang="en-US" sz="20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34" name="제목 1"/>
          <p:cNvSpPr txBox="1">
            <a:spLocks/>
          </p:cNvSpPr>
          <p:nvPr/>
        </p:nvSpPr>
        <p:spPr>
          <a:xfrm>
            <a:off x="2195736" y="1772816"/>
            <a:ext cx="5040560" cy="2952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학생들에게 </a:t>
            </a:r>
            <a:endParaRPr lang="en-US" altLang="ko-KR" sz="3600" dirty="0" smtClean="0"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효과적으로 체육 분야의 지식을 전달하는 방법론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cxnSp>
        <p:nvCxnSpPr>
          <p:cNvPr id="35" name="직선 연결선 34"/>
          <p:cNvCxnSpPr/>
          <p:nvPr/>
        </p:nvCxnSpPr>
        <p:spPr>
          <a:xfrm>
            <a:off x="2339752" y="4074139"/>
            <a:ext cx="223224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2987824" y="4074140"/>
            <a:ext cx="0" cy="4320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 flipH="1" flipV="1">
            <a:off x="2483768" y="4506187"/>
            <a:ext cx="504056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4716016" y="3501008"/>
            <a:ext cx="187220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타원 40"/>
          <p:cNvSpPr/>
          <p:nvPr/>
        </p:nvSpPr>
        <p:spPr>
          <a:xfrm>
            <a:off x="2391280" y="4465995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33" name="이등변 삼각형 32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이등변 삼각형 33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7" name="그림 16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1" name="제목 1"/>
          <p:cNvSpPr txBox="1">
            <a:spLocks/>
          </p:cNvSpPr>
          <p:nvPr/>
        </p:nvSpPr>
        <p:spPr>
          <a:xfrm>
            <a:off x="611560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그럼 무엇을 공부하나요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6952" y="1196752"/>
            <a:ext cx="1728192" cy="2260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1196752"/>
            <a:ext cx="17068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1196752"/>
            <a:ext cx="167950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3645024"/>
            <a:ext cx="1673794" cy="221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3645935"/>
            <a:ext cx="1728192" cy="223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0232" y="3628133"/>
            <a:ext cx="1728192" cy="224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0" name="직사각형 19"/>
          <p:cNvSpPr/>
          <p:nvPr/>
        </p:nvSpPr>
        <p:spPr>
          <a:xfrm>
            <a:off x="9324528" y="0"/>
            <a:ext cx="4084134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이 밖에도 수상안전 및 응급처치 교육법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스포츠교육학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스포츠정책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기능해부학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건강교육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스포츠법의학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트레이닝방법론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등 다양한 과목을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err="1" smtClean="0"/>
              <a:t>배운다구</a:t>
            </a:r>
            <a:r>
              <a:rPr lang="en-US" altLang="ko-KR" sz="1400" dirty="0" smtClean="0"/>
              <a:t>!</a:t>
            </a:r>
            <a:endParaRPr lang="ko-KR" alt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899592" y="1445875"/>
            <a:ext cx="74168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교육 무용의 이론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기초 실기 기능을 숙달시켜 예술적이고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미적인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신체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의 동적 정적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표현능력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을  육성 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&amp;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지도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01_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교육 무용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268760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764704"/>
            <a:ext cx="0" cy="50405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05305">
            <a:off x="1691680" y="2780928"/>
            <a:ext cx="5787643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직사각형 15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음악에 맞춰서 무용을 창작하는 활동을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주로 한다고 해</a:t>
            </a:r>
            <a:r>
              <a:rPr lang="en-US" altLang="ko-KR" sz="14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3442</TotalTime>
  <Words>930</Words>
  <Application>Microsoft Office PowerPoint</Application>
  <PresentationFormat>화면 슬라이드 쇼(4:3)</PresentationFormat>
  <Paragraphs>202</Paragraphs>
  <Slides>17</Slides>
  <Notes>16</Notes>
  <HiddenSlides>0</HiddenSlides>
  <MMClips>2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31" baseType="lpstr">
      <vt:lpstr>굴림</vt:lpstr>
      <vt:lpstr>Arial</vt:lpstr>
      <vt:lpstr>나눔고딕 ExtraBold</vt:lpstr>
      <vt:lpstr>08서울남산체 EB</vt:lpstr>
      <vt:lpstr>함초롬돋움</vt:lpstr>
      <vt:lpstr>Noto Sans CJK KR Medium</vt:lpstr>
      <vt:lpstr>Verdana</vt:lpstr>
      <vt:lpstr>나눔바른고딕</vt:lpstr>
      <vt:lpstr>a아메리카노L</vt:lpstr>
      <vt:lpstr>맑은 고딕</vt:lpstr>
      <vt:lpstr>a아메리카노B</vt:lpstr>
      <vt:lpstr>나눔고딕</vt:lpstr>
      <vt:lpstr>휴먼모음T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수업을 마치며…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심리학과</dc:title>
  <dc:creator>dahye</dc:creator>
  <cp:lastModifiedBy>user</cp:lastModifiedBy>
  <cp:revision>132</cp:revision>
  <dcterms:created xsi:type="dcterms:W3CDTF">2014-11-27T13:59:45Z</dcterms:created>
  <dcterms:modified xsi:type="dcterms:W3CDTF">2015-01-22T04:41:43Z</dcterms:modified>
</cp:coreProperties>
</file>