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307" r:id="rId2"/>
    <p:sldId id="306" r:id="rId3"/>
    <p:sldId id="322" r:id="rId4"/>
    <p:sldId id="308" r:id="rId5"/>
    <p:sldId id="309" r:id="rId6"/>
    <p:sldId id="299" r:id="rId7"/>
    <p:sldId id="310" r:id="rId8"/>
    <p:sldId id="311" r:id="rId9"/>
    <p:sldId id="312" r:id="rId10"/>
    <p:sldId id="313" r:id="rId11"/>
    <p:sldId id="315" r:id="rId12"/>
    <p:sldId id="316" r:id="rId13"/>
    <p:sldId id="317" r:id="rId14"/>
    <p:sldId id="318" r:id="rId15"/>
    <p:sldId id="319" r:id="rId16"/>
    <p:sldId id="320" r:id="rId17"/>
    <p:sldId id="321" r:id="rId18"/>
  </p:sldIdLst>
  <p:sldSz cx="9144000" cy="6858000" type="screen4x3"/>
  <p:notesSz cx="6858000" cy="9144000"/>
  <p:embeddedFontLst>
    <p:embeddedFont>
      <p:font typeface="나눔고딕 ExtraBold" panose="020D0904000000000000" pitchFamily="50" charset="-127"/>
      <p:bold r:id="rId20"/>
    </p:embeddedFont>
    <p:embeddedFont>
      <p:font typeface="함초롬돋움" panose="02030504000101010101" pitchFamily="18" charset="-127"/>
      <p:regular r:id="rId21"/>
      <p:bold r:id="rId22"/>
    </p:embeddedFont>
    <p:embeddedFont>
      <p:font typeface="Verdana" panose="020B0604030504040204" pitchFamily="34" charset="0"/>
      <p:regular r:id="rId23"/>
      <p:bold r:id="rId24"/>
      <p:italic r:id="rId25"/>
      <p:boldItalic r:id="rId26"/>
    </p:embeddedFont>
    <p:embeddedFont>
      <p:font typeface="나눔바른고딕" panose="020B0603020101020101" pitchFamily="50" charset="-127"/>
      <p:regular r:id="rId27"/>
      <p:bold r:id="rId28"/>
    </p:embeddedFont>
    <p:embeddedFont>
      <p:font typeface="맑은 고딕" panose="020B0503020000020004" pitchFamily="50" charset="-127"/>
      <p:regular r:id="rId29"/>
      <p:bold r:id="rId30"/>
    </p:embeddedFont>
    <p:embeddedFont>
      <p:font typeface="나눔고딕" panose="020D0604000000000000" pitchFamily="50" charset="-127"/>
      <p:regular r:id="rId31"/>
      <p:bold r:id="rId32"/>
    </p:embeddedFont>
    <p:embeddedFont>
      <p:font typeface="휴먼모음T" panose="02030504000101010101" pitchFamily="18" charset="-127"/>
      <p:regular r:id="rId33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26" autoAdjust="0"/>
    <p:restoredTop sz="94660"/>
  </p:normalViewPr>
  <p:slideViewPr>
    <p:cSldViewPr>
      <p:cViewPr varScale="1">
        <p:scale>
          <a:sx n="79" d="100"/>
          <a:sy n="79" d="100"/>
        </p:scale>
        <p:origin x="-1478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9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BC4EEC-8B41-4BA0-B721-CB7E6BDC3DA9}" type="datetimeFigureOut">
              <a:rPr lang="ko-KR" altLang="en-US" smtClean="0"/>
              <a:pPr/>
              <a:t>2015-01-22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A918AF-9BC7-4D7A-8410-71FA16980054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65433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AD7607-B627-48B7-8365-D4930371C775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39725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11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12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13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14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15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16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17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AD7607-B627-48B7-8365-D4930371C775}" type="slidenum">
              <a:rPr lang="ko-KR" altLang="en-US" smtClean="0"/>
              <a:pPr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3972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4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7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8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9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10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790B-F348-48B3-A155-66534B7931F1}" type="datetimeFigureOut">
              <a:rPr lang="ko-KR" altLang="en-US" smtClean="0"/>
              <a:pPr/>
              <a:t>2015-01-22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4ACE-0285-400A-8363-18AB5CA35BBE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790B-F348-48B3-A155-66534B7931F1}" type="datetimeFigureOut">
              <a:rPr lang="ko-KR" altLang="en-US" smtClean="0"/>
              <a:pPr/>
              <a:t>2015-01-22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4ACE-0285-400A-8363-18AB5CA35BBE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790B-F348-48B3-A155-66534B7931F1}" type="datetimeFigureOut">
              <a:rPr lang="ko-KR" altLang="en-US" smtClean="0"/>
              <a:pPr/>
              <a:t>2015-01-22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4ACE-0285-400A-8363-18AB5CA35BBE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790B-F348-48B3-A155-66534B7931F1}" type="datetimeFigureOut">
              <a:rPr lang="ko-KR" altLang="en-US" smtClean="0"/>
              <a:pPr/>
              <a:t>2015-01-22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4ACE-0285-400A-8363-18AB5CA35BBE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790B-F348-48B3-A155-66534B7931F1}" type="datetimeFigureOut">
              <a:rPr lang="ko-KR" altLang="en-US" smtClean="0"/>
              <a:pPr/>
              <a:t>2015-01-22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4ACE-0285-400A-8363-18AB5CA35BBE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790B-F348-48B3-A155-66534B7931F1}" type="datetimeFigureOut">
              <a:rPr lang="ko-KR" altLang="en-US" smtClean="0"/>
              <a:pPr/>
              <a:t>2015-01-22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4ACE-0285-400A-8363-18AB5CA35BBE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790B-F348-48B3-A155-66534B7931F1}" type="datetimeFigureOut">
              <a:rPr lang="ko-KR" altLang="en-US" smtClean="0"/>
              <a:pPr/>
              <a:t>2015-01-22</a:t>
            </a:fld>
            <a:endParaRPr lang="ko-KR" altLang="en-US" dirty="0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4ACE-0285-400A-8363-18AB5CA35BBE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790B-F348-48B3-A155-66534B7931F1}" type="datetimeFigureOut">
              <a:rPr lang="ko-KR" altLang="en-US" smtClean="0"/>
              <a:pPr/>
              <a:t>2015-01-22</a:t>
            </a:fld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4ACE-0285-400A-8363-18AB5CA35BBE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790B-F348-48B3-A155-66534B7931F1}" type="datetimeFigureOut">
              <a:rPr lang="ko-KR" altLang="en-US" smtClean="0"/>
              <a:pPr/>
              <a:t>2015-01-22</a:t>
            </a:fld>
            <a:endParaRPr lang="ko-KR" altLang="en-US" dirty="0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4ACE-0285-400A-8363-18AB5CA35BBE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790B-F348-48B3-A155-66534B7931F1}" type="datetimeFigureOut">
              <a:rPr lang="ko-KR" altLang="en-US" smtClean="0"/>
              <a:pPr/>
              <a:t>2015-01-22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4ACE-0285-400A-8363-18AB5CA35BBE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790B-F348-48B3-A155-66534B7931F1}" type="datetimeFigureOut">
              <a:rPr lang="ko-KR" altLang="en-US" smtClean="0"/>
              <a:pPr/>
              <a:t>2015-01-22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4ACE-0285-400A-8363-18AB5CA35BBE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t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D790B-F348-48B3-A155-66534B7931F1}" type="datetimeFigureOut">
              <a:rPr lang="ko-KR" altLang="en-US" smtClean="0"/>
              <a:pPr/>
              <a:t>2015-01-22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04ACE-0285-400A-8363-18AB5CA35BBE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pic>
        <p:nvPicPr>
          <p:cNvPr id="7" name="Picture 2" descr="동그라미재단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381328"/>
            <a:ext cx="1169499" cy="38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asted-image.tif"/>
          <p:cNvPicPr/>
          <p:nvPr userDrawn="1"/>
        </p:nvPicPr>
        <p:blipFill>
          <a:blip r:embed="rId14">
            <a:extLst/>
          </a:blip>
          <a:stretch>
            <a:fillRect/>
          </a:stretch>
        </p:blipFill>
        <p:spPr>
          <a:xfrm>
            <a:off x="1473587" y="6381327"/>
            <a:ext cx="1857752" cy="384851"/>
          </a:xfrm>
          <a:prstGeom prst="rect">
            <a:avLst/>
          </a:prstGeom>
          <a:ln w="12700">
            <a:miter lim="4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USER\Desktop\&#46041;&#44536;&#46972;&#48120;\PPT\&#50689;&#54868;&#54617;&#44284;%20PPT\&#48176;&#50864;&#50528;&#46300;&#47549;.wmv" TargetMode="Externa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4.png"/><Relationship Id="rId10" Type="http://schemas.openxmlformats.org/officeDocument/2006/relationships/image" Target="../media/image34.png"/><Relationship Id="rId4" Type="http://schemas.openxmlformats.org/officeDocument/2006/relationships/image" Target="../media/image3.png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USER\Desktop\&#46041;&#44536;&#46972;&#48120;\PPT\&#50689;&#54868;&#54617;&#44284;%20PPT\&#50689;&#54868;&#44284;.avi" TargetMode="External"/><Relationship Id="rId6" Type="http://schemas.openxmlformats.org/officeDocument/2006/relationships/image" Target="../media/image3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4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256584"/>
          </a:xfrm>
          <a:prstGeom prst="rect">
            <a:avLst/>
          </a:prstGeom>
          <a:noFill/>
        </p:spPr>
      </p:pic>
      <p:sp>
        <p:nvSpPr>
          <p:cNvPr id="17" name="이등변 삼각형 16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8" name="이등변 삼각형 17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9632" y="2825060"/>
            <a:ext cx="68407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dirty="0" smtClean="0">
                <a:latin typeface="a아메리카노L" pitchFamily="18" charset="-127"/>
                <a:ea typeface="a아메리카노L" pitchFamily="18" charset="-127"/>
              </a:rPr>
              <a:t>영화학과</a:t>
            </a:r>
            <a:endParaRPr lang="ko-KR" altLang="en-US" sz="6600" dirty="0">
              <a:latin typeface="a아메리카노L" pitchFamily="18" charset="-127"/>
              <a:ea typeface="a아메리카노L" pitchFamily="18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oto Sans CJK KR Medium" pitchFamily="34" charset="-127"/>
                <a:ea typeface="Noto Sans CJK KR Medium" pitchFamily="34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Noto Sans CJK KR Medium" pitchFamily="34" charset="-127"/>
              <a:ea typeface="Noto Sans CJK KR Medium" pitchFamily="34" charset="-127"/>
              <a:cs typeface="함초롬돋움" pitchFamily="18" charset="-127"/>
            </a:endParaRPr>
          </a:p>
        </p:txBody>
      </p:sp>
      <p:pic>
        <p:nvPicPr>
          <p:cNvPr id="12" name="그림 11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19" name="직사각형 18"/>
          <p:cNvSpPr/>
          <p:nvPr/>
        </p:nvSpPr>
        <p:spPr>
          <a:xfrm>
            <a:off x="4450222" y="4339730"/>
            <a:ext cx="72008" cy="2518270"/>
          </a:xfrm>
          <a:prstGeom prst="rect">
            <a:avLst/>
          </a:prstGeom>
          <a:solidFill>
            <a:srgbClr val="D1FA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/>
          <p:cNvSpPr/>
          <p:nvPr/>
        </p:nvSpPr>
        <p:spPr>
          <a:xfrm>
            <a:off x="4594238" y="4339730"/>
            <a:ext cx="72008" cy="2518270"/>
          </a:xfrm>
          <a:prstGeom prst="rect">
            <a:avLst/>
          </a:prstGeom>
          <a:solidFill>
            <a:srgbClr val="03D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/>
          <p:cNvSpPr/>
          <p:nvPr/>
        </p:nvSpPr>
        <p:spPr>
          <a:xfrm>
            <a:off x="4730776" y="4339730"/>
            <a:ext cx="72008" cy="2518270"/>
          </a:xfrm>
          <a:prstGeom prst="rect">
            <a:avLst/>
          </a:prstGeom>
          <a:solidFill>
            <a:srgbClr val="58B4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3269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328592"/>
          </a:xfrm>
          <a:prstGeom prst="rect">
            <a:avLst/>
          </a:prstGeom>
          <a:noFill/>
        </p:spPr>
      </p:pic>
      <p:sp>
        <p:nvSpPr>
          <p:cNvPr id="40" name="이등변 삼각형 39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41" name="이등변 삼각형 40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24" name="그림 23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42" name="직사각형 41"/>
          <p:cNvSpPr/>
          <p:nvPr/>
        </p:nvSpPr>
        <p:spPr>
          <a:xfrm>
            <a:off x="323528" y="1628800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24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뮤지컬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의 중요한 양식들을 조명하고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, </a:t>
            </a:r>
          </a:p>
          <a:p>
            <a:pPr algn="ctr" fontAlgn="base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그 예로 각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양식들의 실제 작품들에 대해 분석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9324528" y="0"/>
            <a:ext cx="4084134" cy="13849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뮤지컬도 다 같은 뮤지컬이 아니야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어떤 양식이 있는지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그 양식을 대표하는</a:t>
            </a:r>
            <a:endParaRPr lang="en-US" altLang="ko-KR" sz="1400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작품은 무엇인지 등등을 분석하지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</p:txBody>
      </p:sp>
      <p:sp>
        <p:nvSpPr>
          <p:cNvPr id="28" name="제목 1"/>
          <p:cNvSpPr txBox="1">
            <a:spLocks/>
          </p:cNvSpPr>
          <p:nvPr/>
        </p:nvSpPr>
        <p:spPr>
          <a:xfrm>
            <a:off x="395536" y="44624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6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02_</a:t>
            </a:r>
            <a:r>
              <a:rPr lang="ko-KR" altLang="en-US" sz="36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뮤지컬 양식론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sp>
        <p:nvSpPr>
          <p:cNvPr id="31" name="타원 30"/>
          <p:cNvSpPr/>
          <p:nvPr/>
        </p:nvSpPr>
        <p:spPr>
          <a:xfrm>
            <a:off x="4572000" y="1412776"/>
            <a:ext cx="144016" cy="14401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Medium" pitchFamily="34" charset="-127"/>
              <a:ea typeface="Noto Sans CJK KR Medium" pitchFamily="34" charset="-127"/>
            </a:endParaRPr>
          </a:p>
        </p:txBody>
      </p:sp>
      <p:cxnSp>
        <p:nvCxnSpPr>
          <p:cNvPr id="44" name="직선 연결선 43"/>
          <p:cNvCxnSpPr>
            <a:stCxn id="31" idx="0"/>
          </p:cNvCxnSpPr>
          <p:nvPr/>
        </p:nvCxnSpPr>
        <p:spPr>
          <a:xfrm flipV="1">
            <a:off x="4644008" y="764704"/>
            <a:ext cx="0" cy="64807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005630">
            <a:off x="1669291" y="3139414"/>
            <a:ext cx="3552216" cy="2558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1570">
            <a:off x="5181194" y="2774991"/>
            <a:ext cx="2362200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328592"/>
          </a:xfrm>
          <a:prstGeom prst="rect">
            <a:avLst/>
          </a:prstGeom>
          <a:noFill/>
        </p:spPr>
      </p:pic>
      <p:sp>
        <p:nvSpPr>
          <p:cNvPr id="40" name="이등변 삼각형 39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41" name="이등변 삼각형 40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24" name="그림 23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42" name="직사각형 41"/>
          <p:cNvSpPr/>
          <p:nvPr/>
        </p:nvSpPr>
        <p:spPr>
          <a:xfrm>
            <a:off x="323528" y="1628800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24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영화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의 탄생에서부터 현재까지의 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  <a:p>
            <a:pPr algn="ctr" fontAlgn="base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영화의 발달사 및 변천사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9324528" y="0"/>
            <a:ext cx="4084134" cy="13849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세계에서 영화 관람을 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4</a:t>
            </a: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번째로 많이 한다는</a:t>
            </a:r>
            <a:endParaRPr lang="en-US" altLang="ko-KR" sz="1400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한국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! </a:t>
            </a: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과연 영화는 어떻게 시작되었고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또</a:t>
            </a:r>
            <a:endParaRPr lang="en-US" altLang="ko-KR" sz="1400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발달되어왔을까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?</a:t>
            </a:r>
          </a:p>
        </p:txBody>
      </p:sp>
      <p:sp>
        <p:nvSpPr>
          <p:cNvPr id="28" name="제목 1"/>
          <p:cNvSpPr txBox="1">
            <a:spLocks/>
          </p:cNvSpPr>
          <p:nvPr/>
        </p:nvSpPr>
        <p:spPr>
          <a:xfrm>
            <a:off x="395536" y="44624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6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03_</a:t>
            </a:r>
            <a:r>
              <a:rPr lang="ko-KR" altLang="en-US" sz="36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영화사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sp>
        <p:nvSpPr>
          <p:cNvPr id="31" name="타원 30"/>
          <p:cNvSpPr/>
          <p:nvPr/>
        </p:nvSpPr>
        <p:spPr>
          <a:xfrm>
            <a:off x="4572000" y="1412776"/>
            <a:ext cx="144016" cy="14401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Medium" pitchFamily="34" charset="-127"/>
              <a:ea typeface="Noto Sans CJK KR Medium" pitchFamily="34" charset="-127"/>
            </a:endParaRPr>
          </a:p>
        </p:txBody>
      </p:sp>
      <p:cxnSp>
        <p:nvCxnSpPr>
          <p:cNvPr id="44" name="직선 연결선 43"/>
          <p:cNvCxnSpPr>
            <a:stCxn id="31" idx="0"/>
          </p:cNvCxnSpPr>
          <p:nvPr/>
        </p:nvCxnSpPr>
        <p:spPr>
          <a:xfrm flipV="1">
            <a:off x="4644008" y="764704"/>
            <a:ext cx="0" cy="64807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278582">
            <a:off x="2272429" y="2718859"/>
            <a:ext cx="5000625" cy="34194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328592"/>
          </a:xfrm>
          <a:prstGeom prst="rect">
            <a:avLst/>
          </a:prstGeom>
          <a:noFill/>
        </p:spPr>
      </p:pic>
      <p:sp>
        <p:nvSpPr>
          <p:cNvPr id="40" name="이등변 삼각형 39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41" name="이등변 삼각형 40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24" name="그림 23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42" name="직사각형 41"/>
          <p:cNvSpPr/>
          <p:nvPr/>
        </p:nvSpPr>
        <p:spPr>
          <a:xfrm>
            <a:off x="323528" y="1628800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영화 </a:t>
            </a:r>
            <a:r>
              <a:rPr lang="ko-KR" altLang="en-US" sz="24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감독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을 선정해 영화 기법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,</a:t>
            </a:r>
          </a:p>
          <a:p>
            <a:pPr algn="ctr" fontAlgn="base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장르적 배경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세계관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등을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살펴봄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9324528" y="0"/>
            <a:ext cx="4084134" cy="181588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어떤 영화는 그 감독이 녹아있다고 해도 과언이</a:t>
            </a:r>
            <a:endParaRPr lang="en-US" altLang="ko-KR" sz="1400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아니지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예를 들어 엄청난 인기를 끌었던 영화</a:t>
            </a:r>
            <a:endParaRPr lang="en-US" altLang="ko-KR" sz="1400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r>
              <a:rPr lang="ko-KR" altLang="en-US" sz="1400" dirty="0" err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인터스텔라의</a:t>
            </a: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감독 </a:t>
            </a:r>
            <a:r>
              <a:rPr lang="ko-KR" altLang="en-US" sz="1400" dirty="0" err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크리스토퍼</a:t>
            </a: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놀란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! </a:t>
            </a: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그가</a:t>
            </a:r>
            <a:endParaRPr lang="en-US" altLang="ko-KR" sz="1400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사용하는 영화 기법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세계관을 알아보는 것은</a:t>
            </a:r>
            <a:endParaRPr lang="en-US" altLang="ko-KR" sz="1400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그 영화를 이해하는 데도 큰 도움이 </a:t>
            </a:r>
            <a:r>
              <a:rPr lang="ko-KR" altLang="en-US" sz="1400" dirty="0" err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된다구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</p:txBody>
      </p:sp>
      <p:sp>
        <p:nvSpPr>
          <p:cNvPr id="28" name="제목 1"/>
          <p:cNvSpPr txBox="1">
            <a:spLocks/>
          </p:cNvSpPr>
          <p:nvPr/>
        </p:nvSpPr>
        <p:spPr>
          <a:xfrm>
            <a:off x="395536" y="44624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6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04_</a:t>
            </a:r>
            <a:r>
              <a:rPr lang="ko-KR" altLang="en-US" sz="36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영화 작가론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sp>
        <p:nvSpPr>
          <p:cNvPr id="31" name="타원 30"/>
          <p:cNvSpPr/>
          <p:nvPr/>
        </p:nvSpPr>
        <p:spPr>
          <a:xfrm>
            <a:off x="4572000" y="1412776"/>
            <a:ext cx="144016" cy="14401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Medium" pitchFamily="34" charset="-127"/>
              <a:ea typeface="Noto Sans CJK KR Medium" pitchFamily="34" charset="-127"/>
            </a:endParaRPr>
          </a:p>
        </p:txBody>
      </p:sp>
      <p:cxnSp>
        <p:nvCxnSpPr>
          <p:cNvPr id="44" name="직선 연결선 43"/>
          <p:cNvCxnSpPr>
            <a:stCxn id="31" idx="0"/>
          </p:cNvCxnSpPr>
          <p:nvPr/>
        </p:nvCxnSpPr>
        <p:spPr>
          <a:xfrm flipV="1">
            <a:off x="4644008" y="764704"/>
            <a:ext cx="0" cy="64807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713079">
            <a:off x="1757142" y="2838568"/>
            <a:ext cx="5095327" cy="3263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328592"/>
          </a:xfrm>
          <a:prstGeom prst="rect">
            <a:avLst/>
          </a:prstGeom>
          <a:noFill/>
        </p:spPr>
      </p:pic>
      <p:sp>
        <p:nvSpPr>
          <p:cNvPr id="40" name="이등변 삼각형 39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41" name="이등변 삼각형 40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24" name="그림 23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42" name="직사각형 41"/>
          <p:cNvSpPr/>
          <p:nvPr/>
        </p:nvSpPr>
        <p:spPr>
          <a:xfrm>
            <a:off x="323528" y="1628800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24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즉흥적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으로 연기를 익힘으로써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대사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춤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, </a:t>
            </a:r>
          </a:p>
          <a:p>
            <a:pPr algn="ctr" fontAlgn="base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노래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연기를 창의적으로 할 수 있는 기법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9324528" y="0"/>
            <a:ext cx="4084134" cy="16004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“5</a:t>
            </a: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년 동안 피치 못할 사정으로 결별했던</a:t>
            </a:r>
            <a:endParaRPr lang="en-US" altLang="ko-KR" sz="1400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연인을 만나는 장면을 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10</a:t>
            </a: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초 동안 연기하시오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”</a:t>
            </a:r>
          </a:p>
          <a:p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등 상황을 툭 던지면 바로 그 역할에 몰입해서</a:t>
            </a:r>
            <a:endParaRPr lang="en-US" altLang="ko-KR" sz="1400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즉흥적인 연기를 하는 연습을 하는 수업이야</a:t>
            </a:r>
            <a:endParaRPr lang="en-US" altLang="ko-KR" sz="1400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8" name="제목 1"/>
          <p:cNvSpPr txBox="1">
            <a:spLocks/>
          </p:cNvSpPr>
          <p:nvPr/>
        </p:nvSpPr>
        <p:spPr>
          <a:xfrm>
            <a:off x="395536" y="44624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6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05_</a:t>
            </a:r>
            <a:r>
              <a:rPr lang="ko-KR" altLang="en-US" sz="36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즉흥 연기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sp>
        <p:nvSpPr>
          <p:cNvPr id="31" name="타원 30"/>
          <p:cNvSpPr/>
          <p:nvPr/>
        </p:nvSpPr>
        <p:spPr>
          <a:xfrm>
            <a:off x="4572000" y="1412776"/>
            <a:ext cx="144016" cy="14401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Medium" pitchFamily="34" charset="-127"/>
              <a:ea typeface="Noto Sans CJK KR Medium" pitchFamily="34" charset="-127"/>
            </a:endParaRPr>
          </a:p>
        </p:txBody>
      </p:sp>
      <p:cxnSp>
        <p:nvCxnSpPr>
          <p:cNvPr id="44" name="직선 연결선 43"/>
          <p:cNvCxnSpPr>
            <a:stCxn id="31" idx="0"/>
          </p:cNvCxnSpPr>
          <p:nvPr/>
        </p:nvCxnSpPr>
        <p:spPr>
          <a:xfrm flipV="1">
            <a:off x="4644008" y="764704"/>
            <a:ext cx="0" cy="64807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227625">
            <a:off x="2285038" y="2809852"/>
            <a:ext cx="4707164" cy="3239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328592"/>
          </a:xfrm>
          <a:prstGeom prst="rect">
            <a:avLst/>
          </a:prstGeom>
          <a:noFill/>
        </p:spPr>
      </p:pic>
      <p:sp>
        <p:nvSpPr>
          <p:cNvPr id="40" name="이등변 삼각형 39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41" name="이등변 삼각형 40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24" name="그림 23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42" name="직사각형 41"/>
          <p:cNvSpPr/>
          <p:nvPr/>
        </p:nvSpPr>
        <p:spPr>
          <a:xfrm>
            <a:off x="323528" y="1628800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인물 특징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장면 주제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분석과 표현 등 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  <a:p>
            <a:pPr algn="ctr" fontAlgn="base"/>
            <a:r>
              <a:rPr lang="ko-KR" altLang="en-US" sz="24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희곡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을 </a:t>
            </a:r>
            <a:r>
              <a:rPr lang="ko-KR" altLang="en-US" sz="24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분석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하는 여러 가지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방법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9324528" y="0"/>
            <a:ext cx="4084134" cy="224676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*</a:t>
            </a:r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희곡 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ko-KR" altLang="en-US" sz="1400" dirty="0" smtClean="0"/>
              <a:t>연기를 위하여 쓰인 문학작품</a:t>
            </a:r>
            <a:r>
              <a:rPr lang="en-US" altLang="ko-KR" sz="1400" dirty="0" smtClean="0"/>
              <a:t>. (drama)</a:t>
            </a:r>
          </a:p>
          <a:p>
            <a:endParaRPr lang="en-US" altLang="ko-KR" sz="1400" dirty="0" smtClean="0"/>
          </a:p>
          <a:p>
            <a:r>
              <a:rPr lang="ko-KR" altLang="en-US" sz="1400" dirty="0" smtClean="0"/>
              <a:t>햄릿</a:t>
            </a:r>
            <a:r>
              <a:rPr lang="en-US" altLang="ko-KR" sz="1400" dirty="0" smtClean="0"/>
              <a:t>, </a:t>
            </a:r>
            <a:r>
              <a:rPr lang="ko-KR" altLang="en-US" sz="1400" dirty="0" err="1" smtClean="0"/>
              <a:t>로미오와</a:t>
            </a:r>
            <a:r>
              <a:rPr lang="ko-KR" altLang="en-US" sz="1400" dirty="0" smtClean="0"/>
              <a:t> </a:t>
            </a:r>
            <a:r>
              <a:rPr lang="ko-KR" altLang="en-US" sz="1400" dirty="0" err="1" smtClean="0"/>
              <a:t>줄리엣</a:t>
            </a:r>
            <a:r>
              <a:rPr lang="en-US" altLang="ko-KR" sz="1400" dirty="0" smtClean="0"/>
              <a:t>… </a:t>
            </a:r>
            <a:r>
              <a:rPr lang="ko-KR" altLang="en-US" sz="1400" dirty="0" smtClean="0"/>
              <a:t>이런 희곡 작품들을</a:t>
            </a:r>
            <a:endParaRPr lang="en-US" altLang="ko-KR" sz="1400" dirty="0" smtClean="0"/>
          </a:p>
          <a:p>
            <a:r>
              <a:rPr lang="ko-KR" altLang="en-US" sz="1400" dirty="0" smtClean="0"/>
              <a:t>와</a:t>
            </a:r>
            <a:r>
              <a:rPr lang="en-US" altLang="ko-KR" sz="1400" dirty="0" smtClean="0"/>
              <a:t>, </a:t>
            </a:r>
            <a:r>
              <a:rPr lang="ko-KR" altLang="en-US" sz="1400" dirty="0" err="1" smtClean="0"/>
              <a:t>재밌다</a:t>
            </a:r>
            <a:r>
              <a:rPr lang="ko-KR" altLang="en-US" sz="1400" dirty="0" smtClean="0"/>
              <a:t> 하고 끝내는 것이 아니라</a:t>
            </a:r>
            <a:r>
              <a:rPr lang="en-US" altLang="ko-KR" sz="1400" dirty="0" smtClean="0"/>
              <a:t>,</a:t>
            </a:r>
          </a:p>
          <a:p>
            <a:r>
              <a:rPr lang="ko-KR" altLang="en-US" sz="1400" dirty="0" smtClean="0"/>
              <a:t>인물이나 표현 기법 등 여러 각도에서 </a:t>
            </a:r>
            <a:endParaRPr lang="en-US" altLang="ko-KR" sz="1400" dirty="0" smtClean="0"/>
          </a:p>
          <a:p>
            <a:r>
              <a:rPr lang="ko-KR" altLang="en-US" sz="1400" dirty="0" smtClean="0"/>
              <a:t>살펴본다면 더욱</a:t>
            </a:r>
            <a:r>
              <a:rPr lang="en-US" altLang="ko-KR" sz="1400" dirty="0" smtClean="0"/>
              <a:t> </a:t>
            </a:r>
            <a:r>
              <a:rPr lang="ko-KR" altLang="en-US" sz="1400" dirty="0" smtClean="0"/>
              <a:t>감동도 받고 영감도 </a:t>
            </a:r>
            <a:endParaRPr lang="en-US" altLang="ko-KR" sz="1400" dirty="0" smtClean="0"/>
          </a:p>
          <a:p>
            <a:r>
              <a:rPr lang="ko-KR" altLang="en-US" sz="1400" dirty="0" smtClean="0"/>
              <a:t>얻을 수 있겠지</a:t>
            </a:r>
            <a:r>
              <a:rPr lang="en-US" altLang="ko-KR" sz="1400" dirty="0" smtClean="0"/>
              <a:t>!</a:t>
            </a:r>
          </a:p>
        </p:txBody>
      </p:sp>
      <p:sp>
        <p:nvSpPr>
          <p:cNvPr id="28" name="제목 1"/>
          <p:cNvSpPr txBox="1">
            <a:spLocks/>
          </p:cNvSpPr>
          <p:nvPr/>
        </p:nvSpPr>
        <p:spPr>
          <a:xfrm>
            <a:off x="395536" y="44624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6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06_</a:t>
            </a:r>
            <a:r>
              <a:rPr lang="ko-KR" altLang="en-US" sz="36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희곡 분석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sp>
        <p:nvSpPr>
          <p:cNvPr id="31" name="타원 30"/>
          <p:cNvSpPr/>
          <p:nvPr/>
        </p:nvSpPr>
        <p:spPr>
          <a:xfrm>
            <a:off x="4572000" y="1412776"/>
            <a:ext cx="144016" cy="14401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Medium" pitchFamily="34" charset="-127"/>
              <a:ea typeface="Noto Sans CJK KR Medium" pitchFamily="34" charset="-127"/>
            </a:endParaRPr>
          </a:p>
        </p:txBody>
      </p:sp>
      <p:cxnSp>
        <p:nvCxnSpPr>
          <p:cNvPr id="44" name="직선 연결선 43"/>
          <p:cNvCxnSpPr>
            <a:stCxn id="31" idx="0"/>
          </p:cNvCxnSpPr>
          <p:nvPr/>
        </p:nvCxnSpPr>
        <p:spPr>
          <a:xfrm flipV="1">
            <a:off x="4644008" y="764704"/>
            <a:ext cx="0" cy="64807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229917">
            <a:off x="1768495" y="2785587"/>
            <a:ext cx="5613769" cy="30726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C:\Users\MODU_CEO\Desktop\그림1.png"/>
          <p:cNvPicPr>
            <a:picLocks noChangeAspect="1" noChangeArrowheads="1"/>
          </p:cNvPicPr>
          <p:nvPr/>
        </p:nvPicPr>
        <p:blipFill>
          <a:blip r:embed="rId4" cstate="print"/>
          <a:srcRect t="18470"/>
          <a:stretch>
            <a:fillRect/>
          </a:stretch>
        </p:blipFill>
        <p:spPr bwMode="auto">
          <a:xfrm>
            <a:off x="0" y="908720"/>
            <a:ext cx="9155113" cy="5256584"/>
          </a:xfrm>
          <a:prstGeom prst="rect">
            <a:avLst/>
          </a:prstGeom>
          <a:noFill/>
        </p:spPr>
      </p:pic>
      <p:sp>
        <p:nvSpPr>
          <p:cNvPr id="42" name="이등변 삼각형 41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43" name="이등변 삼각형 42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24" name="그림 23" descr="log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27" name="직사각형 26"/>
          <p:cNvSpPr/>
          <p:nvPr/>
        </p:nvSpPr>
        <p:spPr>
          <a:xfrm>
            <a:off x="9324528" y="0"/>
            <a:ext cx="4084134" cy="13849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주로 배우나 감독이 되지만</a:t>
            </a:r>
            <a:endParaRPr lang="en-US" altLang="ko-KR" sz="1400" dirty="0" smtClean="0"/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그 밖에도 다양한 진출 분야가 있어</a:t>
            </a:r>
            <a:r>
              <a:rPr lang="en-US" altLang="ko-KR" sz="1400" dirty="0" smtClean="0"/>
              <a:t>.</a:t>
            </a:r>
          </a:p>
        </p:txBody>
      </p:sp>
      <p:sp>
        <p:nvSpPr>
          <p:cNvPr id="28" name="제목 1"/>
          <p:cNvSpPr txBox="1">
            <a:spLocks/>
          </p:cNvSpPr>
          <p:nvPr/>
        </p:nvSpPr>
        <p:spPr>
          <a:xfrm>
            <a:off x="395536" y="-27384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졸업 후 어떤 일을 할 수 있나요</a:t>
            </a: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?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3635896" y="1340768"/>
            <a:ext cx="1728192" cy="5040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시나리오 작가</a:t>
            </a: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3635896" y="3861047"/>
            <a:ext cx="2664296" cy="5040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성우</a:t>
            </a:r>
            <a:endParaRPr lang="ko-KR" altLang="en-US" sz="2400" dirty="0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35896" y="1844824"/>
            <a:ext cx="1728192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35896" y="4365104"/>
            <a:ext cx="2664296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5436096" y="1340768"/>
            <a:ext cx="3312368" cy="1944216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직사각형 34"/>
          <p:cNvSpPr/>
          <p:nvPr/>
        </p:nvSpPr>
        <p:spPr>
          <a:xfrm>
            <a:off x="5436096" y="3140968"/>
            <a:ext cx="3312368" cy="5760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감독</a:t>
            </a:r>
            <a:endParaRPr lang="ko-KR" altLang="en-US" sz="2400" dirty="0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36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72200" y="3861048"/>
            <a:ext cx="2376264" cy="1994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직사각형 36"/>
          <p:cNvSpPr/>
          <p:nvPr/>
        </p:nvSpPr>
        <p:spPr>
          <a:xfrm>
            <a:off x="6372200" y="5445224"/>
            <a:ext cx="2376264" cy="4320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코미디언</a:t>
            </a:r>
            <a:endParaRPr lang="ko-KR" altLang="en-US" sz="2400" dirty="0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5536" y="1340768"/>
            <a:ext cx="3168352" cy="4283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직사각형 38"/>
          <p:cNvSpPr/>
          <p:nvPr/>
        </p:nvSpPr>
        <p:spPr>
          <a:xfrm>
            <a:off x="395536" y="5085184"/>
            <a:ext cx="3168352" cy="7920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배우</a:t>
            </a:r>
            <a:endParaRPr lang="ko-KR" altLang="en-US" sz="2800" dirty="0">
              <a:ln>
                <a:solidFill>
                  <a:schemeClr val="tx2">
                    <a:alpha val="0"/>
                  </a:schemeClr>
                </a:solidFill>
              </a:ln>
              <a:solidFill>
                <a:schemeClr val="bg1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50" name="배우애드립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11" cstate="print"/>
          <a:stretch>
            <a:fillRect/>
          </a:stretch>
        </p:blipFill>
        <p:spPr>
          <a:xfrm>
            <a:off x="3131840" y="5517232"/>
            <a:ext cx="383704" cy="2877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500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C:\Users\MODU_CEO\Desktop\그림1.png"/>
          <p:cNvPicPr>
            <a:picLocks noChangeAspect="1" noChangeArrowheads="1"/>
          </p:cNvPicPr>
          <p:nvPr/>
        </p:nvPicPr>
        <p:blipFill>
          <a:blip r:embed="rId4" cstate="print"/>
          <a:srcRect t="18470"/>
          <a:stretch>
            <a:fillRect/>
          </a:stretch>
        </p:blipFill>
        <p:spPr bwMode="auto">
          <a:xfrm>
            <a:off x="-11113" y="908720"/>
            <a:ext cx="9155113" cy="5328592"/>
          </a:xfrm>
          <a:prstGeom prst="rect">
            <a:avLst/>
          </a:prstGeom>
          <a:noFill/>
        </p:spPr>
      </p:pic>
      <p:sp>
        <p:nvSpPr>
          <p:cNvPr id="31" name="이등변 삼각형 30"/>
          <p:cNvSpPr/>
          <p:nvPr/>
        </p:nvSpPr>
        <p:spPr>
          <a:xfrm rot="5400000">
            <a:off x="-55808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32" name="이등변 삼각형 31"/>
          <p:cNvSpPr/>
          <p:nvPr/>
        </p:nvSpPr>
        <p:spPr>
          <a:xfrm rot="16200000">
            <a:off x="8529510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8" name="이등변 삼각형 27"/>
          <p:cNvSpPr/>
          <p:nvPr/>
        </p:nvSpPr>
        <p:spPr>
          <a:xfrm>
            <a:off x="1619672" y="5662989"/>
            <a:ext cx="432048" cy="360040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800" b="1" dirty="0">
              <a:solidFill>
                <a:schemeClr val="tx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19672" y="1023119"/>
            <a:ext cx="5990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solidFill>
                  <a:srgbClr val="C00000"/>
                </a:solidFill>
                <a:latin typeface="나눔고딕 ExtraBold" pitchFamily="50" charset="-127"/>
                <a:ea typeface="나눔고딕 ExtraBold" pitchFamily="50" charset="-127"/>
                <a:cs typeface="Verdana" pitchFamily="34" charset="0"/>
              </a:rPr>
              <a:t>※ 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rgbClr val="C00000"/>
                </a:solidFill>
                <a:latin typeface="나눔고딕 ExtraBold" pitchFamily="50" charset="-127"/>
                <a:ea typeface="나눔고딕 ExtraBold" pitchFamily="50" charset="-127"/>
              </a:rPr>
              <a:t>영상 내용이 해당 학과의 전부는 아닙니다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rgbClr val="C00000"/>
                </a:solidFill>
                <a:latin typeface="나눔고딕 ExtraBold" pitchFamily="50" charset="-127"/>
                <a:ea typeface="나눔고딕 ExtraBold" pitchFamily="50" charset="-127"/>
              </a:rPr>
              <a:t>.</a:t>
            </a:r>
            <a:endParaRPr lang="ko-KR" altLang="en-US" sz="2400" b="1" dirty="0">
              <a:solidFill>
                <a:srgbClr val="C00000"/>
              </a:solidFill>
              <a:latin typeface="나눔고딕 ExtraBold" pitchFamily="50" charset="-127"/>
              <a:ea typeface="나눔고딕 ExtraBold" pitchFamily="50" charset="-127"/>
              <a:cs typeface="Verdana" pitchFamily="34" charset="0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26" name="그림 25" descr="log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33" name="직사각형 32"/>
          <p:cNvSpPr/>
          <p:nvPr/>
        </p:nvSpPr>
        <p:spPr>
          <a:xfrm>
            <a:off x="1979712" y="5589240"/>
            <a:ext cx="10081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ko-KR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Click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4" name="제목 1"/>
          <p:cNvSpPr txBox="1">
            <a:spLocks/>
          </p:cNvSpPr>
          <p:nvPr/>
        </p:nvSpPr>
        <p:spPr>
          <a:xfrm>
            <a:off x="395536" y="-27384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(</a:t>
            </a:r>
            <a:r>
              <a:rPr kumimoji="0" lang="ko-KR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인터뷰 영상</a:t>
            </a: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) </a:t>
            </a:r>
            <a:r>
              <a:rPr kumimoji="0" lang="ko-KR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현장 속으로</a:t>
            </a: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!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pic>
        <p:nvPicPr>
          <p:cNvPr id="15" name="영화과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1655676" y="1556792"/>
            <a:ext cx="5940660" cy="3960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328592"/>
          </a:xfrm>
          <a:prstGeom prst="rect">
            <a:avLst/>
          </a:prstGeom>
          <a:noFill/>
        </p:spPr>
      </p:pic>
      <p:sp>
        <p:nvSpPr>
          <p:cNvPr id="42" name="이등변 삼각형 41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43" name="이등변 삼각형 42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7504" y="1556792"/>
            <a:ext cx="7381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1. </a:t>
            </a:r>
            <a:r>
              <a:rPr lang="ko-KR" altLang="en-US" sz="32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영화학과에 대해 </a:t>
            </a:r>
            <a:r>
              <a:rPr lang="ko-KR" altLang="en-US" sz="32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rPr>
              <a:t>새롭게 알게 된 </a:t>
            </a:r>
            <a:r>
              <a:rPr lang="ko-KR" altLang="en-US" sz="32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점</a:t>
            </a:r>
            <a:endParaRPr lang="en-US" altLang="ko-KR" sz="3200" dirty="0" smtClean="0">
              <a:latin typeface="나눔고딕" pitchFamily="50" charset="-127"/>
              <a:ea typeface="나눔고딕" pitchFamily="50" charset="-127"/>
              <a:cs typeface="Verdana" pitchFamily="34" charset="0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15" name="그림 14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7504" y="2484185"/>
            <a:ext cx="7381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2. </a:t>
            </a:r>
            <a:r>
              <a:rPr lang="ko-KR" altLang="en-US" sz="32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영화학과에 대해 </a:t>
            </a:r>
            <a:r>
              <a:rPr lang="ko-KR" altLang="en-US" sz="32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rPr>
              <a:t>더 알고 싶은 </a:t>
            </a:r>
            <a:r>
              <a:rPr lang="ko-KR" altLang="en-US" sz="32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점</a:t>
            </a:r>
            <a:endParaRPr lang="en-US" altLang="ko-KR" sz="3200" dirty="0" smtClean="0">
              <a:latin typeface="나눔고딕" pitchFamily="50" charset="-127"/>
              <a:ea typeface="나눔고딕" pitchFamily="50" charset="-127"/>
              <a:cs typeface="Verdana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7504" y="3356992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3. </a:t>
            </a:r>
            <a:r>
              <a:rPr lang="ko-KR" altLang="en-US" sz="32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내가 영화학과에 </a:t>
            </a:r>
            <a:r>
              <a:rPr lang="ko-KR" altLang="en-US" sz="32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rPr>
              <a:t>적합한</a:t>
            </a:r>
            <a:r>
              <a:rPr lang="en-US" altLang="ko-KR" sz="32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rPr>
              <a:t>/</a:t>
            </a:r>
            <a:r>
              <a:rPr lang="ko-KR" altLang="en-US" sz="32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rPr>
              <a:t>적합하지 않은 </a:t>
            </a:r>
            <a:r>
              <a:rPr lang="ko-KR" altLang="en-US" sz="32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이유</a:t>
            </a:r>
            <a:endParaRPr lang="en-US" altLang="ko-KR" sz="3200" dirty="0" smtClean="0">
              <a:latin typeface="나눔고딕" pitchFamily="50" charset="-127"/>
              <a:ea typeface="나눔고딕" pitchFamily="50" charset="-127"/>
              <a:cs typeface="Verdana" pitchFamily="34" charset="0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4450222" y="4339730"/>
            <a:ext cx="72008" cy="2518270"/>
          </a:xfrm>
          <a:prstGeom prst="rect">
            <a:avLst/>
          </a:prstGeom>
          <a:solidFill>
            <a:srgbClr val="D1FA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/>
          <p:cNvSpPr/>
          <p:nvPr/>
        </p:nvSpPr>
        <p:spPr>
          <a:xfrm>
            <a:off x="4594238" y="4339730"/>
            <a:ext cx="72008" cy="2518270"/>
          </a:xfrm>
          <a:prstGeom prst="rect">
            <a:avLst/>
          </a:prstGeom>
          <a:solidFill>
            <a:srgbClr val="03D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21"/>
          <p:cNvSpPr/>
          <p:nvPr/>
        </p:nvSpPr>
        <p:spPr>
          <a:xfrm>
            <a:off x="4730776" y="4339730"/>
            <a:ext cx="72008" cy="2518270"/>
          </a:xfrm>
          <a:prstGeom prst="rect">
            <a:avLst/>
          </a:prstGeom>
          <a:solidFill>
            <a:srgbClr val="58B4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제목 1"/>
          <p:cNvSpPr txBox="1">
            <a:spLocks/>
          </p:cNvSpPr>
          <p:nvPr/>
        </p:nvSpPr>
        <p:spPr>
          <a:xfrm>
            <a:off x="590872" y="58614"/>
            <a:ext cx="786956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수업을 마치며</a:t>
            </a: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…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256584"/>
          </a:xfrm>
          <a:prstGeom prst="rect">
            <a:avLst/>
          </a:prstGeom>
          <a:noFill/>
        </p:spPr>
      </p:pic>
      <p:sp>
        <p:nvSpPr>
          <p:cNvPr id="29" name="이등변 삼각형 28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30" name="이등변 삼각형 29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oto Sans CJK KR Medium" pitchFamily="34" charset="-127"/>
                <a:ea typeface="Noto Sans CJK KR Medium" pitchFamily="34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Noto Sans CJK KR Medium" pitchFamily="34" charset="-127"/>
              <a:ea typeface="Noto Sans CJK KR Medium" pitchFamily="34" charset="-127"/>
              <a:cs typeface="함초롬돋움" pitchFamily="18" charset="-127"/>
            </a:endParaRPr>
          </a:p>
        </p:txBody>
      </p:sp>
      <p:pic>
        <p:nvPicPr>
          <p:cNvPr id="14" name="그림 13" descr="Metroid_0025_Facebook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0707" y="1916832"/>
            <a:ext cx="792088" cy="792088"/>
          </a:xfrm>
          <a:prstGeom prst="rect">
            <a:avLst/>
          </a:prstGeom>
        </p:spPr>
      </p:pic>
      <p:pic>
        <p:nvPicPr>
          <p:cNvPr id="15" name="그림 14" descr="Metroid_0031_Gtalk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0707" y="3140968"/>
            <a:ext cx="792088" cy="792088"/>
          </a:xfrm>
          <a:prstGeom prst="rect">
            <a:avLst/>
          </a:prstGeom>
        </p:spPr>
      </p:pic>
      <p:pic>
        <p:nvPicPr>
          <p:cNvPr id="16" name="그림 15" descr="Metroid_0050_Hom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0707" y="4437112"/>
            <a:ext cx="792088" cy="792088"/>
          </a:xfrm>
          <a:prstGeom prst="rect">
            <a:avLst/>
          </a:prstGeom>
        </p:spPr>
      </p:pic>
      <p:pic>
        <p:nvPicPr>
          <p:cNvPr id="17" name="그림 16" descr="logo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20" name="직사각형 19"/>
          <p:cNvSpPr/>
          <p:nvPr/>
        </p:nvSpPr>
        <p:spPr>
          <a:xfrm>
            <a:off x="1115616" y="188640"/>
            <a:ext cx="70202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ctr" fontAlgn="base"/>
            <a:r>
              <a:rPr lang="ko-KR" altLang="en-US" sz="1600" dirty="0" smtClean="0">
                <a:ln>
                  <a:solidFill>
                    <a:schemeClr val="tx2">
                      <a:alpha val="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 CJK KR Medium" pitchFamily="34" charset="-127"/>
                <a:ea typeface="Noto Sans CJK KR Medium" pitchFamily="34" charset="-127"/>
              </a:rPr>
              <a:t>본 문서의 저작권은 모두매거진에 있으며</a:t>
            </a:r>
            <a:r>
              <a:rPr lang="en-US" altLang="ko-KR" sz="1600" dirty="0" smtClean="0">
                <a:ln>
                  <a:solidFill>
                    <a:schemeClr val="tx2">
                      <a:alpha val="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 CJK KR Medium" pitchFamily="34" charset="-127"/>
                <a:ea typeface="Noto Sans CJK KR Medium" pitchFamily="34" charset="-127"/>
              </a:rPr>
              <a:t>,</a:t>
            </a:r>
          </a:p>
          <a:p>
            <a:pPr marL="514350" indent="-514350" algn="ctr" fontAlgn="base"/>
            <a:r>
              <a:rPr lang="ko-KR" altLang="en-US" sz="1600" dirty="0" smtClean="0">
                <a:ln>
                  <a:solidFill>
                    <a:schemeClr val="tx2">
                      <a:alpha val="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 CJK KR Medium" pitchFamily="34" charset="-127"/>
                <a:ea typeface="Noto Sans CJK KR Medium" pitchFamily="34" charset="-127"/>
              </a:rPr>
              <a:t>무단 도용 및 배포 시 처벌받을 수 있으니 반드시 유의 부탁 드립니다</a:t>
            </a:r>
            <a:r>
              <a:rPr lang="en-US" altLang="ko-KR" sz="1600" dirty="0" smtClean="0">
                <a:ln>
                  <a:solidFill>
                    <a:schemeClr val="tx2">
                      <a:alpha val="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 CJK KR Medium" pitchFamily="34" charset="-127"/>
                <a:ea typeface="Noto Sans CJK KR Medium" pitchFamily="34" charset="-127"/>
              </a:rPr>
              <a:t>.</a:t>
            </a:r>
            <a:r>
              <a:rPr lang="ko-KR" altLang="en-US" sz="1600" dirty="0" smtClean="0">
                <a:ln>
                  <a:solidFill>
                    <a:schemeClr val="tx2">
                      <a:alpha val="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 CJK KR Medium" pitchFamily="34" charset="-127"/>
                <a:ea typeface="Noto Sans CJK KR Medium" pitchFamily="34" charset="-127"/>
              </a:rPr>
              <a:t> </a:t>
            </a:r>
            <a:endParaRPr lang="en-US" altLang="ko-KR" sz="1600" dirty="0" smtClean="0">
              <a:ln>
                <a:solidFill>
                  <a:schemeClr val="tx2">
                    <a:alpha val="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o Sans CJK KR Medium" pitchFamily="34" charset="-127"/>
              <a:ea typeface="Noto Sans CJK KR Medium" pitchFamily="34" charset="-127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1673318" y="2060848"/>
            <a:ext cx="67871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http://facebook.com/modumagazine</a:t>
            </a:r>
            <a:endParaRPr lang="ko-KR" altLang="en-US" sz="2800" b="1" dirty="0">
              <a:latin typeface="a아메리카노L" pitchFamily="18" charset="-127"/>
              <a:ea typeface="a아메리카노L" pitchFamily="18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1676811" y="3284984"/>
            <a:ext cx="51459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카카오 스토리 </a:t>
            </a:r>
            <a:r>
              <a:rPr lang="en-US" altLang="ko-KR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ID </a:t>
            </a:r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검색 </a:t>
            </a:r>
            <a:r>
              <a:rPr lang="en-US" altLang="ko-KR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: MODU</a:t>
            </a:r>
            <a:endParaRPr lang="ko-KR" altLang="en-US" sz="2800" b="1" dirty="0">
              <a:latin typeface="a아메리카노L" pitchFamily="18" charset="-127"/>
              <a:ea typeface="a아메리카노L" pitchFamily="18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1676811" y="4653136"/>
            <a:ext cx="52986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http://modumagazine.co.kr/</a:t>
            </a:r>
            <a:endParaRPr lang="ko-KR" altLang="en-US" sz="2800" b="1" dirty="0">
              <a:latin typeface="a아메리카노L" pitchFamily="18" charset="-127"/>
              <a:ea typeface="a아메리카노L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3269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467544" y="4293096"/>
            <a:ext cx="813690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 smtClean="0">
                <a:latin typeface="+mn-ea"/>
              </a:rPr>
              <a:t>Copyright</a:t>
            </a:r>
          </a:p>
          <a:p>
            <a:endParaRPr lang="en-US" altLang="ko-KR" sz="1200" dirty="0" smtClean="0">
              <a:latin typeface="+mn-ea"/>
            </a:endParaRPr>
          </a:p>
          <a:p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본 자료는 동그라미재단의 지원으로 개발되었으며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저작권과 일체의 사용권리는 “모두 </a:t>
            </a:r>
            <a:r>
              <a:rPr lang="ko-KR" altLang="en-US" sz="1200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커뮤니케이션즈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”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있습니다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Creative Commons License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의 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"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저작자표시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비영리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변경금지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(CC BY-NC-ND)"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따라 비영리 목적의 경우 사용 가능합니다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r>
              <a:rPr lang="en-US" altLang="ko-KR" sz="1200" u="sng" dirty="0" smtClean="0">
                <a:solidFill>
                  <a:srgbClr val="0000F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http://creativecommons.org/licenses/by-nc-nd/4.0</a:t>
            </a:r>
            <a:r>
              <a:rPr lang="en-US" altLang="ko-KR" sz="1200" u="sng" dirty="0" smtClean="0">
                <a:solidFill>
                  <a:srgbClr val="0000FF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/</a:t>
            </a:r>
            <a:endParaRPr lang="ko-KR" altLang="en-US" sz="1200" u="sng" dirty="0">
              <a:solidFill>
                <a:srgbClr val="0000FF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oto Sans CJK KR Medium" pitchFamily="34" charset="-127"/>
                <a:ea typeface="Noto Sans CJK KR Medium" pitchFamily="34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Noto Sans CJK KR Medium" pitchFamily="34" charset="-127"/>
              <a:ea typeface="Noto Sans CJK KR Medium" pitchFamily="34" charset="-127"/>
              <a:cs typeface="함초롬돋움" pitchFamily="18" charset="-127"/>
            </a:endParaRPr>
          </a:p>
        </p:txBody>
      </p:sp>
      <p:pic>
        <p:nvPicPr>
          <p:cNvPr id="6" name="그림 5" descr="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575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328592"/>
          </a:xfrm>
          <a:prstGeom prst="rect">
            <a:avLst/>
          </a:prstGeom>
          <a:noFill/>
        </p:spPr>
      </p:pic>
      <p:sp>
        <p:nvSpPr>
          <p:cNvPr id="36" name="이등변 삼각형 35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이등변 삼각형 36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07704" y="908720"/>
            <a:ext cx="5207714" cy="51912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17439" y="1218807"/>
            <a:ext cx="1199366" cy="95410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S</a:t>
            </a:r>
          </a:p>
          <a:p>
            <a:pPr algn="ctr"/>
            <a:r>
              <a:rPr lang="ko-KR" altLang="en-US" sz="2800" dirty="0" err="1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사회형</a:t>
            </a:r>
            <a:endParaRPr lang="en-US" altLang="ko-KR" sz="28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60865" y="2114853"/>
            <a:ext cx="1199367" cy="95410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I</a:t>
            </a:r>
          </a:p>
          <a:p>
            <a:pPr algn="ctr"/>
            <a:r>
              <a:rPr lang="ko-KR" altLang="en-US" sz="2800" dirty="0" err="1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탐구형</a:t>
            </a:r>
            <a:endParaRPr lang="en-US" altLang="ko-KR" sz="28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36096" y="3861048"/>
            <a:ext cx="1261884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C</a:t>
            </a:r>
          </a:p>
          <a:p>
            <a:pPr algn="ctr"/>
            <a:r>
              <a:rPr lang="ko-KR" altLang="en-US" sz="2800" dirty="0" err="1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관습형</a:t>
            </a:r>
            <a:endParaRPr lang="en-US" altLang="ko-KR" sz="28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17439" y="4725144"/>
            <a:ext cx="1199366" cy="95410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E</a:t>
            </a:r>
          </a:p>
          <a:p>
            <a:pPr algn="ctr"/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기업형</a:t>
            </a:r>
            <a:endParaRPr lang="en-US" altLang="ko-KR" sz="2800" b="1" dirty="0" smtClean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39752" y="3843045"/>
            <a:ext cx="1199366" cy="95410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A</a:t>
            </a:r>
          </a:p>
          <a:p>
            <a:pPr algn="ctr"/>
            <a:r>
              <a:rPr lang="ko-KR" altLang="en-US" sz="2800" dirty="0" err="1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예술형</a:t>
            </a:r>
            <a:endParaRPr lang="en-US" altLang="ko-KR" sz="28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39752" y="2114853"/>
            <a:ext cx="1199366" cy="95410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R</a:t>
            </a:r>
          </a:p>
          <a:p>
            <a:pPr algn="ctr"/>
            <a:r>
              <a:rPr lang="ko-KR" altLang="en-US" sz="2800" dirty="0" err="1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실재형</a:t>
            </a:r>
            <a:endParaRPr lang="en-US" altLang="ko-KR" sz="28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32" name="그림 31" descr="log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38" name="직사각형 37"/>
          <p:cNvSpPr/>
          <p:nvPr/>
        </p:nvSpPr>
        <p:spPr>
          <a:xfrm>
            <a:off x="3732164" y="2876743"/>
            <a:ext cx="148790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3600" dirty="0" err="1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홀랜드</a:t>
            </a:r>
            <a:endParaRPr lang="en-US" altLang="ko-KR" sz="36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  <a:p>
            <a:pPr algn="ctr"/>
            <a:r>
              <a:rPr lang="en-US" altLang="ko-KR" sz="36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6</a:t>
            </a:r>
            <a:r>
              <a:rPr lang="ko-KR" altLang="en-US" sz="36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각형</a:t>
            </a:r>
            <a:endParaRPr lang="ko-KR" altLang="en-US" sz="3600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31886" y="2204864"/>
            <a:ext cx="1431802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기계적성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,</a:t>
            </a:r>
          </a:p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신체활동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380312" y="2204864"/>
            <a:ext cx="1338828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사고력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,</a:t>
            </a:r>
          </a:p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학업성적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389178" y="3933056"/>
            <a:ext cx="1143262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성실성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,</a:t>
            </a:r>
          </a:p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구체성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356875" y="5631631"/>
            <a:ext cx="2095445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외향성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, 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설득력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23528" y="4398203"/>
            <a:ext cx="1143262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독창성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,</a:t>
            </a:r>
          </a:p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심미성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508104" y="1124744"/>
            <a:ext cx="2095445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사회성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, 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친화성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cxnSp>
        <p:nvCxnSpPr>
          <p:cNvPr id="47" name="구부러진 연결선 46"/>
          <p:cNvCxnSpPr>
            <a:endCxn id="45" idx="0"/>
          </p:cNvCxnSpPr>
          <p:nvPr/>
        </p:nvCxnSpPr>
        <p:spPr>
          <a:xfrm flipV="1">
            <a:off x="5220072" y="1124744"/>
            <a:ext cx="1335755" cy="144016"/>
          </a:xfrm>
          <a:prstGeom prst="curvedConnector4">
            <a:avLst>
              <a:gd name="adj1" fmla="val -8471"/>
              <a:gd name="adj2" fmla="val 258732"/>
            </a:avLst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구부러진 연결선 46"/>
          <p:cNvCxnSpPr>
            <a:endCxn id="40" idx="0"/>
          </p:cNvCxnSpPr>
          <p:nvPr/>
        </p:nvCxnSpPr>
        <p:spPr>
          <a:xfrm rot="10800000" flipV="1">
            <a:off x="1047788" y="1772816"/>
            <a:ext cx="1363973" cy="432048"/>
          </a:xfrm>
          <a:prstGeom prst="curvedConnector2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구부러진 연결선 46"/>
          <p:cNvCxnSpPr>
            <a:endCxn id="41" idx="0"/>
          </p:cNvCxnSpPr>
          <p:nvPr/>
        </p:nvCxnSpPr>
        <p:spPr>
          <a:xfrm>
            <a:off x="6660232" y="1916832"/>
            <a:ext cx="1389494" cy="288032"/>
          </a:xfrm>
          <a:prstGeom prst="curvedConnector2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구부러진 연결선 46"/>
          <p:cNvCxnSpPr>
            <a:endCxn id="44" idx="0"/>
          </p:cNvCxnSpPr>
          <p:nvPr/>
        </p:nvCxnSpPr>
        <p:spPr>
          <a:xfrm rot="10800000" flipV="1">
            <a:off x="895160" y="3966155"/>
            <a:ext cx="1359541" cy="432048"/>
          </a:xfrm>
          <a:prstGeom prst="curvedConnector2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구부러진 연결선 46"/>
          <p:cNvCxnSpPr>
            <a:endCxn id="42" idx="2"/>
          </p:cNvCxnSpPr>
          <p:nvPr/>
        </p:nvCxnSpPr>
        <p:spPr>
          <a:xfrm flipV="1">
            <a:off x="6660232" y="4764053"/>
            <a:ext cx="1300577" cy="249123"/>
          </a:xfrm>
          <a:prstGeom prst="curvedConnector2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구부러진 연결선 46"/>
          <p:cNvCxnSpPr>
            <a:stCxn id="4" idx="2"/>
            <a:endCxn id="43" idx="2"/>
          </p:cNvCxnSpPr>
          <p:nvPr/>
        </p:nvCxnSpPr>
        <p:spPr>
          <a:xfrm rot="5400000" flipH="1" flipV="1">
            <a:off x="5454741" y="5150115"/>
            <a:ext cx="6676" cy="1893037"/>
          </a:xfrm>
          <a:prstGeom prst="curvedConnector3">
            <a:avLst>
              <a:gd name="adj1" fmla="val -3424206"/>
            </a:avLst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직사각형 30"/>
          <p:cNvSpPr/>
          <p:nvPr/>
        </p:nvSpPr>
        <p:spPr>
          <a:xfrm>
            <a:off x="-4356992" y="0"/>
            <a:ext cx="4084134" cy="60170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b="1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b="1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HOLLAND </a:t>
            </a:r>
            <a:r>
              <a:rPr lang="ko-KR" altLang="en-US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적성 검사</a:t>
            </a:r>
            <a:endParaRPr lang="en-US" altLang="ko-KR" sz="1400" b="1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 fontAlgn="base"/>
            <a:r>
              <a:rPr lang="ko-KR" altLang="en-US" sz="1400" dirty="0" smtClean="0"/>
              <a:t>이 검사는 미국의 저명한 진로 심리학자인 </a:t>
            </a:r>
          </a:p>
          <a:p>
            <a:pPr fontAlgn="base"/>
            <a:r>
              <a:rPr lang="en-US" altLang="ko-KR" sz="1400" dirty="0" smtClean="0"/>
              <a:t>John </a:t>
            </a:r>
            <a:r>
              <a:rPr lang="en-US" altLang="ko-KR" sz="1400" dirty="0" err="1" smtClean="0"/>
              <a:t>L.Holland</a:t>
            </a:r>
            <a:r>
              <a:rPr lang="ko-KR" altLang="en-US" sz="1400" dirty="0" smtClean="0"/>
              <a:t>의 이론에 근거하여 제작된 </a:t>
            </a:r>
            <a:endParaRPr lang="en-US" altLang="ko-KR" sz="1400" dirty="0" smtClean="0"/>
          </a:p>
          <a:p>
            <a:pPr fontAlgn="base"/>
            <a:r>
              <a:rPr lang="ko-KR" altLang="en-US" sz="1400" dirty="0" smtClean="0"/>
              <a:t>검사로서  </a:t>
            </a:r>
            <a:r>
              <a:rPr lang="en-US" altLang="ko-KR" sz="1400" dirty="0" smtClean="0"/>
              <a:t>6</a:t>
            </a:r>
            <a:r>
              <a:rPr lang="ko-KR" altLang="en-US" sz="1400" dirty="0" smtClean="0"/>
              <a:t>가지 유형으로 </a:t>
            </a:r>
            <a:r>
              <a:rPr lang="ko-KR" altLang="en-US" sz="1400" dirty="0" err="1" smtClean="0"/>
              <a:t>직업군을</a:t>
            </a:r>
            <a:r>
              <a:rPr lang="ko-KR" altLang="en-US" sz="1400" dirty="0" smtClean="0"/>
              <a:t> 분류한 </a:t>
            </a:r>
            <a:endParaRPr lang="en-US" altLang="ko-KR" sz="1400" dirty="0" smtClean="0"/>
          </a:p>
          <a:p>
            <a:pPr fontAlgn="base"/>
            <a:r>
              <a:rPr lang="ko-KR" altLang="en-US" sz="1400" dirty="0" smtClean="0"/>
              <a:t>뒤 직업적인 특성과 각 직업 종사자들의 </a:t>
            </a:r>
            <a:endParaRPr lang="en-US" altLang="ko-KR" sz="1400" dirty="0" smtClean="0"/>
          </a:p>
          <a:p>
            <a:pPr fontAlgn="base"/>
            <a:r>
              <a:rPr lang="ko-KR" altLang="en-US" sz="1400" dirty="0" smtClean="0"/>
              <a:t>성격⋅흥미를 연구하여 정립되었다</a:t>
            </a:r>
            <a:r>
              <a:rPr lang="en-US" altLang="ko-KR" sz="1400" dirty="0" smtClean="0"/>
              <a:t>.</a:t>
            </a:r>
            <a:endParaRPr lang="ko-KR" altLang="en-US" sz="1400" dirty="0" smtClean="0"/>
          </a:p>
          <a:p>
            <a:pPr fontAlgn="base"/>
            <a:r>
              <a:rPr lang="ko-KR" altLang="en-US" sz="1400" dirty="0" smtClean="0"/>
              <a:t>일반적으로 검사를 통해 점수가 높게 나온 진로</a:t>
            </a:r>
            <a:r>
              <a:rPr lang="en-US" altLang="ko-KR" sz="1400" dirty="0" smtClean="0"/>
              <a:t>(</a:t>
            </a:r>
            <a:r>
              <a:rPr lang="ko-KR" altLang="en-US" sz="1400" dirty="0" smtClean="0"/>
              <a:t>흥미</a:t>
            </a:r>
            <a:r>
              <a:rPr lang="en-US" altLang="ko-KR" sz="1400" dirty="0" smtClean="0"/>
              <a:t>)</a:t>
            </a:r>
            <a:r>
              <a:rPr lang="ko-KR" altLang="en-US" sz="1400" dirty="0" smtClean="0"/>
              <a:t>유형에 따라 일치하는 유형의 전공학과와 추천 </a:t>
            </a:r>
            <a:r>
              <a:rPr lang="ko-KR" altLang="en-US" sz="1400" dirty="0" err="1" smtClean="0"/>
              <a:t>직업군이</a:t>
            </a:r>
            <a:r>
              <a:rPr lang="ko-KR" altLang="en-US" sz="1400" dirty="0" smtClean="0"/>
              <a:t> 선정되는 방식이다</a:t>
            </a:r>
            <a:r>
              <a:rPr lang="en-US" altLang="ko-KR" sz="1400" dirty="0" smtClean="0"/>
              <a:t>.</a:t>
            </a:r>
          </a:p>
          <a:p>
            <a:pPr fontAlgn="base"/>
            <a:endParaRPr lang="en-US" altLang="ko-KR" sz="1400" dirty="0" smtClean="0"/>
          </a:p>
          <a:p>
            <a:pPr fontAlgn="base"/>
            <a:r>
              <a:rPr lang="ko-KR" altLang="en-US" sz="1400" b="1" dirty="0" smtClean="0"/>
              <a:t>유의점</a:t>
            </a:r>
          </a:p>
          <a:p>
            <a:pPr fontAlgn="base"/>
            <a:r>
              <a:rPr lang="ko-KR" altLang="en-US" sz="1400" dirty="0" err="1" smtClean="0"/>
              <a:t>홀랜드</a:t>
            </a:r>
            <a:r>
              <a:rPr lang="ko-KR" altLang="en-US" sz="1400" dirty="0" smtClean="0"/>
              <a:t> 육각형이 절대적인 지표는 아니며</a:t>
            </a:r>
            <a:r>
              <a:rPr lang="en-US" altLang="ko-KR" sz="1400" dirty="0" smtClean="0"/>
              <a:t>, </a:t>
            </a:r>
            <a:endParaRPr lang="ko-KR" altLang="en-US" sz="1400" dirty="0" smtClean="0"/>
          </a:p>
          <a:p>
            <a:pPr fontAlgn="base"/>
            <a:r>
              <a:rPr lang="ko-KR" altLang="en-US" sz="1400" dirty="0" smtClean="0"/>
              <a:t>단지 대표적인 </a:t>
            </a:r>
            <a:r>
              <a:rPr lang="en-US" altLang="ko-KR" sz="1400" dirty="0" smtClean="0"/>
              <a:t>6</a:t>
            </a:r>
            <a:r>
              <a:rPr lang="ko-KR" altLang="en-US" sz="1400" dirty="0" smtClean="0"/>
              <a:t>가지 유형으로 사람들을 </a:t>
            </a:r>
            <a:endParaRPr lang="en-US" altLang="ko-KR" sz="1400" dirty="0" smtClean="0"/>
          </a:p>
          <a:p>
            <a:pPr fontAlgn="base"/>
            <a:r>
              <a:rPr lang="ko-KR" altLang="en-US" sz="1400" dirty="0" smtClean="0"/>
              <a:t>분류해 볼 수 있고</a:t>
            </a:r>
            <a:r>
              <a:rPr lang="en-US" altLang="ko-KR" sz="1400" dirty="0" smtClean="0"/>
              <a:t>, </a:t>
            </a:r>
            <a:endParaRPr lang="ko-KR" altLang="en-US" sz="1400" dirty="0" smtClean="0"/>
          </a:p>
          <a:p>
            <a:pPr fontAlgn="base"/>
            <a:r>
              <a:rPr lang="ko-KR" altLang="en-US" sz="1400" u="sng" dirty="0" smtClean="0">
                <a:solidFill>
                  <a:srgbClr val="C00000"/>
                </a:solidFill>
              </a:rPr>
              <a:t>그 중에서 해당 학과에 잘 적응할 수 있는 </a:t>
            </a:r>
            <a:endParaRPr lang="en-US" altLang="ko-KR" sz="1400" u="sng" dirty="0" smtClean="0">
              <a:solidFill>
                <a:srgbClr val="C00000"/>
              </a:solidFill>
            </a:endParaRPr>
          </a:p>
          <a:p>
            <a:pPr fontAlgn="base"/>
            <a:r>
              <a:rPr lang="ko-KR" altLang="en-US" sz="1400" u="sng" dirty="0" smtClean="0">
                <a:solidFill>
                  <a:srgbClr val="C00000"/>
                </a:solidFill>
              </a:rPr>
              <a:t>가능성을 가진 유형을 </a:t>
            </a:r>
            <a:r>
              <a:rPr lang="ko-KR" altLang="en-US" sz="1400" u="sng" dirty="0" err="1" smtClean="0">
                <a:solidFill>
                  <a:srgbClr val="C00000"/>
                </a:solidFill>
              </a:rPr>
              <a:t>체크표시한</a:t>
            </a:r>
            <a:r>
              <a:rPr lang="ko-KR" altLang="en-US" sz="1400" u="sng" dirty="0" smtClean="0">
                <a:solidFill>
                  <a:srgbClr val="C00000"/>
                </a:solidFill>
              </a:rPr>
              <a:t> 것임</a:t>
            </a:r>
          </a:p>
          <a:p>
            <a:pPr fontAlgn="base"/>
            <a:endParaRPr lang="en-US" altLang="ko-KR" sz="1400" dirty="0" smtClean="0"/>
          </a:p>
          <a:p>
            <a:pPr fontAlgn="base"/>
            <a:r>
              <a:rPr lang="ko-KR" altLang="en-US" sz="1400" b="1" dirty="0" smtClean="0"/>
              <a:t>참고</a:t>
            </a:r>
          </a:p>
          <a:p>
            <a:pPr fontAlgn="base"/>
            <a:r>
              <a:rPr lang="ko-KR" altLang="en-US" sz="1400" b="1" dirty="0" err="1" smtClean="0"/>
              <a:t>홀랜드</a:t>
            </a:r>
            <a:r>
              <a:rPr lang="ko-KR" altLang="en-US" sz="1400" b="1" dirty="0" smtClean="0"/>
              <a:t> 적성검사</a:t>
            </a:r>
          </a:p>
          <a:p>
            <a:pPr marL="342900" indent="-342900" fontAlgn="base"/>
            <a:r>
              <a:rPr lang="en-US" altLang="ko-KR" sz="1400" dirty="0" smtClean="0"/>
              <a:t>1. </a:t>
            </a:r>
            <a:r>
              <a:rPr lang="ko-KR" altLang="en-US" sz="1400" dirty="0" smtClean="0"/>
              <a:t>진로 발달 검사</a:t>
            </a:r>
            <a:r>
              <a:rPr lang="en-US" altLang="ko-KR" sz="1400" dirty="0" smtClean="0"/>
              <a:t>(</a:t>
            </a:r>
            <a:r>
              <a:rPr lang="ko-KR" altLang="en-US" sz="1400" dirty="0" smtClean="0"/>
              <a:t>초등학생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흥미검사</a:t>
            </a:r>
            <a:endParaRPr lang="en-US" altLang="ko-KR" sz="1400" dirty="0" smtClean="0"/>
          </a:p>
          <a:p>
            <a:pPr marL="342900" indent="-342900" fontAlgn="base"/>
            <a:r>
              <a:rPr lang="en-US" altLang="ko-KR" sz="1400" dirty="0" smtClean="0"/>
              <a:t>-</a:t>
            </a:r>
            <a:r>
              <a:rPr lang="ko-KR" altLang="en-US" sz="1400" dirty="0" smtClean="0"/>
              <a:t>어느 부분에 흥미가 많고 발전 가능성이 있는지</a:t>
            </a:r>
            <a:r>
              <a:rPr lang="en-US" altLang="ko-KR" sz="1400" dirty="0" smtClean="0"/>
              <a:t>)</a:t>
            </a:r>
            <a:endParaRPr lang="ko-KR" altLang="en-US" sz="1400" dirty="0" smtClean="0"/>
          </a:p>
          <a:p>
            <a:pPr fontAlgn="base"/>
            <a:r>
              <a:rPr lang="en-US" altLang="ko-KR" sz="1400" dirty="0" smtClean="0"/>
              <a:t>2. </a:t>
            </a:r>
            <a:r>
              <a:rPr lang="ko-KR" altLang="en-US" sz="1400" dirty="0" smtClean="0"/>
              <a:t>진로 탐색 검사</a:t>
            </a:r>
            <a:r>
              <a:rPr lang="en-US" altLang="ko-KR" sz="1400" dirty="0" smtClean="0"/>
              <a:t>(</a:t>
            </a:r>
            <a:r>
              <a:rPr lang="ko-KR" altLang="en-US" sz="1400" dirty="0" smtClean="0"/>
              <a:t>중</a:t>
            </a:r>
            <a:r>
              <a:rPr lang="en-US" altLang="ko-KR" sz="1400" dirty="0" smtClean="0"/>
              <a:t>/</a:t>
            </a:r>
            <a:r>
              <a:rPr lang="ko-KR" altLang="en-US" sz="1400" dirty="0" smtClean="0"/>
              <a:t>고등학생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흥미검사</a:t>
            </a:r>
            <a:r>
              <a:rPr lang="en-US" altLang="ko-KR" sz="1400" dirty="0" smtClean="0"/>
              <a:t>)</a:t>
            </a:r>
            <a:endParaRPr lang="ko-KR" altLang="en-US" sz="1400" dirty="0" smtClean="0"/>
          </a:p>
          <a:p>
            <a:pPr fontAlgn="base"/>
            <a:r>
              <a:rPr lang="en-US" altLang="ko-KR" sz="1400" dirty="0" smtClean="0"/>
              <a:t>3. </a:t>
            </a:r>
            <a:r>
              <a:rPr lang="ko-KR" altLang="en-US" sz="1400" dirty="0" smtClean="0"/>
              <a:t>진로적성검사</a:t>
            </a:r>
            <a:r>
              <a:rPr lang="en-US" altLang="ko-KR" sz="1400" dirty="0" smtClean="0"/>
              <a:t>(</a:t>
            </a:r>
            <a:r>
              <a:rPr lang="ko-KR" altLang="en-US" sz="1400" dirty="0" smtClean="0"/>
              <a:t>고</a:t>
            </a:r>
            <a:r>
              <a:rPr lang="en-US" altLang="ko-KR" sz="1400" dirty="0" smtClean="0"/>
              <a:t>2 </a:t>
            </a:r>
            <a:r>
              <a:rPr lang="ko-KR" altLang="en-US" sz="1400" dirty="0" smtClean="0"/>
              <a:t>이상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능력 검사</a:t>
            </a:r>
            <a:endParaRPr lang="en-US" altLang="ko-KR" sz="1400" dirty="0" smtClean="0"/>
          </a:p>
          <a:p>
            <a:pPr fontAlgn="base"/>
            <a:r>
              <a:rPr lang="en-US" altLang="ko-KR" sz="1400" dirty="0" smtClean="0"/>
              <a:t>-</a:t>
            </a:r>
            <a:r>
              <a:rPr lang="ko-KR" altLang="en-US" sz="1400" dirty="0" smtClean="0"/>
              <a:t>무엇을 잘 할 수 있는지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잘 하고 있는지</a:t>
            </a:r>
            <a:r>
              <a:rPr lang="en-US" altLang="ko-KR" sz="1400" dirty="0" smtClean="0"/>
              <a:t>)</a:t>
            </a:r>
            <a:endParaRPr lang="ko-KR" altLang="en-US" sz="1400" dirty="0" smtClean="0"/>
          </a:p>
        </p:txBody>
      </p:sp>
      <p:sp>
        <p:nvSpPr>
          <p:cNvPr id="39" name="직사각형 38"/>
          <p:cNvSpPr/>
          <p:nvPr/>
        </p:nvSpPr>
        <p:spPr>
          <a:xfrm>
            <a:off x="9396536" y="0"/>
            <a:ext cx="4084134" cy="28931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b="1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b="1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영화학과는 기업형</a:t>
            </a:r>
            <a:r>
              <a:rPr lang="en-US" altLang="ko-KR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400" b="1" dirty="0" err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예술형과</a:t>
            </a:r>
            <a:r>
              <a:rPr lang="ko-KR" altLang="en-US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잘 맞는다</a:t>
            </a:r>
            <a:r>
              <a:rPr lang="en-US" altLang="ko-KR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!</a:t>
            </a:r>
          </a:p>
          <a:p>
            <a:pPr>
              <a:lnSpc>
                <a:spcPct val="150000"/>
              </a:lnSpc>
            </a:pPr>
            <a:endParaRPr lang="en-US" altLang="ko-KR" sz="1400" b="1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 fontAlgn="base"/>
            <a:r>
              <a:rPr lang="ko-KR" altLang="en-US" sz="1400" dirty="0" smtClean="0"/>
              <a:t>기업형 </a:t>
            </a:r>
            <a:r>
              <a:rPr lang="en-US" altLang="ko-KR" sz="1400" dirty="0" smtClean="0"/>
              <a:t>: </a:t>
            </a:r>
            <a:r>
              <a:rPr lang="ko-KR" altLang="en-US" sz="1400" dirty="0" smtClean="0"/>
              <a:t>언어적성이 높은 유형으로 지배력</a:t>
            </a:r>
            <a:r>
              <a:rPr lang="en-US" altLang="ko-KR" sz="1400" dirty="0" smtClean="0"/>
              <a:t>, </a:t>
            </a:r>
          </a:p>
          <a:p>
            <a:pPr fontAlgn="base"/>
            <a:r>
              <a:rPr lang="ko-KR" altLang="en-US" sz="1400" dirty="0" smtClean="0"/>
              <a:t>통솔력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지도력이 있으며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말을 잘하고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주장적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설득적이며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경쟁적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야심적이다</a:t>
            </a:r>
            <a:endParaRPr lang="en-US" altLang="ko-KR" sz="1400" dirty="0" smtClean="0"/>
          </a:p>
          <a:p>
            <a:pPr fontAlgn="base"/>
            <a:endParaRPr lang="en-US" altLang="ko-KR" sz="1400" dirty="0" smtClean="0"/>
          </a:p>
          <a:p>
            <a:pPr fontAlgn="base"/>
            <a:r>
              <a:rPr lang="ko-KR" altLang="en-US" sz="1400" dirty="0" err="1" smtClean="0"/>
              <a:t>예술형</a:t>
            </a:r>
            <a:r>
              <a:rPr lang="ko-KR" altLang="en-US" sz="1400" dirty="0" smtClean="0"/>
              <a:t> </a:t>
            </a:r>
            <a:r>
              <a:rPr lang="en-US" altLang="ko-KR" sz="1400" dirty="0" smtClean="0"/>
              <a:t>: </a:t>
            </a:r>
            <a:r>
              <a:rPr lang="ko-KR" altLang="en-US" sz="1400" dirty="0" smtClean="0"/>
              <a:t>창의적 적성이 높은 유형이다</a:t>
            </a:r>
            <a:r>
              <a:rPr lang="en-US" altLang="ko-KR" sz="1400" dirty="0" smtClean="0"/>
              <a:t>.</a:t>
            </a:r>
            <a:r>
              <a:rPr lang="ko-KR" altLang="en-US" sz="1400" dirty="0" smtClean="0"/>
              <a:t> 상상력</a:t>
            </a:r>
            <a:r>
              <a:rPr lang="en-US" altLang="ko-KR" sz="1400" dirty="0" smtClean="0"/>
              <a:t>,</a:t>
            </a:r>
          </a:p>
          <a:p>
            <a:pPr fontAlgn="base"/>
            <a:r>
              <a:rPr lang="ko-KR" altLang="en-US" sz="1400" dirty="0" smtClean="0"/>
              <a:t>감수성이 풍부하며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자유분방하고 독창적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개방적이며 개성이 강하다</a:t>
            </a:r>
            <a:r>
              <a:rPr lang="en-US" altLang="ko-KR" sz="1400" dirty="0" smtClean="0"/>
              <a:t>. </a:t>
            </a:r>
            <a:r>
              <a:rPr lang="ko-KR" altLang="en-US" sz="1400" dirty="0" smtClean="0"/>
              <a:t>자유와</a:t>
            </a:r>
            <a:r>
              <a:rPr lang="en-US" altLang="ko-KR" sz="1400" dirty="0" smtClean="0"/>
              <a:t> </a:t>
            </a:r>
            <a:r>
              <a:rPr lang="ko-KR" altLang="en-US" sz="1400" dirty="0" smtClean="0"/>
              <a:t>개성을 추구한다</a:t>
            </a:r>
            <a:r>
              <a:rPr lang="en-US" altLang="ko-KR" sz="1400" dirty="0" smtClean="0"/>
              <a:t>.</a:t>
            </a:r>
            <a:endParaRPr lang="ko-KR" altLang="en-US" sz="1400" dirty="0" smtClean="0"/>
          </a:p>
        </p:txBody>
      </p:sp>
      <p:pic>
        <p:nvPicPr>
          <p:cNvPr id="46" name="그림 45" descr="체크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35696" y="3429000"/>
            <a:ext cx="1337763" cy="1039254"/>
          </a:xfrm>
          <a:prstGeom prst="rect">
            <a:avLst/>
          </a:prstGeom>
        </p:spPr>
      </p:pic>
      <p:pic>
        <p:nvPicPr>
          <p:cNvPr id="48" name="그림 47" descr="체크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35896" y="4077072"/>
            <a:ext cx="1337763" cy="10392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-11113" y="908720"/>
            <a:ext cx="9155113" cy="5256584"/>
          </a:xfrm>
          <a:prstGeom prst="rect">
            <a:avLst/>
          </a:prstGeom>
          <a:noFill/>
        </p:spPr>
      </p:pic>
      <p:sp>
        <p:nvSpPr>
          <p:cNvPr id="71" name="이등변 삼각형 70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2" name="이등변 삼각형 71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3" name="직사각형 62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64" name="그림 63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78" name="TextBox 77"/>
          <p:cNvSpPr txBox="1"/>
          <p:nvPr/>
        </p:nvSpPr>
        <p:spPr>
          <a:xfrm>
            <a:off x="2771800" y="116632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흥미</a:t>
            </a:r>
            <a:r>
              <a:rPr lang="en-US" altLang="ko-KR" sz="36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&amp;</a:t>
            </a:r>
            <a:r>
              <a:rPr lang="ko-KR" altLang="en-US" sz="36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적성 키워드</a:t>
            </a:r>
            <a:endParaRPr lang="en-US" altLang="ko-KR" sz="3600" b="1" dirty="0" smtClean="0">
              <a:latin typeface="a아메리카노L" pitchFamily="18" charset="-127"/>
              <a:ea typeface="a아메리카노L" pitchFamily="18" charset="-127"/>
              <a:cs typeface="Verdana" pitchFamily="34" charset="0"/>
            </a:endParaRPr>
          </a:p>
        </p:txBody>
      </p:sp>
      <p:grpSp>
        <p:nvGrpSpPr>
          <p:cNvPr id="52" name="그룹 51"/>
          <p:cNvGrpSpPr/>
          <p:nvPr/>
        </p:nvGrpSpPr>
        <p:grpSpPr>
          <a:xfrm>
            <a:off x="323528" y="1150565"/>
            <a:ext cx="1800200" cy="1942135"/>
            <a:chOff x="323528" y="1150565"/>
            <a:chExt cx="1800200" cy="1942135"/>
          </a:xfrm>
        </p:grpSpPr>
        <p:grpSp>
          <p:nvGrpSpPr>
            <p:cNvPr id="53" name="그룹 21"/>
            <p:cNvGrpSpPr/>
            <p:nvPr/>
          </p:nvGrpSpPr>
          <p:grpSpPr>
            <a:xfrm>
              <a:off x="323528" y="1150565"/>
              <a:ext cx="1800200" cy="1942135"/>
              <a:chOff x="1763029" y="380244"/>
              <a:chExt cx="2671790" cy="2882444"/>
            </a:xfrm>
          </p:grpSpPr>
          <p:pic>
            <p:nvPicPr>
              <p:cNvPr id="57" name="그림 56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 rot="900000">
                <a:off x="1763029" y="489864"/>
                <a:ext cx="2671790" cy="2772824"/>
              </a:xfrm>
              <a:prstGeom prst="rect">
                <a:avLst/>
              </a:prstGeom>
            </p:spPr>
          </p:pic>
          <p:sp>
            <p:nvSpPr>
              <p:cNvPr id="58" name="자유형 57"/>
              <p:cNvSpPr/>
              <p:nvPr/>
            </p:nvSpPr>
            <p:spPr>
              <a:xfrm rot="20258925">
                <a:off x="1897166" y="380244"/>
                <a:ext cx="979327" cy="287448"/>
              </a:xfrm>
              <a:custGeom>
                <a:avLst/>
                <a:gdLst>
                  <a:gd name="connsiteX0" fmla="*/ 0 w 1815434"/>
                  <a:gd name="connsiteY0" fmla="*/ 0 h 654842"/>
                  <a:gd name="connsiteX1" fmla="*/ 1815434 w 1815434"/>
                  <a:gd name="connsiteY1" fmla="*/ 0 h 654842"/>
                  <a:gd name="connsiteX2" fmla="*/ 1750224 w 1815434"/>
                  <a:gd name="connsiteY2" fmla="*/ 64080 h 654842"/>
                  <a:gd name="connsiteX3" fmla="*/ 1815434 w 1815434"/>
                  <a:gd name="connsiteY3" fmla="*/ 128160 h 654842"/>
                  <a:gd name="connsiteX4" fmla="*/ 1815434 w 1815434"/>
                  <a:gd name="connsiteY4" fmla="*/ 131670 h 654842"/>
                  <a:gd name="connsiteX5" fmla="*/ 1750224 w 1815434"/>
                  <a:gd name="connsiteY5" fmla="*/ 195750 h 654842"/>
                  <a:gd name="connsiteX6" fmla="*/ 1815434 w 1815434"/>
                  <a:gd name="connsiteY6" fmla="*/ 259830 h 654842"/>
                  <a:gd name="connsiteX7" fmla="*/ 1815434 w 1815434"/>
                  <a:gd name="connsiteY7" fmla="*/ 263340 h 654842"/>
                  <a:gd name="connsiteX8" fmla="*/ 1750224 w 1815434"/>
                  <a:gd name="connsiteY8" fmla="*/ 327420 h 654842"/>
                  <a:gd name="connsiteX9" fmla="*/ 1815434 w 1815434"/>
                  <a:gd name="connsiteY9" fmla="*/ 391500 h 654842"/>
                  <a:gd name="connsiteX10" fmla="*/ 1815434 w 1815434"/>
                  <a:gd name="connsiteY10" fmla="*/ 395011 h 654842"/>
                  <a:gd name="connsiteX11" fmla="*/ 1750224 w 1815434"/>
                  <a:gd name="connsiteY11" fmla="*/ 459091 h 654842"/>
                  <a:gd name="connsiteX12" fmla="*/ 1815434 w 1815434"/>
                  <a:gd name="connsiteY12" fmla="*/ 523171 h 654842"/>
                  <a:gd name="connsiteX13" fmla="*/ 1815434 w 1815434"/>
                  <a:gd name="connsiteY13" fmla="*/ 526682 h 654842"/>
                  <a:gd name="connsiteX14" fmla="*/ 1750224 w 1815434"/>
                  <a:gd name="connsiteY14" fmla="*/ 590762 h 654842"/>
                  <a:gd name="connsiteX15" fmla="*/ 1815434 w 1815434"/>
                  <a:gd name="connsiteY15" fmla="*/ 654842 h 654842"/>
                  <a:gd name="connsiteX16" fmla="*/ 0 w 1815434"/>
                  <a:gd name="connsiteY16" fmla="*/ 654842 h 654842"/>
                  <a:gd name="connsiteX17" fmla="*/ 65210 w 1815434"/>
                  <a:gd name="connsiteY17" fmla="*/ 590762 h 654842"/>
                  <a:gd name="connsiteX18" fmla="*/ 0 w 1815434"/>
                  <a:gd name="connsiteY18" fmla="*/ 526682 h 654842"/>
                  <a:gd name="connsiteX19" fmla="*/ 0 w 1815434"/>
                  <a:gd name="connsiteY19" fmla="*/ 523171 h 654842"/>
                  <a:gd name="connsiteX20" fmla="*/ 65210 w 1815434"/>
                  <a:gd name="connsiteY20" fmla="*/ 459091 h 654842"/>
                  <a:gd name="connsiteX21" fmla="*/ 0 w 1815434"/>
                  <a:gd name="connsiteY21" fmla="*/ 395011 h 654842"/>
                  <a:gd name="connsiteX22" fmla="*/ 0 w 1815434"/>
                  <a:gd name="connsiteY22" fmla="*/ 391500 h 654842"/>
                  <a:gd name="connsiteX23" fmla="*/ 65210 w 1815434"/>
                  <a:gd name="connsiteY23" fmla="*/ 327420 h 654842"/>
                  <a:gd name="connsiteX24" fmla="*/ 0 w 1815434"/>
                  <a:gd name="connsiteY24" fmla="*/ 263340 h 654842"/>
                  <a:gd name="connsiteX25" fmla="*/ 0 w 1815434"/>
                  <a:gd name="connsiteY25" fmla="*/ 259830 h 654842"/>
                  <a:gd name="connsiteX26" fmla="*/ 65210 w 1815434"/>
                  <a:gd name="connsiteY26" fmla="*/ 195750 h 654842"/>
                  <a:gd name="connsiteX27" fmla="*/ 0 w 1815434"/>
                  <a:gd name="connsiteY27" fmla="*/ 131670 h 654842"/>
                  <a:gd name="connsiteX28" fmla="*/ 0 w 1815434"/>
                  <a:gd name="connsiteY28" fmla="*/ 128160 h 654842"/>
                  <a:gd name="connsiteX29" fmla="*/ 65210 w 1815434"/>
                  <a:gd name="connsiteY29" fmla="*/ 64080 h 65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815434" h="654842">
                    <a:moveTo>
                      <a:pt x="0" y="0"/>
                    </a:moveTo>
                    <a:lnTo>
                      <a:pt x="1815434" y="0"/>
                    </a:lnTo>
                    <a:lnTo>
                      <a:pt x="1750224" y="64080"/>
                    </a:lnTo>
                    <a:lnTo>
                      <a:pt x="1815434" y="128160"/>
                    </a:lnTo>
                    <a:lnTo>
                      <a:pt x="1815434" y="131670"/>
                    </a:lnTo>
                    <a:lnTo>
                      <a:pt x="1750224" y="195750"/>
                    </a:lnTo>
                    <a:lnTo>
                      <a:pt x="1815434" y="259830"/>
                    </a:lnTo>
                    <a:lnTo>
                      <a:pt x="1815434" y="263340"/>
                    </a:lnTo>
                    <a:lnTo>
                      <a:pt x="1750224" y="327420"/>
                    </a:lnTo>
                    <a:lnTo>
                      <a:pt x="1815434" y="391500"/>
                    </a:lnTo>
                    <a:lnTo>
                      <a:pt x="1815434" y="395011"/>
                    </a:lnTo>
                    <a:lnTo>
                      <a:pt x="1750224" y="459091"/>
                    </a:lnTo>
                    <a:lnTo>
                      <a:pt x="1815434" y="523171"/>
                    </a:lnTo>
                    <a:lnTo>
                      <a:pt x="1815434" y="526682"/>
                    </a:lnTo>
                    <a:lnTo>
                      <a:pt x="1750224" y="590762"/>
                    </a:lnTo>
                    <a:lnTo>
                      <a:pt x="1815434" y="654842"/>
                    </a:lnTo>
                    <a:lnTo>
                      <a:pt x="0" y="654842"/>
                    </a:lnTo>
                    <a:lnTo>
                      <a:pt x="65210" y="590762"/>
                    </a:lnTo>
                    <a:lnTo>
                      <a:pt x="0" y="526682"/>
                    </a:lnTo>
                    <a:lnTo>
                      <a:pt x="0" y="523171"/>
                    </a:lnTo>
                    <a:lnTo>
                      <a:pt x="65210" y="459091"/>
                    </a:lnTo>
                    <a:lnTo>
                      <a:pt x="0" y="395011"/>
                    </a:lnTo>
                    <a:lnTo>
                      <a:pt x="0" y="391500"/>
                    </a:lnTo>
                    <a:lnTo>
                      <a:pt x="65210" y="327420"/>
                    </a:lnTo>
                    <a:lnTo>
                      <a:pt x="0" y="263340"/>
                    </a:lnTo>
                    <a:lnTo>
                      <a:pt x="0" y="259830"/>
                    </a:lnTo>
                    <a:lnTo>
                      <a:pt x="65210" y="195750"/>
                    </a:lnTo>
                    <a:lnTo>
                      <a:pt x="0" y="131670"/>
                    </a:lnTo>
                    <a:lnTo>
                      <a:pt x="0" y="128160"/>
                    </a:lnTo>
                    <a:lnTo>
                      <a:pt x="65210" y="64080"/>
                    </a:lnTo>
                    <a:close/>
                  </a:path>
                </a:pathLst>
              </a:cu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56" name="TextBox 55"/>
            <p:cNvSpPr txBox="1"/>
            <p:nvPr/>
          </p:nvSpPr>
          <p:spPr>
            <a:xfrm rot="799241">
              <a:off x="383121" y="1772816"/>
              <a:ext cx="1632178" cy="70788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4000" b="1" dirty="0" smtClean="0">
                  <a:latin typeface="나눔고딕 ExtraBold" pitchFamily="50" charset="-127"/>
                  <a:ea typeface="나눔고딕 ExtraBold" pitchFamily="50" charset="-127"/>
                </a:rPr>
                <a:t>순발력</a:t>
              </a:r>
              <a:endParaRPr lang="ko-KR" altLang="en-US" sz="4000" b="1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grpSp>
        <p:nvGrpSpPr>
          <p:cNvPr id="59" name="그룹 58"/>
          <p:cNvGrpSpPr/>
          <p:nvPr/>
        </p:nvGrpSpPr>
        <p:grpSpPr>
          <a:xfrm>
            <a:off x="6732240" y="2276872"/>
            <a:ext cx="2184528" cy="2217230"/>
            <a:chOff x="1285823" y="3668246"/>
            <a:chExt cx="2184528" cy="2217230"/>
          </a:xfrm>
        </p:grpSpPr>
        <p:grpSp>
          <p:nvGrpSpPr>
            <p:cNvPr id="60" name="그룹 32"/>
            <p:cNvGrpSpPr/>
            <p:nvPr/>
          </p:nvGrpSpPr>
          <p:grpSpPr>
            <a:xfrm rot="21021659">
              <a:off x="1285823" y="3668246"/>
              <a:ext cx="2184528" cy="2217230"/>
              <a:chOff x="4749978" y="3531435"/>
              <a:chExt cx="2758182" cy="2850740"/>
            </a:xfrm>
          </p:grpSpPr>
          <p:pic>
            <p:nvPicPr>
              <p:cNvPr id="62" name="그림 61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 rot="495890">
                <a:off x="4787178" y="3610175"/>
                <a:ext cx="2720982" cy="2772000"/>
              </a:xfrm>
              <a:prstGeom prst="rect">
                <a:avLst/>
              </a:prstGeom>
            </p:spPr>
          </p:pic>
          <p:sp>
            <p:nvSpPr>
              <p:cNvPr id="67" name="자유형 66"/>
              <p:cNvSpPr/>
              <p:nvPr/>
            </p:nvSpPr>
            <p:spPr>
              <a:xfrm rot="19800000">
                <a:off x="4749978" y="3531435"/>
                <a:ext cx="1029969" cy="287448"/>
              </a:xfrm>
              <a:custGeom>
                <a:avLst/>
                <a:gdLst>
                  <a:gd name="connsiteX0" fmla="*/ 0 w 1815434"/>
                  <a:gd name="connsiteY0" fmla="*/ 0 h 654842"/>
                  <a:gd name="connsiteX1" fmla="*/ 1815434 w 1815434"/>
                  <a:gd name="connsiteY1" fmla="*/ 0 h 654842"/>
                  <a:gd name="connsiteX2" fmla="*/ 1750224 w 1815434"/>
                  <a:gd name="connsiteY2" fmla="*/ 64080 h 654842"/>
                  <a:gd name="connsiteX3" fmla="*/ 1815434 w 1815434"/>
                  <a:gd name="connsiteY3" fmla="*/ 128160 h 654842"/>
                  <a:gd name="connsiteX4" fmla="*/ 1815434 w 1815434"/>
                  <a:gd name="connsiteY4" fmla="*/ 131670 h 654842"/>
                  <a:gd name="connsiteX5" fmla="*/ 1750224 w 1815434"/>
                  <a:gd name="connsiteY5" fmla="*/ 195750 h 654842"/>
                  <a:gd name="connsiteX6" fmla="*/ 1815434 w 1815434"/>
                  <a:gd name="connsiteY6" fmla="*/ 259830 h 654842"/>
                  <a:gd name="connsiteX7" fmla="*/ 1815434 w 1815434"/>
                  <a:gd name="connsiteY7" fmla="*/ 263340 h 654842"/>
                  <a:gd name="connsiteX8" fmla="*/ 1750224 w 1815434"/>
                  <a:gd name="connsiteY8" fmla="*/ 327420 h 654842"/>
                  <a:gd name="connsiteX9" fmla="*/ 1815434 w 1815434"/>
                  <a:gd name="connsiteY9" fmla="*/ 391500 h 654842"/>
                  <a:gd name="connsiteX10" fmla="*/ 1815434 w 1815434"/>
                  <a:gd name="connsiteY10" fmla="*/ 395011 h 654842"/>
                  <a:gd name="connsiteX11" fmla="*/ 1750224 w 1815434"/>
                  <a:gd name="connsiteY11" fmla="*/ 459091 h 654842"/>
                  <a:gd name="connsiteX12" fmla="*/ 1815434 w 1815434"/>
                  <a:gd name="connsiteY12" fmla="*/ 523171 h 654842"/>
                  <a:gd name="connsiteX13" fmla="*/ 1815434 w 1815434"/>
                  <a:gd name="connsiteY13" fmla="*/ 526682 h 654842"/>
                  <a:gd name="connsiteX14" fmla="*/ 1750224 w 1815434"/>
                  <a:gd name="connsiteY14" fmla="*/ 590762 h 654842"/>
                  <a:gd name="connsiteX15" fmla="*/ 1815434 w 1815434"/>
                  <a:gd name="connsiteY15" fmla="*/ 654842 h 654842"/>
                  <a:gd name="connsiteX16" fmla="*/ 0 w 1815434"/>
                  <a:gd name="connsiteY16" fmla="*/ 654842 h 654842"/>
                  <a:gd name="connsiteX17" fmla="*/ 65210 w 1815434"/>
                  <a:gd name="connsiteY17" fmla="*/ 590762 h 654842"/>
                  <a:gd name="connsiteX18" fmla="*/ 0 w 1815434"/>
                  <a:gd name="connsiteY18" fmla="*/ 526682 h 654842"/>
                  <a:gd name="connsiteX19" fmla="*/ 0 w 1815434"/>
                  <a:gd name="connsiteY19" fmla="*/ 523171 h 654842"/>
                  <a:gd name="connsiteX20" fmla="*/ 65210 w 1815434"/>
                  <a:gd name="connsiteY20" fmla="*/ 459091 h 654842"/>
                  <a:gd name="connsiteX21" fmla="*/ 0 w 1815434"/>
                  <a:gd name="connsiteY21" fmla="*/ 395011 h 654842"/>
                  <a:gd name="connsiteX22" fmla="*/ 0 w 1815434"/>
                  <a:gd name="connsiteY22" fmla="*/ 391500 h 654842"/>
                  <a:gd name="connsiteX23" fmla="*/ 65210 w 1815434"/>
                  <a:gd name="connsiteY23" fmla="*/ 327420 h 654842"/>
                  <a:gd name="connsiteX24" fmla="*/ 0 w 1815434"/>
                  <a:gd name="connsiteY24" fmla="*/ 263340 h 654842"/>
                  <a:gd name="connsiteX25" fmla="*/ 0 w 1815434"/>
                  <a:gd name="connsiteY25" fmla="*/ 259830 h 654842"/>
                  <a:gd name="connsiteX26" fmla="*/ 65210 w 1815434"/>
                  <a:gd name="connsiteY26" fmla="*/ 195750 h 654842"/>
                  <a:gd name="connsiteX27" fmla="*/ 0 w 1815434"/>
                  <a:gd name="connsiteY27" fmla="*/ 131670 h 654842"/>
                  <a:gd name="connsiteX28" fmla="*/ 0 w 1815434"/>
                  <a:gd name="connsiteY28" fmla="*/ 128160 h 654842"/>
                  <a:gd name="connsiteX29" fmla="*/ 65210 w 1815434"/>
                  <a:gd name="connsiteY29" fmla="*/ 64080 h 65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815434" h="654842">
                    <a:moveTo>
                      <a:pt x="0" y="0"/>
                    </a:moveTo>
                    <a:lnTo>
                      <a:pt x="1815434" y="0"/>
                    </a:lnTo>
                    <a:lnTo>
                      <a:pt x="1750224" y="64080"/>
                    </a:lnTo>
                    <a:lnTo>
                      <a:pt x="1815434" y="128160"/>
                    </a:lnTo>
                    <a:lnTo>
                      <a:pt x="1815434" y="131670"/>
                    </a:lnTo>
                    <a:lnTo>
                      <a:pt x="1750224" y="195750"/>
                    </a:lnTo>
                    <a:lnTo>
                      <a:pt x="1815434" y="259830"/>
                    </a:lnTo>
                    <a:lnTo>
                      <a:pt x="1815434" y="263340"/>
                    </a:lnTo>
                    <a:lnTo>
                      <a:pt x="1750224" y="327420"/>
                    </a:lnTo>
                    <a:lnTo>
                      <a:pt x="1815434" y="391500"/>
                    </a:lnTo>
                    <a:lnTo>
                      <a:pt x="1815434" y="395011"/>
                    </a:lnTo>
                    <a:lnTo>
                      <a:pt x="1750224" y="459091"/>
                    </a:lnTo>
                    <a:lnTo>
                      <a:pt x="1815434" y="523171"/>
                    </a:lnTo>
                    <a:lnTo>
                      <a:pt x="1815434" y="526682"/>
                    </a:lnTo>
                    <a:lnTo>
                      <a:pt x="1750224" y="590762"/>
                    </a:lnTo>
                    <a:lnTo>
                      <a:pt x="1815434" y="654842"/>
                    </a:lnTo>
                    <a:lnTo>
                      <a:pt x="0" y="654842"/>
                    </a:lnTo>
                    <a:lnTo>
                      <a:pt x="65210" y="590762"/>
                    </a:lnTo>
                    <a:lnTo>
                      <a:pt x="0" y="526682"/>
                    </a:lnTo>
                    <a:lnTo>
                      <a:pt x="0" y="523171"/>
                    </a:lnTo>
                    <a:lnTo>
                      <a:pt x="65210" y="459091"/>
                    </a:lnTo>
                    <a:lnTo>
                      <a:pt x="0" y="395011"/>
                    </a:lnTo>
                    <a:lnTo>
                      <a:pt x="0" y="391500"/>
                    </a:lnTo>
                    <a:lnTo>
                      <a:pt x="65210" y="327420"/>
                    </a:lnTo>
                    <a:lnTo>
                      <a:pt x="0" y="263340"/>
                    </a:lnTo>
                    <a:lnTo>
                      <a:pt x="0" y="259830"/>
                    </a:lnTo>
                    <a:lnTo>
                      <a:pt x="65210" y="195750"/>
                    </a:lnTo>
                    <a:lnTo>
                      <a:pt x="0" y="131670"/>
                    </a:lnTo>
                    <a:lnTo>
                      <a:pt x="0" y="128160"/>
                    </a:lnTo>
                    <a:lnTo>
                      <a:pt x="65210" y="64080"/>
                    </a:lnTo>
                    <a:close/>
                  </a:path>
                </a:pathLst>
              </a:cu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61" name="TextBox 60"/>
            <p:cNvSpPr txBox="1"/>
            <p:nvPr/>
          </p:nvSpPr>
          <p:spPr>
            <a:xfrm>
              <a:off x="1402468" y="4394720"/>
              <a:ext cx="1920719" cy="83099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4800" b="1" dirty="0" smtClean="0">
                  <a:latin typeface="나눔고딕 ExtraBold" pitchFamily="50" charset="-127"/>
                  <a:ea typeface="나눔고딕 ExtraBold" pitchFamily="50" charset="-127"/>
                </a:rPr>
                <a:t>호기심</a:t>
              </a:r>
              <a:endParaRPr lang="ko-KR" altLang="en-US" sz="4800" b="1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grpSp>
        <p:nvGrpSpPr>
          <p:cNvPr id="68" name="그룹 67"/>
          <p:cNvGrpSpPr/>
          <p:nvPr/>
        </p:nvGrpSpPr>
        <p:grpSpPr>
          <a:xfrm>
            <a:off x="5292080" y="1268760"/>
            <a:ext cx="1832246" cy="1800200"/>
            <a:chOff x="6108108" y="1412776"/>
            <a:chExt cx="1832246" cy="1800200"/>
          </a:xfrm>
        </p:grpSpPr>
        <p:grpSp>
          <p:nvGrpSpPr>
            <p:cNvPr id="73" name="그룹 22"/>
            <p:cNvGrpSpPr/>
            <p:nvPr/>
          </p:nvGrpSpPr>
          <p:grpSpPr>
            <a:xfrm>
              <a:off x="6108108" y="1412776"/>
              <a:ext cx="1832246" cy="1800200"/>
              <a:chOff x="4894977" y="431829"/>
              <a:chExt cx="2801728" cy="2752726"/>
            </a:xfrm>
          </p:grpSpPr>
          <p:pic>
            <p:nvPicPr>
              <p:cNvPr id="79" name="그림 78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 rot="21448016" flipH="1">
                <a:off x="4894977" y="434182"/>
                <a:ext cx="2677403" cy="2750373"/>
              </a:xfrm>
              <a:prstGeom prst="rect">
                <a:avLst/>
              </a:prstGeom>
            </p:spPr>
          </p:pic>
          <p:sp>
            <p:nvSpPr>
              <p:cNvPr id="80" name="자유형 79"/>
              <p:cNvSpPr/>
              <p:nvPr/>
            </p:nvSpPr>
            <p:spPr>
              <a:xfrm rot="1800000">
                <a:off x="6764545" y="431829"/>
                <a:ext cx="932160" cy="287448"/>
              </a:xfrm>
              <a:custGeom>
                <a:avLst/>
                <a:gdLst>
                  <a:gd name="connsiteX0" fmla="*/ 0 w 1815434"/>
                  <a:gd name="connsiteY0" fmla="*/ 0 h 654842"/>
                  <a:gd name="connsiteX1" fmla="*/ 1815434 w 1815434"/>
                  <a:gd name="connsiteY1" fmla="*/ 0 h 654842"/>
                  <a:gd name="connsiteX2" fmla="*/ 1750224 w 1815434"/>
                  <a:gd name="connsiteY2" fmla="*/ 64080 h 654842"/>
                  <a:gd name="connsiteX3" fmla="*/ 1815434 w 1815434"/>
                  <a:gd name="connsiteY3" fmla="*/ 128160 h 654842"/>
                  <a:gd name="connsiteX4" fmla="*/ 1815434 w 1815434"/>
                  <a:gd name="connsiteY4" fmla="*/ 131670 h 654842"/>
                  <a:gd name="connsiteX5" fmla="*/ 1750224 w 1815434"/>
                  <a:gd name="connsiteY5" fmla="*/ 195750 h 654842"/>
                  <a:gd name="connsiteX6" fmla="*/ 1815434 w 1815434"/>
                  <a:gd name="connsiteY6" fmla="*/ 259830 h 654842"/>
                  <a:gd name="connsiteX7" fmla="*/ 1815434 w 1815434"/>
                  <a:gd name="connsiteY7" fmla="*/ 263340 h 654842"/>
                  <a:gd name="connsiteX8" fmla="*/ 1750224 w 1815434"/>
                  <a:gd name="connsiteY8" fmla="*/ 327420 h 654842"/>
                  <a:gd name="connsiteX9" fmla="*/ 1815434 w 1815434"/>
                  <a:gd name="connsiteY9" fmla="*/ 391500 h 654842"/>
                  <a:gd name="connsiteX10" fmla="*/ 1815434 w 1815434"/>
                  <a:gd name="connsiteY10" fmla="*/ 395011 h 654842"/>
                  <a:gd name="connsiteX11" fmla="*/ 1750224 w 1815434"/>
                  <a:gd name="connsiteY11" fmla="*/ 459091 h 654842"/>
                  <a:gd name="connsiteX12" fmla="*/ 1815434 w 1815434"/>
                  <a:gd name="connsiteY12" fmla="*/ 523171 h 654842"/>
                  <a:gd name="connsiteX13" fmla="*/ 1815434 w 1815434"/>
                  <a:gd name="connsiteY13" fmla="*/ 526682 h 654842"/>
                  <a:gd name="connsiteX14" fmla="*/ 1750224 w 1815434"/>
                  <a:gd name="connsiteY14" fmla="*/ 590762 h 654842"/>
                  <a:gd name="connsiteX15" fmla="*/ 1815434 w 1815434"/>
                  <a:gd name="connsiteY15" fmla="*/ 654842 h 654842"/>
                  <a:gd name="connsiteX16" fmla="*/ 0 w 1815434"/>
                  <a:gd name="connsiteY16" fmla="*/ 654842 h 654842"/>
                  <a:gd name="connsiteX17" fmla="*/ 65210 w 1815434"/>
                  <a:gd name="connsiteY17" fmla="*/ 590762 h 654842"/>
                  <a:gd name="connsiteX18" fmla="*/ 0 w 1815434"/>
                  <a:gd name="connsiteY18" fmla="*/ 526682 h 654842"/>
                  <a:gd name="connsiteX19" fmla="*/ 0 w 1815434"/>
                  <a:gd name="connsiteY19" fmla="*/ 523171 h 654842"/>
                  <a:gd name="connsiteX20" fmla="*/ 65210 w 1815434"/>
                  <a:gd name="connsiteY20" fmla="*/ 459091 h 654842"/>
                  <a:gd name="connsiteX21" fmla="*/ 0 w 1815434"/>
                  <a:gd name="connsiteY21" fmla="*/ 395011 h 654842"/>
                  <a:gd name="connsiteX22" fmla="*/ 0 w 1815434"/>
                  <a:gd name="connsiteY22" fmla="*/ 391500 h 654842"/>
                  <a:gd name="connsiteX23" fmla="*/ 65210 w 1815434"/>
                  <a:gd name="connsiteY23" fmla="*/ 327420 h 654842"/>
                  <a:gd name="connsiteX24" fmla="*/ 0 w 1815434"/>
                  <a:gd name="connsiteY24" fmla="*/ 263340 h 654842"/>
                  <a:gd name="connsiteX25" fmla="*/ 0 w 1815434"/>
                  <a:gd name="connsiteY25" fmla="*/ 259830 h 654842"/>
                  <a:gd name="connsiteX26" fmla="*/ 65210 w 1815434"/>
                  <a:gd name="connsiteY26" fmla="*/ 195750 h 654842"/>
                  <a:gd name="connsiteX27" fmla="*/ 0 w 1815434"/>
                  <a:gd name="connsiteY27" fmla="*/ 131670 h 654842"/>
                  <a:gd name="connsiteX28" fmla="*/ 0 w 1815434"/>
                  <a:gd name="connsiteY28" fmla="*/ 128160 h 654842"/>
                  <a:gd name="connsiteX29" fmla="*/ 65210 w 1815434"/>
                  <a:gd name="connsiteY29" fmla="*/ 64080 h 65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815434" h="654842">
                    <a:moveTo>
                      <a:pt x="0" y="0"/>
                    </a:moveTo>
                    <a:lnTo>
                      <a:pt x="1815434" y="0"/>
                    </a:lnTo>
                    <a:lnTo>
                      <a:pt x="1750224" y="64080"/>
                    </a:lnTo>
                    <a:lnTo>
                      <a:pt x="1815434" y="128160"/>
                    </a:lnTo>
                    <a:lnTo>
                      <a:pt x="1815434" y="131670"/>
                    </a:lnTo>
                    <a:lnTo>
                      <a:pt x="1750224" y="195750"/>
                    </a:lnTo>
                    <a:lnTo>
                      <a:pt x="1815434" y="259830"/>
                    </a:lnTo>
                    <a:lnTo>
                      <a:pt x="1815434" y="263340"/>
                    </a:lnTo>
                    <a:lnTo>
                      <a:pt x="1750224" y="327420"/>
                    </a:lnTo>
                    <a:lnTo>
                      <a:pt x="1815434" y="391500"/>
                    </a:lnTo>
                    <a:lnTo>
                      <a:pt x="1815434" y="395011"/>
                    </a:lnTo>
                    <a:lnTo>
                      <a:pt x="1750224" y="459091"/>
                    </a:lnTo>
                    <a:lnTo>
                      <a:pt x="1815434" y="523171"/>
                    </a:lnTo>
                    <a:lnTo>
                      <a:pt x="1815434" y="526682"/>
                    </a:lnTo>
                    <a:lnTo>
                      <a:pt x="1750224" y="590762"/>
                    </a:lnTo>
                    <a:lnTo>
                      <a:pt x="1815434" y="654842"/>
                    </a:lnTo>
                    <a:lnTo>
                      <a:pt x="0" y="654842"/>
                    </a:lnTo>
                    <a:lnTo>
                      <a:pt x="65210" y="590762"/>
                    </a:lnTo>
                    <a:lnTo>
                      <a:pt x="0" y="526682"/>
                    </a:lnTo>
                    <a:lnTo>
                      <a:pt x="0" y="523171"/>
                    </a:lnTo>
                    <a:lnTo>
                      <a:pt x="65210" y="459091"/>
                    </a:lnTo>
                    <a:lnTo>
                      <a:pt x="0" y="395011"/>
                    </a:lnTo>
                    <a:lnTo>
                      <a:pt x="0" y="391500"/>
                    </a:lnTo>
                    <a:lnTo>
                      <a:pt x="65210" y="327420"/>
                    </a:lnTo>
                    <a:lnTo>
                      <a:pt x="0" y="263340"/>
                    </a:lnTo>
                    <a:lnTo>
                      <a:pt x="0" y="259830"/>
                    </a:lnTo>
                    <a:lnTo>
                      <a:pt x="65210" y="195750"/>
                    </a:lnTo>
                    <a:lnTo>
                      <a:pt x="0" y="131670"/>
                    </a:lnTo>
                    <a:lnTo>
                      <a:pt x="0" y="128160"/>
                    </a:lnTo>
                    <a:lnTo>
                      <a:pt x="65210" y="64080"/>
                    </a:lnTo>
                    <a:close/>
                  </a:path>
                </a:pathLst>
              </a:cu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74" name="TextBox 73"/>
            <p:cNvSpPr txBox="1"/>
            <p:nvPr/>
          </p:nvSpPr>
          <p:spPr>
            <a:xfrm>
              <a:off x="6252124" y="1521659"/>
              <a:ext cx="1416095" cy="156966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ko-KR" altLang="en-US" sz="4800" b="1" dirty="0" smtClean="0">
                  <a:latin typeface="나눔고딕 ExtraBold" pitchFamily="50" charset="-127"/>
                  <a:ea typeface="나눔고딕 ExtraBold" pitchFamily="50" charset="-127"/>
                </a:rPr>
                <a:t>종합</a:t>
              </a:r>
              <a:endParaRPr lang="en-US" altLang="ko-KR" sz="4800" b="1" dirty="0" smtClean="0">
                <a:latin typeface="나눔고딕 ExtraBold" pitchFamily="50" charset="-127"/>
                <a:ea typeface="나눔고딕 ExtraBold" pitchFamily="50" charset="-127"/>
              </a:endParaRPr>
            </a:p>
            <a:p>
              <a:pPr algn="ctr"/>
              <a:r>
                <a:rPr lang="ko-KR" altLang="en-US" sz="4800" b="1" dirty="0" smtClean="0">
                  <a:latin typeface="나눔고딕 ExtraBold" pitchFamily="50" charset="-127"/>
                  <a:ea typeface="나눔고딕 ExtraBold" pitchFamily="50" charset="-127"/>
                </a:rPr>
                <a:t>예술</a:t>
              </a:r>
              <a:endParaRPr lang="en-US" altLang="ko-KR" sz="4800" b="1" dirty="0" smtClean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grpSp>
        <p:nvGrpSpPr>
          <p:cNvPr id="81" name="그룹 80"/>
          <p:cNvGrpSpPr/>
          <p:nvPr/>
        </p:nvGrpSpPr>
        <p:grpSpPr>
          <a:xfrm rot="19796683">
            <a:off x="4860032" y="4005064"/>
            <a:ext cx="1712952" cy="1896028"/>
            <a:chOff x="5681805" y="4080722"/>
            <a:chExt cx="1712952" cy="1896028"/>
          </a:xfrm>
        </p:grpSpPr>
        <p:grpSp>
          <p:nvGrpSpPr>
            <p:cNvPr id="82" name="그룹 43"/>
            <p:cNvGrpSpPr/>
            <p:nvPr/>
          </p:nvGrpSpPr>
          <p:grpSpPr>
            <a:xfrm rot="1686190">
              <a:off x="5681805" y="4080722"/>
              <a:ext cx="1712952" cy="1896028"/>
              <a:chOff x="1694917" y="3560221"/>
              <a:chExt cx="2648523" cy="2931590"/>
            </a:xfrm>
          </p:grpSpPr>
          <p:pic>
            <p:nvPicPr>
              <p:cNvPr id="84" name="그림 83"/>
              <p:cNvPicPr>
                <a:picLocks noChangeAspect="1"/>
              </p:cNvPicPr>
              <p:nvPr/>
            </p:nvPicPr>
            <p:blipFill rotWithShape="1">
              <a:blip r:embed="rId8" cstate="print"/>
              <a:srcRect l="1" r="662"/>
              <a:stretch/>
            </p:blipFill>
            <p:spPr>
              <a:xfrm rot="20700000" flipH="1">
                <a:off x="1694917" y="3724600"/>
                <a:ext cx="2648523" cy="2767211"/>
              </a:xfrm>
              <a:prstGeom prst="rect">
                <a:avLst/>
              </a:prstGeom>
            </p:spPr>
          </p:pic>
          <p:sp>
            <p:nvSpPr>
              <p:cNvPr id="85" name="자유형 84"/>
              <p:cNvSpPr/>
              <p:nvPr/>
            </p:nvSpPr>
            <p:spPr>
              <a:xfrm rot="900000">
                <a:off x="3220834" y="3560221"/>
                <a:ext cx="1051842" cy="287448"/>
              </a:xfrm>
              <a:custGeom>
                <a:avLst/>
                <a:gdLst>
                  <a:gd name="connsiteX0" fmla="*/ 0 w 1815434"/>
                  <a:gd name="connsiteY0" fmla="*/ 0 h 654842"/>
                  <a:gd name="connsiteX1" fmla="*/ 1815434 w 1815434"/>
                  <a:gd name="connsiteY1" fmla="*/ 0 h 654842"/>
                  <a:gd name="connsiteX2" fmla="*/ 1750224 w 1815434"/>
                  <a:gd name="connsiteY2" fmla="*/ 64080 h 654842"/>
                  <a:gd name="connsiteX3" fmla="*/ 1815434 w 1815434"/>
                  <a:gd name="connsiteY3" fmla="*/ 128160 h 654842"/>
                  <a:gd name="connsiteX4" fmla="*/ 1815434 w 1815434"/>
                  <a:gd name="connsiteY4" fmla="*/ 131670 h 654842"/>
                  <a:gd name="connsiteX5" fmla="*/ 1750224 w 1815434"/>
                  <a:gd name="connsiteY5" fmla="*/ 195750 h 654842"/>
                  <a:gd name="connsiteX6" fmla="*/ 1815434 w 1815434"/>
                  <a:gd name="connsiteY6" fmla="*/ 259830 h 654842"/>
                  <a:gd name="connsiteX7" fmla="*/ 1815434 w 1815434"/>
                  <a:gd name="connsiteY7" fmla="*/ 263340 h 654842"/>
                  <a:gd name="connsiteX8" fmla="*/ 1750224 w 1815434"/>
                  <a:gd name="connsiteY8" fmla="*/ 327420 h 654842"/>
                  <a:gd name="connsiteX9" fmla="*/ 1815434 w 1815434"/>
                  <a:gd name="connsiteY9" fmla="*/ 391500 h 654842"/>
                  <a:gd name="connsiteX10" fmla="*/ 1815434 w 1815434"/>
                  <a:gd name="connsiteY10" fmla="*/ 395011 h 654842"/>
                  <a:gd name="connsiteX11" fmla="*/ 1750224 w 1815434"/>
                  <a:gd name="connsiteY11" fmla="*/ 459091 h 654842"/>
                  <a:gd name="connsiteX12" fmla="*/ 1815434 w 1815434"/>
                  <a:gd name="connsiteY12" fmla="*/ 523171 h 654842"/>
                  <a:gd name="connsiteX13" fmla="*/ 1815434 w 1815434"/>
                  <a:gd name="connsiteY13" fmla="*/ 526682 h 654842"/>
                  <a:gd name="connsiteX14" fmla="*/ 1750224 w 1815434"/>
                  <a:gd name="connsiteY14" fmla="*/ 590762 h 654842"/>
                  <a:gd name="connsiteX15" fmla="*/ 1815434 w 1815434"/>
                  <a:gd name="connsiteY15" fmla="*/ 654842 h 654842"/>
                  <a:gd name="connsiteX16" fmla="*/ 0 w 1815434"/>
                  <a:gd name="connsiteY16" fmla="*/ 654842 h 654842"/>
                  <a:gd name="connsiteX17" fmla="*/ 65210 w 1815434"/>
                  <a:gd name="connsiteY17" fmla="*/ 590762 h 654842"/>
                  <a:gd name="connsiteX18" fmla="*/ 0 w 1815434"/>
                  <a:gd name="connsiteY18" fmla="*/ 526682 h 654842"/>
                  <a:gd name="connsiteX19" fmla="*/ 0 w 1815434"/>
                  <a:gd name="connsiteY19" fmla="*/ 523171 h 654842"/>
                  <a:gd name="connsiteX20" fmla="*/ 65210 w 1815434"/>
                  <a:gd name="connsiteY20" fmla="*/ 459091 h 654842"/>
                  <a:gd name="connsiteX21" fmla="*/ 0 w 1815434"/>
                  <a:gd name="connsiteY21" fmla="*/ 395011 h 654842"/>
                  <a:gd name="connsiteX22" fmla="*/ 0 w 1815434"/>
                  <a:gd name="connsiteY22" fmla="*/ 391500 h 654842"/>
                  <a:gd name="connsiteX23" fmla="*/ 65210 w 1815434"/>
                  <a:gd name="connsiteY23" fmla="*/ 327420 h 654842"/>
                  <a:gd name="connsiteX24" fmla="*/ 0 w 1815434"/>
                  <a:gd name="connsiteY24" fmla="*/ 263340 h 654842"/>
                  <a:gd name="connsiteX25" fmla="*/ 0 w 1815434"/>
                  <a:gd name="connsiteY25" fmla="*/ 259830 h 654842"/>
                  <a:gd name="connsiteX26" fmla="*/ 65210 w 1815434"/>
                  <a:gd name="connsiteY26" fmla="*/ 195750 h 654842"/>
                  <a:gd name="connsiteX27" fmla="*/ 0 w 1815434"/>
                  <a:gd name="connsiteY27" fmla="*/ 131670 h 654842"/>
                  <a:gd name="connsiteX28" fmla="*/ 0 w 1815434"/>
                  <a:gd name="connsiteY28" fmla="*/ 128160 h 654842"/>
                  <a:gd name="connsiteX29" fmla="*/ 65210 w 1815434"/>
                  <a:gd name="connsiteY29" fmla="*/ 64080 h 65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815434" h="654842">
                    <a:moveTo>
                      <a:pt x="0" y="0"/>
                    </a:moveTo>
                    <a:lnTo>
                      <a:pt x="1815434" y="0"/>
                    </a:lnTo>
                    <a:lnTo>
                      <a:pt x="1750224" y="64080"/>
                    </a:lnTo>
                    <a:lnTo>
                      <a:pt x="1815434" y="128160"/>
                    </a:lnTo>
                    <a:lnTo>
                      <a:pt x="1815434" y="131670"/>
                    </a:lnTo>
                    <a:lnTo>
                      <a:pt x="1750224" y="195750"/>
                    </a:lnTo>
                    <a:lnTo>
                      <a:pt x="1815434" y="259830"/>
                    </a:lnTo>
                    <a:lnTo>
                      <a:pt x="1815434" y="263340"/>
                    </a:lnTo>
                    <a:lnTo>
                      <a:pt x="1750224" y="327420"/>
                    </a:lnTo>
                    <a:lnTo>
                      <a:pt x="1815434" y="391500"/>
                    </a:lnTo>
                    <a:lnTo>
                      <a:pt x="1815434" y="395011"/>
                    </a:lnTo>
                    <a:lnTo>
                      <a:pt x="1750224" y="459091"/>
                    </a:lnTo>
                    <a:lnTo>
                      <a:pt x="1815434" y="523171"/>
                    </a:lnTo>
                    <a:lnTo>
                      <a:pt x="1815434" y="526682"/>
                    </a:lnTo>
                    <a:lnTo>
                      <a:pt x="1750224" y="590762"/>
                    </a:lnTo>
                    <a:lnTo>
                      <a:pt x="1815434" y="654842"/>
                    </a:lnTo>
                    <a:lnTo>
                      <a:pt x="0" y="654842"/>
                    </a:lnTo>
                    <a:lnTo>
                      <a:pt x="65210" y="590762"/>
                    </a:lnTo>
                    <a:lnTo>
                      <a:pt x="0" y="526682"/>
                    </a:lnTo>
                    <a:lnTo>
                      <a:pt x="0" y="523171"/>
                    </a:lnTo>
                    <a:lnTo>
                      <a:pt x="65210" y="459091"/>
                    </a:lnTo>
                    <a:lnTo>
                      <a:pt x="0" y="395011"/>
                    </a:lnTo>
                    <a:lnTo>
                      <a:pt x="0" y="391500"/>
                    </a:lnTo>
                    <a:lnTo>
                      <a:pt x="65210" y="327420"/>
                    </a:lnTo>
                    <a:lnTo>
                      <a:pt x="0" y="263340"/>
                    </a:lnTo>
                    <a:lnTo>
                      <a:pt x="0" y="259830"/>
                    </a:lnTo>
                    <a:lnTo>
                      <a:pt x="65210" y="195750"/>
                    </a:lnTo>
                    <a:lnTo>
                      <a:pt x="0" y="131670"/>
                    </a:lnTo>
                    <a:lnTo>
                      <a:pt x="0" y="128160"/>
                    </a:lnTo>
                    <a:lnTo>
                      <a:pt x="65210" y="64080"/>
                    </a:lnTo>
                    <a:close/>
                  </a:path>
                </a:pathLst>
              </a:cu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83" name="TextBox 82"/>
            <p:cNvSpPr txBox="1"/>
            <p:nvPr/>
          </p:nvSpPr>
          <p:spPr>
            <a:xfrm rot="952144">
              <a:off x="5701896" y="4723152"/>
              <a:ext cx="1632178" cy="70788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4000" b="1" dirty="0" smtClean="0">
                  <a:latin typeface="나눔고딕 ExtraBold" pitchFamily="50" charset="-127"/>
                  <a:ea typeface="나눔고딕 ExtraBold" pitchFamily="50" charset="-127"/>
                </a:rPr>
                <a:t>창의력</a:t>
              </a:r>
              <a:endParaRPr lang="ko-KR" altLang="en-US" sz="4000" b="1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86" name="타원 85"/>
          <p:cNvSpPr/>
          <p:nvPr/>
        </p:nvSpPr>
        <p:spPr>
          <a:xfrm>
            <a:off x="3851920" y="2780928"/>
            <a:ext cx="1440160" cy="144016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grpSp>
        <p:nvGrpSpPr>
          <p:cNvPr id="87" name="그룹 86"/>
          <p:cNvGrpSpPr/>
          <p:nvPr/>
        </p:nvGrpSpPr>
        <p:grpSpPr>
          <a:xfrm>
            <a:off x="2339752" y="4365104"/>
            <a:ext cx="1656184" cy="1786764"/>
            <a:chOff x="8315908" y="3068960"/>
            <a:chExt cx="1656184" cy="1786764"/>
          </a:xfrm>
        </p:grpSpPr>
        <p:grpSp>
          <p:nvGrpSpPr>
            <p:cNvPr id="88" name="그룹 31"/>
            <p:cNvGrpSpPr/>
            <p:nvPr/>
          </p:nvGrpSpPr>
          <p:grpSpPr>
            <a:xfrm>
              <a:off x="8315908" y="3068960"/>
              <a:ext cx="1656184" cy="1786764"/>
              <a:chOff x="1763029" y="380244"/>
              <a:chExt cx="2671790" cy="2882444"/>
            </a:xfrm>
          </p:grpSpPr>
          <p:pic>
            <p:nvPicPr>
              <p:cNvPr id="90" name="그림 89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 rot="900000">
                <a:off x="1763029" y="489864"/>
                <a:ext cx="2671790" cy="2772824"/>
              </a:xfrm>
              <a:prstGeom prst="rect">
                <a:avLst/>
              </a:prstGeom>
            </p:spPr>
          </p:pic>
          <p:sp>
            <p:nvSpPr>
              <p:cNvPr id="91" name="자유형 90"/>
              <p:cNvSpPr/>
              <p:nvPr/>
            </p:nvSpPr>
            <p:spPr>
              <a:xfrm rot="20258925">
                <a:off x="1897166" y="380244"/>
                <a:ext cx="979327" cy="287448"/>
              </a:xfrm>
              <a:custGeom>
                <a:avLst/>
                <a:gdLst>
                  <a:gd name="connsiteX0" fmla="*/ 0 w 1815434"/>
                  <a:gd name="connsiteY0" fmla="*/ 0 h 654842"/>
                  <a:gd name="connsiteX1" fmla="*/ 1815434 w 1815434"/>
                  <a:gd name="connsiteY1" fmla="*/ 0 h 654842"/>
                  <a:gd name="connsiteX2" fmla="*/ 1750224 w 1815434"/>
                  <a:gd name="connsiteY2" fmla="*/ 64080 h 654842"/>
                  <a:gd name="connsiteX3" fmla="*/ 1815434 w 1815434"/>
                  <a:gd name="connsiteY3" fmla="*/ 128160 h 654842"/>
                  <a:gd name="connsiteX4" fmla="*/ 1815434 w 1815434"/>
                  <a:gd name="connsiteY4" fmla="*/ 131670 h 654842"/>
                  <a:gd name="connsiteX5" fmla="*/ 1750224 w 1815434"/>
                  <a:gd name="connsiteY5" fmla="*/ 195750 h 654842"/>
                  <a:gd name="connsiteX6" fmla="*/ 1815434 w 1815434"/>
                  <a:gd name="connsiteY6" fmla="*/ 259830 h 654842"/>
                  <a:gd name="connsiteX7" fmla="*/ 1815434 w 1815434"/>
                  <a:gd name="connsiteY7" fmla="*/ 263340 h 654842"/>
                  <a:gd name="connsiteX8" fmla="*/ 1750224 w 1815434"/>
                  <a:gd name="connsiteY8" fmla="*/ 327420 h 654842"/>
                  <a:gd name="connsiteX9" fmla="*/ 1815434 w 1815434"/>
                  <a:gd name="connsiteY9" fmla="*/ 391500 h 654842"/>
                  <a:gd name="connsiteX10" fmla="*/ 1815434 w 1815434"/>
                  <a:gd name="connsiteY10" fmla="*/ 395011 h 654842"/>
                  <a:gd name="connsiteX11" fmla="*/ 1750224 w 1815434"/>
                  <a:gd name="connsiteY11" fmla="*/ 459091 h 654842"/>
                  <a:gd name="connsiteX12" fmla="*/ 1815434 w 1815434"/>
                  <a:gd name="connsiteY12" fmla="*/ 523171 h 654842"/>
                  <a:gd name="connsiteX13" fmla="*/ 1815434 w 1815434"/>
                  <a:gd name="connsiteY13" fmla="*/ 526682 h 654842"/>
                  <a:gd name="connsiteX14" fmla="*/ 1750224 w 1815434"/>
                  <a:gd name="connsiteY14" fmla="*/ 590762 h 654842"/>
                  <a:gd name="connsiteX15" fmla="*/ 1815434 w 1815434"/>
                  <a:gd name="connsiteY15" fmla="*/ 654842 h 654842"/>
                  <a:gd name="connsiteX16" fmla="*/ 0 w 1815434"/>
                  <a:gd name="connsiteY16" fmla="*/ 654842 h 654842"/>
                  <a:gd name="connsiteX17" fmla="*/ 65210 w 1815434"/>
                  <a:gd name="connsiteY17" fmla="*/ 590762 h 654842"/>
                  <a:gd name="connsiteX18" fmla="*/ 0 w 1815434"/>
                  <a:gd name="connsiteY18" fmla="*/ 526682 h 654842"/>
                  <a:gd name="connsiteX19" fmla="*/ 0 w 1815434"/>
                  <a:gd name="connsiteY19" fmla="*/ 523171 h 654842"/>
                  <a:gd name="connsiteX20" fmla="*/ 65210 w 1815434"/>
                  <a:gd name="connsiteY20" fmla="*/ 459091 h 654842"/>
                  <a:gd name="connsiteX21" fmla="*/ 0 w 1815434"/>
                  <a:gd name="connsiteY21" fmla="*/ 395011 h 654842"/>
                  <a:gd name="connsiteX22" fmla="*/ 0 w 1815434"/>
                  <a:gd name="connsiteY22" fmla="*/ 391500 h 654842"/>
                  <a:gd name="connsiteX23" fmla="*/ 65210 w 1815434"/>
                  <a:gd name="connsiteY23" fmla="*/ 327420 h 654842"/>
                  <a:gd name="connsiteX24" fmla="*/ 0 w 1815434"/>
                  <a:gd name="connsiteY24" fmla="*/ 263340 h 654842"/>
                  <a:gd name="connsiteX25" fmla="*/ 0 w 1815434"/>
                  <a:gd name="connsiteY25" fmla="*/ 259830 h 654842"/>
                  <a:gd name="connsiteX26" fmla="*/ 65210 w 1815434"/>
                  <a:gd name="connsiteY26" fmla="*/ 195750 h 654842"/>
                  <a:gd name="connsiteX27" fmla="*/ 0 w 1815434"/>
                  <a:gd name="connsiteY27" fmla="*/ 131670 h 654842"/>
                  <a:gd name="connsiteX28" fmla="*/ 0 w 1815434"/>
                  <a:gd name="connsiteY28" fmla="*/ 128160 h 654842"/>
                  <a:gd name="connsiteX29" fmla="*/ 65210 w 1815434"/>
                  <a:gd name="connsiteY29" fmla="*/ 64080 h 65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815434" h="654842">
                    <a:moveTo>
                      <a:pt x="0" y="0"/>
                    </a:moveTo>
                    <a:lnTo>
                      <a:pt x="1815434" y="0"/>
                    </a:lnTo>
                    <a:lnTo>
                      <a:pt x="1750224" y="64080"/>
                    </a:lnTo>
                    <a:lnTo>
                      <a:pt x="1815434" y="128160"/>
                    </a:lnTo>
                    <a:lnTo>
                      <a:pt x="1815434" y="131670"/>
                    </a:lnTo>
                    <a:lnTo>
                      <a:pt x="1750224" y="195750"/>
                    </a:lnTo>
                    <a:lnTo>
                      <a:pt x="1815434" y="259830"/>
                    </a:lnTo>
                    <a:lnTo>
                      <a:pt x="1815434" y="263340"/>
                    </a:lnTo>
                    <a:lnTo>
                      <a:pt x="1750224" y="327420"/>
                    </a:lnTo>
                    <a:lnTo>
                      <a:pt x="1815434" y="391500"/>
                    </a:lnTo>
                    <a:lnTo>
                      <a:pt x="1815434" y="395011"/>
                    </a:lnTo>
                    <a:lnTo>
                      <a:pt x="1750224" y="459091"/>
                    </a:lnTo>
                    <a:lnTo>
                      <a:pt x="1815434" y="523171"/>
                    </a:lnTo>
                    <a:lnTo>
                      <a:pt x="1815434" y="526682"/>
                    </a:lnTo>
                    <a:lnTo>
                      <a:pt x="1750224" y="590762"/>
                    </a:lnTo>
                    <a:lnTo>
                      <a:pt x="1815434" y="654842"/>
                    </a:lnTo>
                    <a:lnTo>
                      <a:pt x="0" y="654842"/>
                    </a:lnTo>
                    <a:lnTo>
                      <a:pt x="65210" y="590762"/>
                    </a:lnTo>
                    <a:lnTo>
                      <a:pt x="0" y="526682"/>
                    </a:lnTo>
                    <a:lnTo>
                      <a:pt x="0" y="523171"/>
                    </a:lnTo>
                    <a:lnTo>
                      <a:pt x="65210" y="459091"/>
                    </a:lnTo>
                    <a:lnTo>
                      <a:pt x="0" y="395011"/>
                    </a:lnTo>
                    <a:lnTo>
                      <a:pt x="0" y="391500"/>
                    </a:lnTo>
                    <a:lnTo>
                      <a:pt x="65210" y="327420"/>
                    </a:lnTo>
                    <a:lnTo>
                      <a:pt x="0" y="263340"/>
                    </a:lnTo>
                    <a:lnTo>
                      <a:pt x="0" y="259830"/>
                    </a:lnTo>
                    <a:lnTo>
                      <a:pt x="65210" y="195750"/>
                    </a:lnTo>
                    <a:lnTo>
                      <a:pt x="0" y="131670"/>
                    </a:lnTo>
                    <a:lnTo>
                      <a:pt x="0" y="128160"/>
                    </a:lnTo>
                    <a:lnTo>
                      <a:pt x="65210" y="64080"/>
                    </a:lnTo>
                    <a:close/>
                  </a:path>
                </a:pathLst>
              </a:cu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89" name="TextBox 88"/>
            <p:cNvSpPr txBox="1"/>
            <p:nvPr/>
          </p:nvSpPr>
          <p:spPr>
            <a:xfrm>
              <a:off x="8459934" y="3573015"/>
              <a:ext cx="1342034" cy="83099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4800" b="1" dirty="0" smtClean="0">
                  <a:latin typeface="나눔고딕 ExtraBold" pitchFamily="50" charset="-127"/>
                  <a:ea typeface="나눔고딕 ExtraBold" pitchFamily="50" charset="-127"/>
                </a:rPr>
                <a:t>개성</a:t>
              </a:r>
              <a:endParaRPr lang="ko-KR" altLang="en-US" sz="4800" b="1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grpSp>
        <p:nvGrpSpPr>
          <p:cNvPr id="92" name="그룹 91"/>
          <p:cNvGrpSpPr/>
          <p:nvPr/>
        </p:nvGrpSpPr>
        <p:grpSpPr>
          <a:xfrm>
            <a:off x="1979712" y="2204864"/>
            <a:ext cx="1620350" cy="1644606"/>
            <a:chOff x="2538008" y="1248791"/>
            <a:chExt cx="1620350" cy="1644606"/>
          </a:xfrm>
        </p:grpSpPr>
        <p:grpSp>
          <p:nvGrpSpPr>
            <p:cNvPr id="93" name="그룹 41"/>
            <p:cNvGrpSpPr/>
            <p:nvPr/>
          </p:nvGrpSpPr>
          <p:grpSpPr>
            <a:xfrm rot="21021659">
              <a:off x="2538008" y="1248791"/>
              <a:ext cx="1620350" cy="1644606"/>
              <a:chOff x="4749978" y="3531435"/>
              <a:chExt cx="2758182" cy="2850740"/>
            </a:xfrm>
          </p:grpSpPr>
          <p:pic>
            <p:nvPicPr>
              <p:cNvPr id="95" name="그림 94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 rot="495890">
                <a:off x="4787178" y="3610175"/>
                <a:ext cx="2720982" cy="2772000"/>
              </a:xfrm>
              <a:prstGeom prst="rect">
                <a:avLst/>
              </a:prstGeom>
            </p:spPr>
          </p:pic>
          <p:sp>
            <p:nvSpPr>
              <p:cNvPr id="96" name="자유형 95"/>
              <p:cNvSpPr/>
              <p:nvPr/>
            </p:nvSpPr>
            <p:spPr>
              <a:xfrm rot="19800000">
                <a:off x="4749978" y="3531435"/>
                <a:ext cx="1029969" cy="287448"/>
              </a:xfrm>
              <a:custGeom>
                <a:avLst/>
                <a:gdLst>
                  <a:gd name="connsiteX0" fmla="*/ 0 w 1815434"/>
                  <a:gd name="connsiteY0" fmla="*/ 0 h 654842"/>
                  <a:gd name="connsiteX1" fmla="*/ 1815434 w 1815434"/>
                  <a:gd name="connsiteY1" fmla="*/ 0 h 654842"/>
                  <a:gd name="connsiteX2" fmla="*/ 1750224 w 1815434"/>
                  <a:gd name="connsiteY2" fmla="*/ 64080 h 654842"/>
                  <a:gd name="connsiteX3" fmla="*/ 1815434 w 1815434"/>
                  <a:gd name="connsiteY3" fmla="*/ 128160 h 654842"/>
                  <a:gd name="connsiteX4" fmla="*/ 1815434 w 1815434"/>
                  <a:gd name="connsiteY4" fmla="*/ 131670 h 654842"/>
                  <a:gd name="connsiteX5" fmla="*/ 1750224 w 1815434"/>
                  <a:gd name="connsiteY5" fmla="*/ 195750 h 654842"/>
                  <a:gd name="connsiteX6" fmla="*/ 1815434 w 1815434"/>
                  <a:gd name="connsiteY6" fmla="*/ 259830 h 654842"/>
                  <a:gd name="connsiteX7" fmla="*/ 1815434 w 1815434"/>
                  <a:gd name="connsiteY7" fmla="*/ 263340 h 654842"/>
                  <a:gd name="connsiteX8" fmla="*/ 1750224 w 1815434"/>
                  <a:gd name="connsiteY8" fmla="*/ 327420 h 654842"/>
                  <a:gd name="connsiteX9" fmla="*/ 1815434 w 1815434"/>
                  <a:gd name="connsiteY9" fmla="*/ 391500 h 654842"/>
                  <a:gd name="connsiteX10" fmla="*/ 1815434 w 1815434"/>
                  <a:gd name="connsiteY10" fmla="*/ 395011 h 654842"/>
                  <a:gd name="connsiteX11" fmla="*/ 1750224 w 1815434"/>
                  <a:gd name="connsiteY11" fmla="*/ 459091 h 654842"/>
                  <a:gd name="connsiteX12" fmla="*/ 1815434 w 1815434"/>
                  <a:gd name="connsiteY12" fmla="*/ 523171 h 654842"/>
                  <a:gd name="connsiteX13" fmla="*/ 1815434 w 1815434"/>
                  <a:gd name="connsiteY13" fmla="*/ 526682 h 654842"/>
                  <a:gd name="connsiteX14" fmla="*/ 1750224 w 1815434"/>
                  <a:gd name="connsiteY14" fmla="*/ 590762 h 654842"/>
                  <a:gd name="connsiteX15" fmla="*/ 1815434 w 1815434"/>
                  <a:gd name="connsiteY15" fmla="*/ 654842 h 654842"/>
                  <a:gd name="connsiteX16" fmla="*/ 0 w 1815434"/>
                  <a:gd name="connsiteY16" fmla="*/ 654842 h 654842"/>
                  <a:gd name="connsiteX17" fmla="*/ 65210 w 1815434"/>
                  <a:gd name="connsiteY17" fmla="*/ 590762 h 654842"/>
                  <a:gd name="connsiteX18" fmla="*/ 0 w 1815434"/>
                  <a:gd name="connsiteY18" fmla="*/ 526682 h 654842"/>
                  <a:gd name="connsiteX19" fmla="*/ 0 w 1815434"/>
                  <a:gd name="connsiteY19" fmla="*/ 523171 h 654842"/>
                  <a:gd name="connsiteX20" fmla="*/ 65210 w 1815434"/>
                  <a:gd name="connsiteY20" fmla="*/ 459091 h 654842"/>
                  <a:gd name="connsiteX21" fmla="*/ 0 w 1815434"/>
                  <a:gd name="connsiteY21" fmla="*/ 395011 h 654842"/>
                  <a:gd name="connsiteX22" fmla="*/ 0 w 1815434"/>
                  <a:gd name="connsiteY22" fmla="*/ 391500 h 654842"/>
                  <a:gd name="connsiteX23" fmla="*/ 65210 w 1815434"/>
                  <a:gd name="connsiteY23" fmla="*/ 327420 h 654842"/>
                  <a:gd name="connsiteX24" fmla="*/ 0 w 1815434"/>
                  <a:gd name="connsiteY24" fmla="*/ 263340 h 654842"/>
                  <a:gd name="connsiteX25" fmla="*/ 0 w 1815434"/>
                  <a:gd name="connsiteY25" fmla="*/ 259830 h 654842"/>
                  <a:gd name="connsiteX26" fmla="*/ 65210 w 1815434"/>
                  <a:gd name="connsiteY26" fmla="*/ 195750 h 654842"/>
                  <a:gd name="connsiteX27" fmla="*/ 0 w 1815434"/>
                  <a:gd name="connsiteY27" fmla="*/ 131670 h 654842"/>
                  <a:gd name="connsiteX28" fmla="*/ 0 w 1815434"/>
                  <a:gd name="connsiteY28" fmla="*/ 128160 h 654842"/>
                  <a:gd name="connsiteX29" fmla="*/ 65210 w 1815434"/>
                  <a:gd name="connsiteY29" fmla="*/ 64080 h 65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815434" h="654842">
                    <a:moveTo>
                      <a:pt x="0" y="0"/>
                    </a:moveTo>
                    <a:lnTo>
                      <a:pt x="1815434" y="0"/>
                    </a:lnTo>
                    <a:lnTo>
                      <a:pt x="1750224" y="64080"/>
                    </a:lnTo>
                    <a:lnTo>
                      <a:pt x="1815434" y="128160"/>
                    </a:lnTo>
                    <a:lnTo>
                      <a:pt x="1815434" y="131670"/>
                    </a:lnTo>
                    <a:lnTo>
                      <a:pt x="1750224" y="195750"/>
                    </a:lnTo>
                    <a:lnTo>
                      <a:pt x="1815434" y="259830"/>
                    </a:lnTo>
                    <a:lnTo>
                      <a:pt x="1815434" y="263340"/>
                    </a:lnTo>
                    <a:lnTo>
                      <a:pt x="1750224" y="327420"/>
                    </a:lnTo>
                    <a:lnTo>
                      <a:pt x="1815434" y="391500"/>
                    </a:lnTo>
                    <a:lnTo>
                      <a:pt x="1815434" y="395011"/>
                    </a:lnTo>
                    <a:lnTo>
                      <a:pt x="1750224" y="459091"/>
                    </a:lnTo>
                    <a:lnTo>
                      <a:pt x="1815434" y="523171"/>
                    </a:lnTo>
                    <a:lnTo>
                      <a:pt x="1815434" y="526682"/>
                    </a:lnTo>
                    <a:lnTo>
                      <a:pt x="1750224" y="590762"/>
                    </a:lnTo>
                    <a:lnTo>
                      <a:pt x="1815434" y="654842"/>
                    </a:lnTo>
                    <a:lnTo>
                      <a:pt x="0" y="654842"/>
                    </a:lnTo>
                    <a:lnTo>
                      <a:pt x="65210" y="590762"/>
                    </a:lnTo>
                    <a:lnTo>
                      <a:pt x="0" y="526682"/>
                    </a:lnTo>
                    <a:lnTo>
                      <a:pt x="0" y="523171"/>
                    </a:lnTo>
                    <a:lnTo>
                      <a:pt x="65210" y="459091"/>
                    </a:lnTo>
                    <a:lnTo>
                      <a:pt x="0" y="395011"/>
                    </a:lnTo>
                    <a:lnTo>
                      <a:pt x="0" y="391500"/>
                    </a:lnTo>
                    <a:lnTo>
                      <a:pt x="65210" y="327420"/>
                    </a:lnTo>
                    <a:lnTo>
                      <a:pt x="0" y="263340"/>
                    </a:lnTo>
                    <a:lnTo>
                      <a:pt x="0" y="259830"/>
                    </a:lnTo>
                    <a:lnTo>
                      <a:pt x="65210" y="195750"/>
                    </a:lnTo>
                    <a:lnTo>
                      <a:pt x="0" y="131670"/>
                    </a:lnTo>
                    <a:lnTo>
                      <a:pt x="0" y="128160"/>
                    </a:lnTo>
                    <a:lnTo>
                      <a:pt x="65210" y="64080"/>
                    </a:lnTo>
                    <a:close/>
                  </a:path>
                </a:pathLst>
              </a:cu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94" name="TextBox 93"/>
            <p:cNvSpPr txBox="1"/>
            <p:nvPr/>
          </p:nvSpPr>
          <p:spPr>
            <a:xfrm>
              <a:off x="2627786" y="1612250"/>
              <a:ext cx="1486304" cy="92333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5400" b="1" dirty="0" smtClean="0">
                  <a:latin typeface="나눔고딕 ExtraBold" pitchFamily="50" charset="-127"/>
                  <a:ea typeface="나눔고딕 ExtraBold" pitchFamily="50" charset="-127"/>
                </a:rPr>
                <a:t>사회</a:t>
              </a:r>
              <a:endParaRPr lang="ko-KR" altLang="en-US" sz="5400" b="1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grpSp>
        <p:nvGrpSpPr>
          <p:cNvPr id="97" name="그룹 96"/>
          <p:cNvGrpSpPr/>
          <p:nvPr/>
        </p:nvGrpSpPr>
        <p:grpSpPr>
          <a:xfrm>
            <a:off x="323528" y="3573016"/>
            <a:ext cx="1712952" cy="1896028"/>
            <a:chOff x="3477434" y="4224738"/>
            <a:chExt cx="1712952" cy="1896028"/>
          </a:xfrm>
        </p:grpSpPr>
        <p:grpSp>
          <p:nvGrpSpPr>
            <p:cNvPr id="98" name="그룹 48"/>
            <p:cNvGrpSpPr/>
            <p:nvPr/>
          </p:nvGrpSpPr>
          <p:grpSpPr>
            <a:xfrm rot="1686190">
              <a:off x="3477434" y="4224738"/>
              <a:ext cx="1712952" cy="1896028"/>
              <a:chOff x="1694917" y="3560221"/>
              <a:chExt cx="2648523" cy="2931590"/>
            </a:xfrm>
          </p:grpSpPr>
          <p:pic>
            <p:nvPicPr>
              <p:cNvPr id="100" name="그림 99"/>
              <p:cNvPicPr>
                <a:picLocks noChangeAspect="1"/>
              </p:cNvPicPr>
              <p:nvPr/>
            </p:nvPicPr>
            <p:blipFill rotWithShape="1">
              <a:blip r:embed="rId8" cstate="print"/>
              <a:srcRect l="1" r="662"/>
              <a:stretch/>
            </p:blipFill>
            <p:spPr>
              <a:xfrm rot="20700000" flipH="1">
                <a:off x="1694917" y="3724600"/>
                <a:ext cx="2648523" cy="2767211"/>
              </a:xfrm>
              <a:prstGeom prst="rect">
                <a:avLst/>
              </a:prstGeom>
            </p:spPr>
          </p:pic>
          <p:sp>
            <p:nvSpPr>
              <p:cNvPr id="101" name="자유형 100"/>
              <p:cNvSpPr/>
              <p:nvPr/>
            </p:nvSpPr>
            <p:spPr>
              <a:xfrm rot="900000">
                <a:off x="3220834" y="3560221"/>
                <a:ext cx="1051842" cy="287448"/>
              </a:xfrm>
              <a:custGeom>
                <a:avLst/>
                <a:gdLst>
                  <a:gd name="connsiteX0" fmla="*/ 0 w 1815434"/>
                  <a:gd name="connsiteY0" fmla="*/ 0 h 654842"/>
                  <a:gd name="connsiteX1" fmla="*/ 1815434 w 1815434"/>
                  <a:gd name="connsiteY1" fmla="*/ 0 h 654842"/>
                  <a:gd name="connsiteX2" fmla="*/ 1750224 w 1815434"/>
                  <a:gd name="connsiteY2" fmla="*/ 64080 h 654842"/>
                  <a:gd name="connsiteX3" fmla="*/ 1815434 w 1815434"/>
                  <a:gd name="connsiteY3" fmla="*/ 128160 h 654842"/>
                  <a:gd name="connsiteX4" fmla="*/ 1815434 w 1815434"/>
                  <a:gd name="connsiteY4" fmla="*/ 131670 h 654842"/>
                  <a:gd name="connsiteX5" fmla="*/ 1750224 w 1815434"/>
                  <a:gd name="connsiteY5" fmla="*/ 195750 h 654842"/>
                  <a:gd name="connsiteX6" fmla="*/ 1815434 w 1815434"/>
                  <a:gd name="connsiteY6" fmla="*/ 259830 h 654842"/>
                  <a:gd name="connsiteX7" fmla="*/ 1815434 w 1815434"/>
                  <a:gd name="connsiteY7" fmla="*/ 263340 h 654842"/>
                  <a:gd name="connsiteX8" fmla="*/ 1750224 w 1815434"/>
                  <a:gd name="connsiteY8" fmla="*/ 327420 h 654842"/>
                  <a:gd name="connsiteX9" fmla="*/ 1815434 w 1815434"/>
                  <a:gd name="connsiteY9" fmla="*/ 391500 h 654842"/>
                  <a:gd name="connsiteX10" fmla="*/ 1815434 w 1815434"/>
                  <a:gd name="connsiteY10" fmla="*/ 395011 h 654842"/>
                  <a:gd name="connsiteX11" fmla="*/ 1750224 w 1815434"/>
                  <a:gd name="connsiteY11" fmla="*/ 459091 h 654842"/>
                  <a:gd name="connsiteX12" fmla="*/ 1815434 w 1815434"/>
                  <a:gd name="connsiteY12" fmla="*/ 523171 h 654842"/>
                  <a:gd name="connsiteX13" fmla="*/ 1815434 w 1815434"/>
                  <a:gd name="connsiteY13" fmla="*/ 526682 h 654842"/>
                  <a:gd name="connsiteX14" fmla="*/ 1750224 w 1815434"/>
                  <a:gd name="connsiteY14" fmla="*/ 590762 h 654842"/>
                  <a:gd name="connsiteX15" fmla="*/ 1815434 w 1815434"/>
                  <a:gd name="connsiteY15" fmla="*/ 654842 h 654842"/>
                  <a:gd name="connsiteX16" fmla="*/ 0 w 1815434"/>
                  <a:gd name="connsiteY16" fmla="*/ 654842 h 654842"/>
                  <a:gd name="connsiteX17" fmla="*/ 65210 w 1815434"/>
                  <a:gd name="connsiteY17" fmla="*/ 590762 h 654842"/>
                  <a:gd name="connsiteX18" fmla="*/ 0 w 1815434"/>
                  <a:gd name="connsiteY18" fmla="*/ 526682 h 654842"/>
                  <a:gd name="connsiteX19" fmla="*/ 0 w 1815434"/>
                  <a:gd name="connsiteY19" fmla="*/ 523171 h 654842"/>
                  <a:gd name="connsiteX20" fmla="*/ 65210 w 1815434"/>
                  <a:gd name="connsiteY20" fmla="*/ 459091 h 654842"/>
                  <a:gd name="connsiteX21" fmla="*/ 0 w 1815434"/>
                  <a:gd name="connsiteY21" fmla="*/ 395011 h 654842"/>
                  <a:gd name="connsiteX22" fmla="*/ 0 w 1815434"/>
                  <a:gd name="connsiteY22" fmla="*/ 391500 h 654842"/>
                  <a:gd name="connsiteX23" fmla="*/ 65210 w 1815434"/>
                  <a:gd name="connsiteY23" fmla="*/ 327420 h 654842"/>
                  <a:gd name="connsiteX24" fmla="*/ 0 w 1815434"/>
                  <a:gd name="connsiteY24" fmla="*/ 263340 h 654842"/>
                  <a:gd name="connsiteX25" fmla="*/ 0 w 1815434"/>
                  <a:gd name="connsiteY25" fmla="*/ 259830 h 654842"/>
                  <a:gd name="connsiteX26" fmla="*/ 65210 w 1815434"/>
                  <a:gd name="connsiteY26" fmla="*/ 195750 h 654842"/>
                  <a:gd name="connsiteX27" fmla="*/ 0 w 1815434"/>
                  <a:gd name="connsiteY27" fmla="*/ 131670 h 654842"/>
                  <a:gd name="connsiteX28" fmla="*/ 0 w 1815434"/>
                  <a:gd name="connsiteY28" fmla="*/ 128160 h 654842"/>
                  <a:gd name="connsiteX29" fmla="*/ 65210 w 1815434"/>
                  <a:gd name="connsiteY29" fmla="*/ 64080 h 65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815434" h="654842">
                    <a:moveTo>
                      <a:pt x="0" y="0"/>
                    </a:moveTo>
                    <a:lnTo>
                      <a:pt x="1815434" y="0"/>
                    </a:lnTo>
                    <a:lnTo>
                      <a:pt x="1750224" y="64080"/>
                    </a:lnTo>
                    <a:lnTo>
                      <a:pt x="1815434" y="128160"/>
                    </a:lnTo>
                    <a:lnTo>
                      <a:pt x="1815434" y="131670"/>
                    </a:lnTo>
                    <a:lnTo>
                      <a:pt x="1750224" y="195750"/>
                    </a:lnTo>
                    <a:lnTo>
                      <a:pt x="1815434" y="259830"/>
                    </a:lnTo>
                    <a:lnTo>
                      <a:pt x="1815434" y="263340"/>
                    </a:lnTo>
                    <a:lnTo>
                      <a:pt x="1750224" y="327420"/>
                    </a:lnTo>
                    <a:lnTo>
                      <a:pt x="1815434" y="391500"/>
                    </a:lnTo>
                    <a:lnTo>
                      <a:pt x="1815434" y="395011"/>
                    </a:lnTo>
                    <a:lnTo>
                      <a:pt x="1750224" y="459091"/>
                    </a:lnTo>
                    <a:lnTo>
                      <a:pt x="1815434" y="523171"/>
                    </a:lnTo>
                    <a:lnTo>
                      <a:pt x="1815434" y="526682"/>
                    </a:lnTo>
                    <a:lnTo>
                      <a:pt x="1750224" y="590762"/>
                    </a:lnTo>
                    <a:lnTo>
                      <a:pt x="1815434" y="654842"/>
                    </a:lnTo>
                    <a:lnTo>
                      <a:pt x="0" y="654842"/>
                    </a:lnTo>
                    <a:lnTo>
                      <a:pt x="65210" y="590762"/>
                    </a:lnTo>
                    <a:lnTo>
                      <a:pt x="0" y="526682"/>
                    </a:lnTo>
                    <a:lnTo>
                      <a:pt x="0" y="523171"/>
                    </a:lnTo>
                    <a:lnTo>
                      <a:pt x="65210" y="459091"/>
                    </a:lnTo>
                    <a:lnTo>
                      <a:pt x="0" y="395011"/>
                    </a:lnTo>
                    <a:lnTo>
                      <a:pt x="0" y="391500"/>
                    </a:lnTo>
                    <a:lnTo>
                      <a:pt x="65210" y="327420"/>
                    </a:lnTo>
                    <a:lnTo>
                      <a:pt x="0" y="263340"/>
                    </a:lnTo>
                    <a:lnTo>
                      <a:pt x="0" y="259830"/>
                    </a:lnTo>
                    <a:lnTo>
                      <a:pt x="65210" y="195750"/>
                    </a:lnTo>
                    <a:lnTo>
                      <a:pt x="0" y="131670"/>
                    </a:lnTo>
                    <a:lnTo>
                      <a:pt x="0" y="128160"/>
                    </a:lnTo>
                    <a:lnTo>
                      <a:pt x="65210" y="64080"/>
                    </a:lnTo>
                    <a:close/>
                  </a:path>
                </a:pathLst>
              </a:cu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99" name="TextBox 98"/>
            <p:cNvSpPr txBox="1"/>
            <p:nvPr/>
          </p:nvSpPr>
          <p:spPr>
            <a:xfrm rot="952144">
              <a:off x="3570465" y="4759447"/>
              <a:ext cx="1486304" cy="92333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5400" b="1" dirty="0" smtClean="0">
                  <a:latin typeface="나눔고딕 ExtraBold" pitchFamily="50" charset="-127"/>
                  <a:ea typeface="나눔고딕 ExtraBold" pitchFamily="50" charset="-127"/>
                </a:rPr>
                <a:t>소통</a:t>
              </a:r>
              <a:endParaRPr lang="ko-KR" altLang="en-US" sz="5400" b="1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102" name="직사각형 101"/>
          <p:cNvSpPr/>
          <p:nvPr/>
        </p:nvSpPr>
        <p:spPr>
          <a:xfrm>
            <a:off x="4117814" y="2978949"/>
            <a:ext cx="86113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영화</a:t>
            </a:r>
            <a:endParaRPr lang="en-US" altLang="ko-KR" sz="2800" b="1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  <a:p>
            <a:pPr algn="ctr"/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학과</a:t>
            </a:r>
            <a:endParaRPr lang="en-US" altLang="ko-KR" sz="2800" b="1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</p:txBody>
      </p:sp>
      <p:grpSp>
        <p:nvGrpSpPr>
          <p:cNvPr id="103" name="그룹 102"/>
          <p:cNvGrpSpPr/>
          <p:nvPr/>
        </p:nvGrpSpPr>
        <p:grpSpPr>
          <a:xfrm>
            <a:off x="6732240" y="4509120"/>
            <a:ext cx="1688229" cy="1717648"/>
            <a:chOff x="6252124" y="1412776"/>
            <a:chExt cx="1688229" cy="1717648"/>
          </a:xfrm>
        </p:grpSpPr>
        <p:grpSp>
          <p:nvGrpSpPr>
            <p:cNvPr id="104" name="그룹 51"/>
            <p:cNvGrpSpPr/>
            <p:nvPr/>
          </p:nvGrpSpPr>
          <p:grpSpPr>
            <a:xfrm>
              <a:off x="6283923" y="1412776"/>
              <a:ext cx="1656430" cy="1717648"/>
              <a:chOff x="5163821" y="431829"/>
              <a:chExt cx="2532884" cy="2626494"/>
            </a:xfrm>
          </p:grpSpPr>
          <p:pic>
            <p:nvPicPr>
              <p:cNvPr id="106" name="그림 105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 rot="21448016" flipH="1">
                <a:off x="5163821" y="809435"/>
                <a:ext cx="2189223" cy="2248888"/>
              </a:xfrm>
              <a:prstGeom prst="rect">
                <a:avLst/>
              </a:prstGeom>
            </p:spPr>
          </p:pic>
          <p:sp>
            <p:nvSpPr>
              <p:cNvPr id="107" name="자유형 106"/>
              <p:cNvSpPr/>
              <p:nvPr/>
            </p:nvSpPr>
            <p:spPr>
              <a:xfrm rot="1800000">
                <a:off x="6764545" y="431829"/>
                <a:ext cx="932160" cy="287448"/>
              </a:xfrm>
              <a:custGeom>
                <a:avLst/>
                <a:gdLst>
                  <a:gd name="connsiteX0" fmla="*/ 0 w 1815434"/>
                  <a:gd name="connsiteY0" fmla="*/ 0 h 654842"/>
                  <a:gd name="connsiteX1" fmla="*/ 1815434 w 1815434"/>
                  <a:gd name="connsiteY1" fmla="*/ 0 h 654842"/>
                  <a:gd name="connsiteX2" fmla="*/ 1750224 w 1815434"/>
                  <a:gd name="connsiteY2" fmla="*/ 64080 h 654842"/>
                  <a:gd name="connsiteX3" fmla="*/ 1815434 w 1815434"/>
                  <a:gd name="connsiteY3" fmla="*/ 128160 h 654842"/>
                  <a:gd name="connsiteX4" fmla="*/ 1815434 w 1815434"/>
                  <a:gd name="connsiteY4" fmla="*/ 131670 h 654842"/>
                  <a:gd name="connsiteX5" fmla="*/ 1750224 w 1815434"/>
                  <a:gd name="connsiteY5" fmla="*/ 195750 h 654842"/>
                  <a:gd name="connsiteX6" fmla="*/ 1815434 w 1815434"/>
                  <a:gd name="connsiteY6" fmla="*/ 259830 h 654842"/>
                  <a:gd name="connsiteX7" fmla="*/ 1815434 w 1815434"/>
                  <a:gd name="connsiteY7" fmla="*/ 263340 h 654842"/>
                  <a:gd name="connsiteX8" fmla="*/ 1750224 w 1815434"/>
                  <a:gd name="connsiteY8" fmla="*/ 327420 h 654842"/>
                  <a:gd name="connsiteX9" fmla="*/ 1815434 w 1815434"/>
                  <a:gd name="connsiteY9" fmla="*/ 391500 h 654842"/>
                  <a:gd name="connsiteX10" fmla="*/ 1815434 w 1815434"/>
                  <a:gd name="connsiteY10" fmla="*/ 395011 h 654842"/>
                  <a:gd name="connsiteX11" fmla="*/ 1750224 w 1815434"/>
                  <a:gd name="connsiteY11" fmla="*/ 459091 h 654842"/>
                  <a:gd name="connsiteX12" fmla="*/ 1815434 w 1815434"/>
                  <a:gd name="connsiteY12" fmla="*/ 523171 h 654842"/>
                  <a:gd name="connsiteX13" fmla="*/ 1815434 w 1815434"/>
                  <a:gd name="connsiteY13" fmla="*/ 526682 h 654842"/>
                  <a:gd name="connsiteX14" fmla="*/ 1750224 w 1815434"/>
                  <a:gd name="connsiteY14" fmla="*/ 590762 h 654842"/>
                  <a:gd name="connsiteX15" fmla="*/ 1815434 w 1815434"/>
                  <a:gd name="connsiteY15" fmla="*/ 654842 h 654842"/>
                  <a:gd name="connsiteX16" fmla="*/ 0 w 1815434"/>
                  <a:gd name="connsiteY16" fmla="*/ 654842 h 654842"/>
                  <a:gd name="connsiteX17" fmla="*/ 65210 w 1815434"/>
                  <a:gd name="connsiteY17" fmla="*/ 590762 h 654842"/>
                  <a:gd name="connsiteX18" fmla="*/ 0 w 1815434"/>
                  <a:gd name="connsiteY18" fmla="*/ 526682 h 654842"/>
                  <a:gd name="connsiteX19" fmla="*/ 0 w 1815434"/>
                  <a:gd name="connsiteY19" fmla="*/ 523171 h 654842"/>
                  <a:gd name="connsiteX20" fmla="*/ 65210 w 1815434"/>
                  <a:gd name="connsiteY20" fmla="*/ 459091 h 654842"/>
                  <a:gd name="connsiteX21" fmla="*/ 0 w 1815434"/>
                  <a:gd name="connsiteY21" fmla="*/ 395011 h 654842"/>
                  <a:gd name="connsiteX22" fmla="*/ 0 w 1815434"/>
                  <a:gd name="connsiteY22" fmla="*/ 391500 h 654842"/>
                  <a:gd name="connsiteX23" fmla="*/ 65210 w 1815434"/>
                  <a:gd name="connsiteY23" fmla="*/ 327420 h 654842"/>
                  <a:gd name="connsiteX24" fmla="*/ 0 w 1815434"/>
                  <a:gd name="connsiteY24" fmla="*/ 263340 h 654842"/>
                  <a:gd name="connsiteX25" fmla="*/ 0 w 1815434"/>
                  <a:gd name="connsiteY25" fmla="*/ 259830 h 654842"/>
                  <a:gd name="connsiteX26" fmla="*/ 65210 w 1815434"/>
                  <a:gd name="connsiteY26" fmla="*/ 195750 h 654842"/>
                  <a:gd name="connsiteX27" fmla="*/ 0 w 1815434"/>
                  <a:gd name="connsiteY27" fmla="*/ 131670 h 654842"/>
                  <a:gd name="connsiteX28" fmla="*/ 0 w 1815434"/>
                  <a:gd name="connsiteY28" fmla="*/ 128160 h 654842"/>
                  <a:gd name="connsiteX29" fmla="*/ 65210 w 1815434"/>
                  <a:gd name="connsiteY29" fmla="*/ 64080 h 65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815434" h="654842">
                    <a:moveTo>
                      <a:pt x="0" y="0"/>
                    </a:moveTo>
                    <a:lnTo>
                      <a:pt x="1815434" y="0"/>
                    </a:lnTo>
                    <a:lnTo>
                      <a:pt x="1750224" y="64080"/>
                    </a:lnTo>
                    <a:lnTo>
                      <a:pt x="1815434" y="128160"/>
                    </a:lnTo>
                    <a:lnTo>
                      <a:pt x="1815434" y="131670"/>
                    </a:lnTo>
                    <a:lnTo>
                      <a:pt x="1750224" y="195750"/>
                    </a:lnTo>
                    <a:lnTo>
                      <a:pt x="1815434" y="259830"/>
                    </a:lnTo>
                    <a:lnTo>
                      <a:pt x="1815434" y="263340"/>
                    </a:lnTo>
                    <a:lnTo>
                      <a:pt x="1750224" y="327420"/>
                    </a:lnTo>
                    <a:lnTo>
                      <a:pt x="1815434" y="391500"/>
                    </a:lnTo>
                    <a:lnTo>
                      <a:pt x="1815434" y="395011"/>
                    </a:lnTo>
                    <a:lnTo>
                      <a:pt x="1750224" y="459091"/>
                    </a:lnTo>
                    <a:lnTo>
                      <a:pt x="1815434" y="523171"/>
                    </a:lnTo>
                    <a:lnTo>
                      <a:pt x="1815434" y="526682"/>
                    </a:lnTo>
                    <a:lnTo>
                      <a:pt x="1750224" y="590762"/>
                    </a:lnTo>
                    <a:lnTo>
                      <a:pt x="1815434" y="654842"/>
                    </a:lnTo>
                    <a:lnTo>
                      <a:pt x="0" y="654842"/>
                    </a:lnTo>
                    <a:lnTo>
                      <a:pt x="65210" y="590762"/>
                    </a:lnTo>
                    <a:lnTo>
                      <a:pt x="0" y="526682"/>
                    </a:lnTo>
                    <a:lnTo>
                      <a:pt x="0" y="523171"/>
                    </a:lnTo>
                    <a:lnTo>
                      <a:pt x="65210" y="459091"/>
                    </a:lnTo>
                    <a:lnTo>
                      <a:pt x="0" y="395011"/>
                    </a:lnTo>
                    <a:lnTo>
                      <a:pt x="0" y="391500"/>
                    </a:lnTo>
                    <a:lnTo>
                      <a:pt x="65210" y="327420"/>
                    </a:lnTo>
                    <a:lnTo>
                      <a:pt x="0" y="263340"/>
                    </a:lnTo>
                    <a:lnTo>
                      <a:pt x="0" y="259830"/>
                    </a:lnTo>
                    <a:lnTo>
                      <a:pt x="65210" y="195750"/>
                    </a:lnTo>
                    <a:lnTo>
                      <a:pt x="0" y="131670"/>
                    </a:lnTo>
                    <a:lnTo>
                      <a:pt x="0" y="128160"/>
                    </a:lnTo>
                    <a:lnTo>
                      <a:pt x="65210" y="64080"/>
                    </a:lnTo>
                    <a:close/>
                  </a:path>
                </a:pathLst>
              </a:cu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105" name="TextBox 104"/>
            <p:cNvSpPr txBox="1"/>
            <p:nvPr/>
          </p:nvSpPr>
          <p:spPr>
            <a:xfrm>
              <a:off x="6252124" y="2052137"/>
              <a:ext cx="1416095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ko-KR" altLang="en-US" sz="3200" b="1" dirty="0" smtClean="0">
                  <a:latin typeface="나눔고딕 ExtraBold" pitchFamily="50" charset="-127"/>
                  <a:ea typeface="나눔고딕 ExtraBold" pitchFamily="50" charset="-127"/>
                </a:rPr>
                <a:t>자신감</a:t>
              </a:r>
              <a:endParaRPr lang="en-US" altLang="ko-KR" sz="3200" b="1" dirty="0" smtClean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-11113" y="908720"/>
            <a:ext cx="9155113" cy="5256584"/>
          </a:xfrm>
          <a:prstGeom prst="rect">
            <a:avLst/>
          </a:prstGeom>
          <a:noFill/>
        </p:spPr>
      </p:pic>
      <p:sp>
        <p:nvSpPr>
          <p:cNvPr id="34" name="이등변 삼각형 33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직사각형 18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21" name="그림 20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41" name="이등변 삼각형 40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직사각형 41"/>
          <p:cNvSpPr/>
          <p:nvPr/>
        </p:nvSpPr>
        <p:spPr>
          <a:xfrm>
            <a:off x="0" y="110558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시나리오</a:t>
            </a:r>
            <a:r>
              <a:rPr lang="ko-KR" altLang="en-US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 팀과 </a:t>
            </a:r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연기</a:t>
            </a:r>
            <a:r>
              <a:rPr lang="ko-KR" altLang="en-US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 팀으로 나누어</a:t>
            </a:r>
            <a:endParaRPr lang="en-US" altLang="ko-KR" sz="28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  <a:p>
            <a:pPr algn="ctr" fontAlgn="base"/>
            <a:r>
              <a:rPr lang="en-US" altLang="ko-KR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1</a:t>
            </a:r>
            <a:r>
              <a:rPr lang="ko-KR" altLang="en-US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분 이내의 장면을 구성해보자</a:t>
            </a:r>
            <a:endParaRPr lang="en-US" altLang="ko-KR" sz="28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611560" y="2492896"/>
            <a:ext cx="424847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ctr" fontAlgn="base">
              <a:buAutoNum type="arabicPeriod"/>
            </a:pPr>
            <a:r>
              <a:rPr lang="ko-KR" altLang="en-US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소재</a:t>
            </a:r>
            <a:r>
              <a:rPr lang="en-US" altLang="ko-KR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/</a:t>
            </a:r>
            <a:r>
              <a:rPr lang="ko-KR" altLang="en-US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주제</a:t>
            </a:r>
            <a:r>
              <a:rPr lang="en-US" altLang="ko-KR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/</a:t>
            </a:r>
            <a:r>
              <a:rPr lang="ko-KR" altLang="en-US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장르 정하기</a:t>
            </a:r>
            <a:endParaRPr lang="en-US" altLang="ko-KR" sz="28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  <a:p>
            <a:pPr marL="514350" indent="-514350" algn="ctr" fontAlgn="base">
              <a:buAutoNum type="arabicPeriod"/>
            </a:pPr>
            <a:endParaRPr lang="en-US" altLang="ko-KR" sz="28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  <a:p>
            <a:pPr marL="514350" indent="-514350" algn="ctr" fontAlgn="base">
              <a:buAutoNum type="arabicPeriod"/>
            </a:pPr>
            <a:r>
              <a:rPr lang="ko-KR" altLang="en-US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캐릭터</a:t>
            </a:r>
            <a:r>
              <a:rPr lang="en-US" altLang="ko-KR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/</a:t>
            </a:r>
            <a:r>
              <a:rPr lang="ko-KR" altLang="en-US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사건</a:t>
            </a:r>
            <a:r>
              <a:rPr lang="en-US" altLang="ko-KR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/</a:t>
            </a:r>
            <a:r>
              <a:rPr lang="ko-KR" altLang="en-US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느낌 정리</a:t>
            </a:r>
            <a:endParaRPr lang="en-US" altLang="ko-KR" sz="28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  <a:p>
            <a:pPr marL="514350" indent="-514350" algn="ctr" fontAlgn="base">
              <a:buAutoNum type="arabicPeriod"/>
            </a:pPr>
            <a:endParaRPr lang="en-US" altLang="ko-KR" sz="28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  <a:p>
            <a:pPr marL="514350" indent="-514350" algn="ctr" fontAlgn="base">
              <a:buAutoNum type="arabicPeriod"/>
            </a:pPr>
            <a:r>
              <a:rPr lang="en-US" altLang="ko-KR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생략</a:t>
            </a:r>
            <a:r>
              <a:rPr lang="en-US" altLang="ko-KR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)</a:t>
            </a:r>
          </a:p>
          <a:p>
            <a:pPr marL="514350" indent="-514350" algn="ctr" fontAlgn="base">
              <a:buAutoNum type="arabicPeriod"/>
            </a:pPr>
            <a:endParaRPr lang="en-US" altLang="ko-KR" sz="28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  <a:p>
            <a:pPr marL="514350" indent="-514350" algn="ctr" fontAlgn="base">
              <a:buAutoNum type="arabicPeriod"/>
            </a:pPr>
            <a:r>
              <a:rPr lang="ko-KR" altLang="en-US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시나리오 작성</a:t>
            </a:r>
            <a:endParaRPr lang="en-US" altLang="ko-KR" sz="28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</p:txBody>
      </p:sp>
      <p:cxnSp>
        <p:nvCxnSpPr>
          <p:cNvPr id="20" name="구부러진 연결선 46"/>
          <p:cNvCxnSpPr/>
          <p:nvPr/>
        </p:nvCxnSpPr>
        <p:spPr>
          <a:xfrm rot="5400000">
            <a:off x="935597" y="1448779"/>
            <a:ext cx="1008112" cy="936106"/>
          </a:xfrm>
          <a:prstGeom prst="curved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그림 23" descr="정답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63688" y="980728"/>
            <a:ext cx="1872208" cy="720080"/>
          </a:xfrm>
          <a:prstGeom prst="rect">
            <a:avLst/>
          </a:prstGeom>
        </p:spPr>
      </p:pic>
      <p:pic>
        <p:nvPicPr>
          <p:cNvPr id="25" name="그림 24" descr="정답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39952" y="980728"/>
            <a:ext cx="864096" cy="720080"/>
          </a:xfrm>
          <a:prstGeom prst="rect">
            <a:avLst/>
          </a:prstGeom>
        </p:spPr>
      </p:pic>
      <p:grpSp>
        <p:nvGrpSpPr>
          <p:cNvPr id="27" name="그룹 26"/>
          <p:cNvGrpSpPr/>
          <p:nvPr/>
        </p:nvGrpSpPr>
        <p:grpSpPr>
          <a:xfrm>
            <a:off x="5364088" y="2292685"/>
            <a:ext cx="3672408" cy="3584587"/>
            <a:chOff x="5364088" y="2348879"/>
            <a:chExt cx="3672408" cy="3584587"/>
          </a:xfrm>
        </p:grpSpPr>
        <p:sp>
          <p:nvSpPr>
            <p:cNvPr id="26" name="한쪽 모서리가 잘린 사각형 25"/>
            <p:cNvSpPr/>
            <p:nvPr/>
          </p:nvSpPr>
          <p:spPr>
            <a:xfrm rot="10800000">
              <a:off x="5787599" y="2348879"/>
              <a:ext cx="2594393" cy="3584587"/>
            </a:xfrm>
            <a:prstGeom prst="snip1Rect">
              <a:avLst>
                <a:gd name="adj" fmla="val 2703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600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  <p:sp>
          <p:nvSpPr>
            <p:cNvPr id="13" name="직사각형 12"/>
            <p:cNvSpPr/>
            <p:nvPr/>
          </p:nvSpPr>
          <p:spPr>
            <a:xfrm>
              <a:off x="5770997" y="3183359"/>
              <a:ext cx="297746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14350" indent="-514350" algn="ctr" fontAlgn="base"/>
              <a:r>
                <a:rPr lang="ko-KR" altLang="en-US" sz="2400" dirty="0" smtClean="0">
                  <a:ln>
                    <a:solidFill>
                      <a:schemeClr val="tx2">
                        <a:alpha val="0"/>
                      </a:schemeClr>
                    </a:solidFill>
                  </a:ln>
                  <a:latin typeface="나눔고딕" pitchFamily="50" charset="-127"/>
                  <a:ea typeface="나눔고딕" pitchFamily="50" charset="-127"/>
                </a:rPr>
                <a:t>장소</a:t>
              </a:r>
              <a:r>
                <a:rPr lang="en-US" altLang="ko-KR" sz="2400" dirty="0" smtClean="0">
                  <a:ln>
                    <a:solidFill>
                      <a:schemeClr val="tx2">
                        <a:alpha val="0"/>
                      </a:schemeClr>
                    </a:solidFill>
                  </a:ln>
                  <a:latin typeface="나눔고딕" pitchFamily="50" charset="-127"/>
                  <a:ea typeface="나눔고딕" pitchFamily="50" charset="-127"/>
                </a:rPr>
                <a:t>/</a:t>
              </a:r>
              <a:r>
                <a:rPr lang="ko-KR" altLang="en-US" sz="2400" dirty="0" smtClean="0">
                  <a:ln>
                    <a:solidFill>
                      <a:schemeClr val="tx2">
                        <a:alpha val="0"/>
                      </a:schemeClr>
                    </a:solidFill>
                  </a:ln>
                  <a:latin typeface="나눔고딕" pitchFamily="50" charset="-127"/>
                  <a:ea typeface="나눔고딕" pitchFamily="50" charset="-127"/>
                </a:rPr>
                <a:t>공간</a:t>
              </a:r>
              <a:r>
                <a:rPr lang="en-US" altLang="ko-KR" sz="2400" dirty="0" smtClean="0">
                  <a:ln>
                    <a:solidFill>
                      <a:schemeClr val="tx2">
                        <a:alpha val="0"/>
                      </a:schemeClr>
                    </a:solidFill>
                  </a:ln>
                  <a:latin typeface="나눔고딕" pitchFamily="50" charset="-127"/>
                  <a:ea typeface="나눔고딕" pitchFamily="50" charset="-127"/>
                </a:rPr>
                <a:t>/</a:t>
              </a:r>
              <a:r>
                <a:rPr lang="ko-KR" altLang="en-US" sz="2400" dirty="0" smtClean="0">
                  <a:ln>
                    <a:solidFill>
                      <a:schemeClr val="tx2">
                        <a:alpha val="0"/>
                      </a:schemeClr>
                    </a:solidFill>
                  </a:ln>
                  <a:latin typeface="나눔고딕" pitchFamily="50" charset="-127"/>
                  <a:ea typeface="나눔고딕" pitchFamily="50" charset="-127"/>
                </a:rPr>
                <a:t>시간</a:t>
              </a:r>
            </a:p>
          </p:txBody>
        </p:sp>
        <p:sp>
          <p:nvSpPr>
            <p:cNvPr id="14" name="직사각형 13"/>
            <p:cNvSpPr/>
            <p:nvPr/>
          </p:nvSpPr>
          <p:spPr>
            <a:xfrm rot="2402">
              <a:off x="7020110" y="5126895"/>
              <a:ext cx="194421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14350" indent="-514350" algn="ctr" fontAlgn="base"/>
              <a:r>
                <a:rPr lang="ko-KR" altLang="en-US" sz="2400" dirty="0" smtClean="0">
                  <a:ln>
                    <a:solidFill>
                      <a:schemeClr val="tx2">
                        <a:alpha val="0"/>
                      </a:schemeClr>
                    </a:solidFill>
                  </a:ln>
                  <a:latin typeface="나눔고딕" pitchFamily="50" charset="-127"/>
                  <a:ea typeface="나눔고딕" pitchFamily="50" charset="-127"/>
                </a:rPr>
                <a:t>대사</a:t>
              </a:r>
              <a:endPara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15" name="직사각형 14"/>
            <p:cNvSpPr/>
            <p:nvPr/>
          </p:nvSpPr>
          <p:spPr>
            <a:xfrm>
              <a:off x="5364088" y="4149080"/>
              <a:ext cx="367240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14350" indent="-514350" algn="ctr" fontAlgn="base"/>
              <a:r>
                <a:rPr lang="ko-KR" altLang="en-US" sz="2400" dirty="0" smtClean="0">
                  <a:ln>
                    <a:solidFill>
                      <a:schemeClr val="tx2">
                        <a:alpha val="0"/>
                      </a:schemeClr>
                    </a:solidFill>
                  </a:ln>
                  <a:latin typeface="나눔고딕" pitchFamily="50" charset="-127"/>
                  <a:ea typeface="나눔고딕" pitchFamily="50" charset="-127"/>
                </a:rPr>
                <a:t>지문</a:t>
              </a:r>
              <a:r>
                <a:rPr lang="en-US" altLang="ko-KR" sz="2400" dirty="0" smtClean="0">
                  <a:ln>
                    <a:solidFill>
                      <a:schemeClr val="tx2">
                        <a:alpha val="0"/>
                      </a:schemeClr>
                    </a:solidFill>
                  </a:ln>
                  <a:latin typeface="나눔고딕" pitchFamily="50" charset="-127"/>
                  <a:ea typeface="나눔고딕" pitchFamily="50" charset="-127"/>
                </a:rPr>
                <a:t>/</a:t>
              </a:r>
              <a:r>
                <a:rPr lang="ko-KR" altLang="en-US" sz="2400" dirty="0" smtClean="0">
                  <a:ln>
                    <a:solidFill>
                      <a:schemeClr val="tx2">
                        <a:alpha val="0"/>
                      </a:schemeClr>
                    </a:solidFill>
                  </a:ln>
                  <a:latin typeface="나눔고딕" pitchFamily="50" charset="-127"/>
                  <a:ea typeface="나눔고딕" pitchFamily="50" charset="-127"/>
                </a:rPr>
                <a:t>인물의 등장</a:t>
              </a:r>
              <a:endPara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17" name="직사각형 16"/>
            <p:cNvSpPr/>
            <p:nvPr/>
          </p:nvSpPr>
          <p:spPr>
            <a:xfrm rot="21561166">
              <a:off x="5366586" y="2371763"/>
              <a:ext cx="345638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14350" indent="-514350" algn="ctr" fontAlgn="base"/>
              <a:r>
                <a:rPr lang="ko-KR" altLang="en-US" sz="2400" b="1" dirty="0" smtClean="0">
                  <a:ln>
                    <a:solidFill>
                      <a:schemeClr val="tx2">
                        <a:alpha val="0"/>
                      </a:schemeClr>
                    </a:solidFill>
                  </a:ln>
                  <a:solidFill>
                    <a:srgbClr val="C00000"/>
                  </a:solidFill>
                  <a:latin typeface="나눔고딕" pitchFamily="50" charset="-127"/>
                  <a:ea typeface="나눔고딕" pitchFamily="50" charset="-127"/>
                </a:rPr>
                <a:t>시나리오 작성</a:t>
              </a:r>
            </a:p>
          </p:txBody>
        </p:sp>
      </p:grpSp>
      <p:grpSp>
        <p:nvGrpSpPr>
          <p:cNvPr id="22" name="그룹 29"/>
          <p:cNvGrpSpPr/>
          <p:nvPr/>
        </p:nvGrpSpPr>
        <p:grpSpPr>
          <a:xfrm>
            <a:off x="0" y="2492896"/>
            <a:ext cx="9144000" cy="2450012"/>
            <a:chOff x="0" y="2116460"/>
            <a:chExt cx="9144000" cy="2450012"/>
          </a:xfrm>
        </p:grpSpPr>
        <p:sp>
          <p:nvSpPr>
            <p:cNvPr id="23" name="직사각형 22"/>
            <p:cNvSpPr/>
            <p:nvPr/>
          </p:nvSpPr>
          <p:spPr>
            <a:xfrm>
              <a:off x="0" y="2116460"/>
              <a:ext cx="9144000" cy="2450012"/>
            </a:xfrm>
            <a:prstGeom prst="rect">
              <a:avLst/>
            </a:prstGeom>
            <a:solidFill>
              <a:srgbClr val="92D050">
                <a:alpha val="8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88032" y="3414345"/>
              <a:ext cx="88204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600" dirty="0" smtClean="0">
                  <a:latin typeface="a아메리카노B" pitchFamily="18" charset="-127"/>
                  <a:ea typeface="a아메리카노B" pitchFamily="18" charset="-127"/>
                </a:rPr>
                <a:t>Q.</a:t>
              </a:r>
              <a:r>
                <a:rPr lang="ko-KR" altLang="en-US" sz="3600" dirty="0" smtClean="0">
                  <a:latin typeface="a아메리카노B" pitchFamily="18" charset="-127"/>
                  <a:ea typeface="a아메리카노B" pitchFamily="18" charset="-127"/>
                </a:rPr>
                <a:t>영화</a:t>
              </a:r>
              <a:r>
                <a:rPr lang="en-US" altLang="ko-KR" sz="3600" dirty="0" smtClean="0">
                  <a:latin typeface="a아메리카노B" pitchFamily="18" charset="-127"/>
                  <a:ea typeface="a아메리카노B" pitchFamily="18" charset="-127"/>
                </a:rPr>
                <a:t>/</a:t>
              </a:r>
              <a:r>
                <a:rPr lang="ko-KR" altLang="en-US" sz="3600" dirty="0" smtClean="0">
                  <a:latin typeface="a아메리카노B" pitchFamily="18" charset="-127"/>
                  <a:ea typeface="a아메리카노B" pitchFamily="18" charset="-127"/>
                </a:rPr>
                <a:t>연극 치료가 존재하는 </a:t>
              </a:r>
              <a:r>
                <a:rPr lang="ko-KR" altLang="en-US" sz="3600" dirty="0" smtClean="0">
                  <a:solidFill>
                    <a:srgbClr val="C00000"/>
                  </a:solidFill>
                  <a:latin typeface="a아메리카노B" pitchFamily="18" charset="-127"/>
                  <a:ea typeface="a아메리카노B" pitchFamily="18" charset="-127"/>
                </a:rPr>
                <a:t>이유는</a:t>
              </a:r>
              <a:r>
                <a:rPr lang="en-US" altLang="ko-KR" sz="3600" dirty="0" smtClean="0">
                  <a:solidFill>
                    <a:srgbClr val="C00000"/>
                  </a:solidFill>
                  <a:latin typeface="a아메리카노B" pitchFamily="18" charset="-127"/>
                  <a:ea typeface="a아메리카노B" pitchFamily="18" charset="-127"/>
                </a:rPr>
                <a:t>?</a:t>
              </a:r>
              <a:endParaRPr lang="en-US" altLang="ko-KR" sz="3600" dirty="0" smtClean="0">
                <a:latin typeface="a아메리카노B" pitchFamily="18" charset="-127"/>
                <a:ea typeface="a아메리카노B" pitchFamily="18" charset="-127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0" y="2476500"/>
              <a:ext cx="25202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600" smtClean="0">
                  <a:latin typeface="a아메리카노B" pitchFamily="18" charset="-127"/>
                  <a:ea typeface="a아메리카노B" pitchFamily="18" charset="-127"/>
                </a:rPr>
                <a:t>생각해보기</a:t>
              </a:r>
              <a:endParaRPr lang="ko-KR" altLang="en-US" sz="3600" dirty="0">
                <a:latin typeface="a아메리카노B" pitchFamily="18" charset="-127"/>
                <a:ea typeface="a아메리카노B" pitchFamily="18" charset="-127"/>
              </a:endParaRPr>
            </a:p>
          </p:txBody>
        </p:sp>
      </p:grpSp>
      <p:sp>
        <p:nvSpPr>
          <p:cNvPr id="30" name="제목 1"/>
          <p:cNvSpPr txBox="1">
            <a:spLocks/>
          </p:cNvSpPr>
          <p:nvPr/>
        </p:nvSpPr>
        <p:spPr>
          <a:xfrm>
            <a:off x="3255168" y="0"/>
            <a:ext cx="28290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해보기</a:t>
            </a: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9324528" y="0"/>
            <a:ext cx="4084134" cy="9541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r>
              <a:rPr lang="ko-KR" altLang="en-US" sz="1400" dirty="0" smtClean="0"/>
              <a:t>가족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연애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우정</a:t>
            </a:r>
            <a:r>
              <a:rPr lang="en-US" altLang="ko-KR" sz="1400" dirty="0" smtClean="0"/>
              <a:t> </a:t>
            </a:r>
            <a:r>
              <a:rPr lang="ko-KR" altLang="en-US" sz="1400" dirty="0" smtClean="0"/>
              <a:t>등 자유 주제</a:t>
            </a:r>
            <a:endParaRPr lang="ko-KR" alt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-11113" y="908720"/>
            <a:ext cx="9155113" cy="5256584"/>
          </a:xfrm>
          <a:prstGeom prst="rect">
            <a:avLst/>
          </a:prstGeom>
          <a:noFill/>
        </p:spPr>
      </p:pic>
      <p:sp>
        <p:nvSpPr>
          <p:cNvPr id="26" name="이등변 삼각형 25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이등변 삼각형 26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18" name="그림 17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21" name="제목 1"/>
          <p:cNvSpPr txBox="1">
            <a:spLocks/>
          </p:cNvSpPr>
          <p:nvPr/>
        </p:nvSpPr>
        <p:spPr>
          <a:xfrm>
            <a:off x="2483768" y="72008"/>
            <a:ext cx="4320480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0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영화</a:t>
            </a:r>
            <a:r>
              <a:rPr kumimoji="0" lang="ko-KR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학과는</a:t>
            </a:r>
            <a:r>
              <a:rPr kumimoji="0" lang="en-US" altLang="ko-KR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?</a:t>
            </a: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pic>
        <p:nvPicPr>
          <p:cNvPr id="23" name="그림 22" descr="피디.png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87410" y="1844824"/>
            <a:ext cx="5520894" cy="3528392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51520" y="4149080"/>
            <a:ext cx="25922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 smtClean="0">
                <a:latin typeface="Noto Sans CJK KR Medium" pitchFamily="34" charset="-127"/>
                <a:ea typeface="Noto Sans CJK KR Medium" pitchFamily="34" charset="-127"/>
              </a:rPr>
              <a:t>교양</a:t>
            </a:r>
            <a:r>
              <a:rPr lang="en-US" altLang="ko-KR" sz="2000" dirty="0" smtClean="0">
                <a:latin typeface="Noto Sans CJK KR Medium" pitchFamily="34" charset="-127"/>
                <a:ea typeface="Noto Sans CJK KR Medium" pitchFamily="34" charset="-127"/>
              </a:rPr>
              <a:t>, </a:t>
            </a:r>
            <a:r>
              <a:rPr lang="ko-KR" altLang="en-US" sz="2000" dirty="0" smtClean="0">
                <a:latin typeface="Noto Sans CJK KR Medium" pitchFamily="34" charset="-127"/>
                <a:ea typeface="Noto Sans CJK KR Medium" pitchFamily="34" charset="-127"/>
              </a:rPr>
              <a:t>지성</a:t>
            </a:r>
            <a:r>
              <a:rPr lang="en-US" altLang="ko-KR" sz="2000" dirty="0" smtClean="0">
                <a:latin typeface="Noto Sans CJK KR Medium" pitchFamily="34" charset="-127"/>
                <a:ea typeface="Noto Sans CJK KR Medium" pitchFamily="34" charset="-127"/>
              </a:rPr>
              <a:t>, </a:t>
            </a:r>
            <a:r>
              <a:rPr lang="ko-KR" altLang="en-US" sz="2000" dirty="0" smtClean="0">
                <a:latin typeface="Noto Sans CJK KR Medium" pitchFamily="34" charset="-127"/>
                <a:ea typeface="Noto Sans CJK KR Medium" pitchFamily="34" charset="-127"/>
              </a:rPr>
              <a:t>실무 </a:t>
            </a:r>
            <a:endParaRPr lang="en-US" altLang="ko-KR" sz="2000" dirty="0" smtClean="0">
              <a:latin typeface="Noto Sans CJK KR Medium" pitchFamily="34" charset="-127"/>
              <a:ea typeface="Noto Sans CJK KR Medium" pitchFamily="34" charset="-127"/>
            </a:endParaRPr>
          </a:p>
          <a:p>
            <a:pPr algn="ctr"/>
            <a:r>
              <a:rPr lang="ko-KR" altLang="en-US" sz="2000" dirty="0" smtClean="0">
                <a:latin typeface="Noto Sans CJK KR Medium" pitchFamily="34" charset="-127"/>
                <a:ea typeface="Noto Sans CJK KR Medium" pitchFamily="34" charset="-127"/>
              </a:rPr>
              <a:t>능력을 갖춘</a:t>
            </a:r>
            <a:endParaRPr lang="en-US" altLang="ko-KR" sz="2000" dirty="0" smtClean="0">
              <a:latin typeface="Noto Sans CJK KR Medium" pitchFamily="34" charset="-127"/>
              <a:ea typeface="Noto Sans CJK KR Medium" pitchFamily="34" charset="-127"/>
            </a:endParaRPr>
          </a:p>
          <a:p>
            <a:pPr algn="ctr"/>
            <a:r>
              <a:rPr lang="ko-KR" altLang="en-US" sz="200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latin typeface="Noto Sans CJK KR Medium" pitchFamily="34" charset="-127"/>
                <a:ea typeface="Noto Sans CJK KR Medium" pitchFamily="34" charset="-127"/>
              </a:rPr>
              <a:t>공연</a:t>
            </a:r>
            <a:r>
              <a:rPr lang="en-US" altLang="ko-KR" sz="200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latin typeface="Noto Sans CJK KR Medium" pitchFamily="34" charset="-127"/>
                <a:ea typeface="Noto Sans CJK KR Medium" pitchFamily="34" charset="-127"/>
              </a:rPr>
              <a:t>/</a:t>
            </a:r>
            <a:r>
              <a:rPr lang="ko-KR" altLang="en-US" sz="200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latin typeface="Noto Sans CJK KR Medium" pitchFamily="34" charset="-127"/>
                <a:ea typeface="Noto Sans CJK KR Medium" pitchFamily="34" charset="-127"/>
              </a:rPr>
              <a:t>영상전문가 양성</a:t>
            </a:r>
            <a:endParaRPr lang="en-US" altLang="ko-KR" sz="2000" dirty="0" smtClean="0">
              <a:latin typeface="Noto Sans CJK KR Medium" pitchFamily="34" charset="-127"/>
              <a:ea typeface="Noto Sans CJK KR Medium" pitchFamily="34" charset="-127"/>
            </a:endParaRPr>
          </a:p>
        </p:txBody>
      </p:sp>
      <p:sp>
        <p:nvSpPr>
          <p:cNvPr id="34" name="제목 1"/>
          <p:cNvSpPr txBox="1">
            <a:spLocks/>
          </p:cNvSpPr>
          <p:nvPr/>
        </p:nvSpPr>
        <p:spPr>
          <a:xfrm>
            <a:off x="2411760" y="1906348"/>
            <a:ext cx="4320480" cy="29523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ko-KR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연극</a:t>
            </a:r>
            <a:r>
              <a:rPr lang="en-US" altLang="ko-KR" sz="4000" dirty="0" smtClean="0"/>
              <a:t>·</a:t>
            </a:r>
            <a:r>
              <a:rPr kumimoji="0" lang="ko-KR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영화의 </a:t>
            </a:r>
            <a:endParaRPr kumimoji="0" lang="en-US" altLang="ko-KR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이론을</a:t>
            </a:r>
            <a:r>
              <a:rPr lang="en-US" altLang="ko-KR" sz="3600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 </a:t>
            </a:r>
            <a:r>
              <a:rPr kumimoji="0" lang="ko-KR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연구하고</a:t>
            </a:r>
            <a:endParaRPr kumimoji="0" lang="en-US" altLang="ko-KR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600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실기를 배움</a:t>
            </a:r>
            <a:endParaRPr kumimoji="0" lang="en-US" altLang="ko-KR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cxnSp>
        <p:nvCxnSpPr>
          <p:cNvPr id="35" name="직선 연결선 34"/>
          <p:cNvCxnSpPr/>
          <p:nvPr/>
        </p:nvCxnSpPr>
        <p:spPr>
          <a:xfrm>
            <a:off x="2987824" y="3645024"/>
            <a:ext cx="936104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직선 연결선 35"/>
          <p:cNvCxnSpPr/>
          <p:nvPr/>
        </p:nvCxnSpPr>
        <p:spPr>
          <a:xfrm>
            <a:off x="3563888" y="4293097"/>
            <a:ext cx="0" cy="43204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직선 연결선 36"/>
          <p:cNvCxnSpPr/>
          <p:nvPr/>
        </p:nvCxnSpPr>
        <p:spPr>
          <a:xfrm flipH="1" flipV="1">
            <a:off x="3059832" y="4725144"/>
            <a:ext cx="504056" cy="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직선 연결선 37"/>
          <p:cNvCxnSpPr/>
          <p:nvPr/>
        </p:nvCxnSpPr>
        <p:spPr>
          <a:xfrm>
            <a:off x="3203848" y="3140968"/>
            <a:ext cx="223224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타원 40"/>
          <p:cNvSpPr/>
          <p:nvPr/>
        </p:nvSpPr>
        <p:spPr>
          <a:xfrm>
            <a:off x="2967344" y="4684952"/>
            <a:ext cx="72000" cy="72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0" name="직선 연결선 29"/>
          <p:cNvCxnSpPr/>
          <p:nvPr/>
        </p:nvCxnSpPr>
        <p:spPr>
          <a:xfrm>
            <a:off x="3419872" y="4293096"/>
            <a:ext cx="936104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-11113" y="908720"/>
            <a:ext cx="9155113" cy="5256584"/>
          </a:xfrm>
          <a:prstGeom prst="rect">
            <a:avLst/>
          </a:prstGeom>
          <a:noFill/>
        </p:spPr>
      </p:pic>
      <p:sp>
        <p:nvSpPr>
          <p:cNvPr id="33" name="이등변 삼각형 32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이등변 삼각형 33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17" name="그림 16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21" name="제목 1"/>
          <p:cNvSpPr txBox="1">
            <a:spLocks/>
          </p:cNvSpPr>
          <p:nvPr/>
        </p:nvSpPr>
        <p:spPr>
          <a:xfrm>
            <a:off x="611560" y="44624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그럼 무엇을 공부하나요</a:t>
            </a: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?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1196752"/>
            <a:ext cx="1656184" cy="2269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1920" y="1196752"/>
            <a:ext cx="1584176" cy="2217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6176" y="1196752"/>
            <a:ext cx="1584176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5536" y="3682361"/>
            <a:ext cx="1584176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55776" y="3682361"/>
            <a:ext cx="1656184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30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932040" y="3610353"/>
            <a:ext cx="1656184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31" name="Picture 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092280" y="3610353"/>
            <a:ext cx="1656184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328592"/>
          </a:xfrm>
          <a:prstGeom prst="rect">
            <a:avLst/>
          </a:prstGeom>
          <a:noFill/>
        </p:spPr>
      </p:pic>
      <p:sp>
        <p:nvSpPr>
          <p:cNvPr id="40" name="이등변 삼각형 39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41" name="이등변 삼각형 40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24" name="그림 23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42" name="직사각형 41"/>
          <p:cNvSpPr/>
          <p:nvPr/>
        </p:nvSpPr>
        <p:spPr>
          <a:xfrm>
            <a:off x="323528" y="1628800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24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희곡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 및 </a:t>
            </a:r>
            <a:r>
              <a:rPr lang="ko-KR" altLang="en-US" sz="24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뮤지컬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 등 다양한 텍스트를 무대 위에 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  <a:p>
            <a:pPr algn="ctr" fontAlgn="base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형상화하는 데 필요한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일련의 과정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9324528" y="0"/>
            <a:ext cx="4084134" cy="13849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대본이 있어도 그것이 실제로 무대에서</a:t>
            </a:r>
            <a:endParaRPr lang="en-US" altLang="ko-KR" sz="1400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형상화되지 않는다면 사람들에게 작품이</a:t>
            </a:r>
            <a:endParaRPr lang="en-US" altLang="ko-KR" sz="1400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r>
              <a:rPr lang="ko-KR" altLang="en-US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다가가는 데 큰 한계가 있겠지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!</a:t>
            </a:r>
          </a:p>
        </p:txBody>
      </p:sp>
      <p:sp>
        <p:nvSpPr>
          <p:cNvPr id="28" name="제목 1"/>
          <p:cNvSpPr txBox="1">
            <a:spLocks/>
          </p:cNvSpPr>
          <p:nvPr/>
        </p:nvSpPr>
        <p:spPr>
          <a:xfrm>
            <a:off x="395536" y="44624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6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01_</a:t>
            </a:r>
            <a:r>
              <a:rPr lang="ko-KR" altLang="en-US" sz="36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무대 미술의 이해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sp>
        <p:nvSpPr>
          <p:cNvPr id="31" name="타원 30"/>
          <p:cNvSpPr/>
          <p:nvPr/>
        </p:nvSpPr>
        <p:spPr>
          <a:xfrm>
            <a:off x="4572000" y="1412776"/>
            <a:ext cx="144016" cy="14401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Medium" pitchFamily="34" charset="-127"/>
              <a:ea typeface="Noto Sans CJK KR Medium" pitchFamily="34" charset="-127"/>
            </a:endParaRPr>
          </a:p>
        </p:txBody>
      </p:sp>
      <p:cxnSp>
        <p:nvCxnSpPr>
          <p:cNvPr id="44" name="직선 연결선 43"/>
          <p:cNvCxnSpPr>
            <a:stCxn id="31" idx="0"/>
          </p:cNvCxnSpPr>
          <p:nvPr/>
        </p:nvCxnSpPr>
        <p:spPr>
          <a:xfrm flipV="1">
            <a:off x="4644008" y="764704"/>
            <a:ext cx="0" cy="64807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604815">
            <a:off x="1781571" y="3051329"/>
            <a:ext cx="5010150" cy="31146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31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bg1"/>
          </a:solidFill>
        </a:ln>
      </a:spPr>
      <a:bodyPr rtlCol="0" anchor="ctr"/>
      <a:lstStyle>
        <a:defPPr algn="ctr">
          <a:defRPr sz="3600" dirty="0" smtClean="0">
            <a:ln>
              <a:solidFill>
                <a:schemeClr val="tx2">
                  <a:alpha val="0"/>
                </a:schemeClr>
              </a:solidFill>
            </a:ln>
            <a:solidFill>
              <a:schemeClr val="bg1"/>
            </a:solidFill>
            <a:latin typeface="나눔고딕 ExtraBold" pitchFamily="50" charset="-127"/>
            <a:ea typeface="나눔고딕 ExtraBold" pitchFamily="50" charset="-127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30037</TotalTime>
  <Words>886</Words>
  <Application>Microsoft Office PowerPoint</Application>
  <PresentationFormat>화면 슬라이드 쇼(4:3)</PresentationFormat>
  <Paragraphs>212</Paragraphs>
  <Slides>17</Slides>
  <Notes>16</Notes>
  <HiddenSlides>0</HiddenSlides>
  <MMClips>2</MMClips>
  <ScaleCrop>false</ScaleCrop>
  <HeadingPairs>
    <vt:vector size="6" baseType="variant">
      <vt:variant>
        <vt:lpstr>사용한 글꼴</vt:lpstr>
      </vt:variant>
      <vt:variant>
        <vt:i4>13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17</vt:i4>
      </vt:variant>
    </vt:vector>
  </HeadingPairs>
  <TitlesOfParts>
    <vt:vector size="31" baseType="lpstr">
      <vt:lpstr>굴림</vt:lpstr>
      <vt:lpstr>Arial</vt:lpstr>
      <vt:lpstr>나눔고딕 ExtraBold</vt:lpstr>
      <vt:lpstr>08서울남산체 EB</vt:lpstr>
      <vt:lpstr>함초롬돋움</vt:lpstr>
      <vt:lpstr>Noto Sans CJK KR Medium</vt:lpstr>
      <vt:lpstr>Verdana</vt:lpstr>
      <vt:lpstr>나눔바른고딕</vt:lpstr>
      <vt:lpstr>a아메리카노L</vt:lpstr>
      <vt:lpstr>맑은 고딕</vt:lpstr>
      <vt:lpstr>a아메리카노B</vt:lpstr>
      <vt:lpstr>나눔고딕</vt:lpstr>
      <vt:lpstr>휴먼모음T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MODU_CEO</dc:creator>
  <cp:lastModifiedBy>user</cp:lastModifiedBy>
  <cp:revision>99</cp:revision>
  <dcterms:created xsi:type="dcterms:W3CDTF">2014-07-16T08:27:59Z</dcterms:created>
  <dcterms:modified xsi:type="dcterms:W3CDTF">2015-01-22T04:40:58Z</dcterms:modified>
</cp:coreProperties>
</file>