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71" r:id="rId3"/>
    <p:sldId id="258" r:id="rId4"/>
    <p:sldId id="300" r:id="rId5"/>
    <p:sldId id="291" r:id="rId6"/>
    <p:sldId id="273" r:id="rId7"/>
    <p:sldId id="276" r:id="rId8"/>
    <p:sldId id="292" r:id="rId9"/>
    <p:sldId id="293" r:id="rId10"/>
    <p:sldId id="294" r:id="rId11"/>
    <p:sldId id="278" r:id="rId12"/>
    <p:sldId id="296" r:id="rId13"/>
    <p:sldId id="295" r:id="rId14"/>
    <p:sldId id="282" r:id="rId15"/>
    <p:sldId id="281" r:id="rId16"/>
    <p:sldId id="299" r:id="rId17"/>
    <p:sldId id="298" r:id="rId18"/>
    <p:sldId id="286" r:id="rId19"/>
    <p:sldId id="287" r:id="rId20"/>
    <p:sldId id="289" r:id="rId21"/>
  </p:sldIdLst>
  <p:sldSz cx="9144000" cy="6858000" type="screen4x3"/>
  <p:notesSz cx="6858000" cy="9144000"/>
  <p:embeddedFontLst>
    <p:embeddedFont>
      <p:font typeface="a파도소리" panose="02020600000000000000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a시네마B" panose="02020600000000000000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B50"/>
    <a:srgbClr val="17CB6D"/>
    <a:srgbClr val="18D873"/>
    <a:srgbClr val="D02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85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7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36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65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50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07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60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7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5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B076-1C4B-434B-9005-F1934F4A3E85}" type="datetimeFigureOut">
              <a:rPr lang="ko-KR" altLang="en-US" smtClean="0"/>
              <a:pPr/>
              <a:t>2015-01-28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4B4C-1F5A-4BC8-BECB-576EE0F72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2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15816" y="836712"/>
            <a:ext cx="4600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n w="285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</a:t>
            </a:r>
            <a:endParaRPr lang="en-US" altLang="ko-KR" sz="3600" b="1" dirty="0" smtClean="0">
              <a:ln w="285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  <a:p>
            <a:pPr algn="ctr"/>
            <a:r>
              <a:rPr lang="ko-KR" altLang="en-US" sz="8000" b="1" dirty="0" smtClean="0">
                <a:ln w="285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en-US" altLang="ko-KR" sz="8000" b="1" dirty="0" smtClean="0">
              <a:ln w="285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2195736" y="3126259"/>
            <a:ext cx="2839933" cy="87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_x173443872" descr="EMB0000196003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0124"/>
            <a:ext cx="151758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42161" r="11750" b="36889"/>
          <a:stretch/>
        </p:blipFill>
        <p:spPr bwMode="auto">
          <a:xfrm>
            <a:off x="1907704" y="5661248"/>
            <a:ext cx="5765304" cy="83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51720" y="3862789"/>
            <a:ext cx="5404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놀며</a:t>
            </a:r>
            <a:r>
              <a:rPr lang="en-US" altLang="ko-KR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쉬며</a:t>
            </a:r>
            <a:r>
              <a:rPr lang="en-US" altLang="ko-KR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</a:t>
            </a:r>
            <a:r>
              <a:rPr lang="ko-KR" altLang="en-US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일하기 프로젝트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97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195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알음과정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- 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자체 수업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1066" y="2116013"/>
            <a:ext cx="78758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다양한 사람과 직업을 만나며 나의 삶과 일을 상상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자신만의 독특한 아이디어 상상하기</a:t>
            </a:r>
            <a:endParaRPr lang="ko-KR" altLang="en-US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5627" y="1357898"/>
            <a:ext cx="19159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상상 마당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0415200" descr="EMB00001b4c2a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2638"/>
            <a:ext cx="3944170" cy="327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419872" y="3421449"/>
            <a:ext cx="5706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000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다양한 직업을 </a:t>
            </a:r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탐</a:t>
            </a:r>
            <a:r>
              <a:rPr lang="ko-KR" altLang="en-US" sz="2000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색하고 </a:t>
            </a:r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상상하기</a:t>
            </a:r>
          </a:p>
          <a:p>
            <a:pPr lvl="0"/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다양한 일터와 직업인을 직접 만나고 이야기 나누기</a:t>
            </a:r>
          </a:p>
          <a:p>
            <a:pPr lvl="0"/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알게 된</a:t>
            </a:r>
            <a:r>
              <a:rPr lang="en-US" altLang="ko-KR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깨닫게 된 진로</a:t>
            </a:r>
            <a:r>
              <a:rPr lang="en-US" altLang="ko-KR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일</a:t>
            </a:r>
            <a:r>
              <a:rPr lang="en-US" altLang="ko-KR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삶에 대해 서로 </a:t>
            </a:r>
            <a:r>
              <a:rPr lang="ko-KR" altLang="en-US" sz="2000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나누기</a:t>
            </a:r>
            <a:endParaRPr lang="ko-KR" altLang="en-US" sz="2000" dirty="0">
              <a:solidFill>
                <a:prstClr val="black"/>
              </a:solidFill>
              <a:latin typeface="a흑진주M" pitchFamily="18" charset="-127"/>
              <a:ea typeface="a흑진주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8179" y="101539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626343" y="4645585"/>
            <a:ext cx="4517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a흑진주M" pitchFamily="18" charset="-127"/>
                <a:ea typeface="a흑진주M" pitchFamily="18" charset="-127"/>
              </a:rPr>
              <a:t>만나본 사람들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a흑진주M" pitchFamily="18" charset="-127"/>
              <a:ea typeface="a흑진주M" pitchFamily="18" charset="-127"/>
            </a:endParaRPr>
          </a:p>
          <a:p>
            <a:pPr lvl="0"/>
            <a:r>
              <a:rPr lang="en-US" altLang="ko-KR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문화예술 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사회적협동조합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자바르떼</a:t>
            </a:r>
            <a:endParaRPr lang="en-US" altLang="ko-KR" dirty="0" smtClean="0">
              <a:solidFill>
                <a:prstClr val="black"/>
              </a:solidFill>
              <a:latin typeface="a흑진주M" pitchFamily="18" charset="-127"/>
              <a:ea typeface="a흑진주M" pitchFamily="18" charset="-127"/>
            </a:endParaRPr>
          </a:p>
          <a:p>
            <a:pPr lvl="0"/>
            <a:r>
              <a:rPr lang="en-US" altLang="ko-KR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해방촌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게스츠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하우스 빈집</a:t>
            </a:r>
            <a:endParaRPr lang="en-US" altLang="ko-KR" dirty="0" smtClean="0">
              <a:solidFill>
                <a:prstClr val="black"/>
              </a:solidFill>
              <a:latin typeface="a흑진주M" pitchFamily="18" charset="-127"/>
              <a:ea typeface="a흑진주M" pitchFamily="18" charset="-127"/>
            </a:endParaRPr>
          </a:p>
          <a:p>
            <a:pPr lvl="0"/>
            <a:r>
              <a:rPr lang="en-US" altLang="ko-KR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공정여행 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사회적기업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공감만세</a:t>
            </a:r>
            <a:endParaRPr lang="en-US" altLang="ko-KR" dirty="0" smtClean="0">
              <a:solidFill>
                <a:prstClr val="black"/>
              </a:solidFill>
              <a:latin typeface="a흑진주M" pitchFamily="18" charset="-127"/>
              <a:ea typeface="a흑진주M" pitchFamily="18" charset="-127"/>
            </a:endParaRPr>
          </a:p>
          <a:p>
            <a:pPr lvl="0"/>
            <a:r>
              <a:rPr lang="en-US" altLang="ko-KR" dirty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청소 전문 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사회적기업</a:t>
            </a:r>
            <a:r>
              <a:rPr lang="ko-KR" altLang="en-US" dirty="0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 ㈜</a:t>
            </a:r>
            <a:r>
              <a:rPr lang="ko-KR" altLang="en-US" dirty="0" err="1" smtClean="0">
                <a:solidFill>
                  <a:prstClr val="black"/>
                </a:solidFill>
                <a:latin typeface="a흑진주M" pitchFamily="18" charset="-127"/>
                <a:ea typeface="a흑진주M" pitchFamily="18" charset="-127"/>
              </a:rPr>
              <a:t>인스케어코어</a:t>
            </a:r>
            <a:endParaRPr lang="ko-KR" altLang="en-US" dirty="0">
              <a:solidFill>
                <a:prstClr val="black"/>
              </a:solidFill>
              <a:latin typeface="a흑진주M" pitchFamily="18" charset="-127"/>
              <a:ea typeface="a흑진주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01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pactspoon.org/uploads/ckeditor/pictures/154/content_f4990c04-f467-4673-8fdc-c50a4bd8e1c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614"/>
          <a:stretch/>
        </p:blipFill>
        <p:spPr bwMode="auto">
          <a:xfrm>
            <a:off x="4540465" y="-28432"/>
            <a:ext cx="4603536" cy="34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쑨 업무 폴더\2014년\사진 &amp; 영상\1. 라이프 디자인 플랫폼\1. 수업 및 활동\0923(상상마당)\IMG_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342900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pactspoon.org/uploads/ckeditor/pictures/213/content_0d7b4a91-8381-4c8a-becb-a8b1832c3e4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11703"/>
          <a:stretch/>
        </p:blipFill>
        <p:spPr bwMode="auto">
          <a:xfrm>
            <a:off x="0" y="0"/>
            <a:ext cx="45404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31951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수업 모습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95736" y="2812866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err="1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일머리</a:t>
            </a:r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학습 세미나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pic>
        <p:nvPicPr>
          <p:cNvPr id="11" name="Picture 2" descr="http://impactspoon.org/uploads/ckeditor/pictures/212/content_07749629-3559-4c80-a95e-956129a7dc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r="4391"/>
          <a:stretch/>
        </p:blipFill>
        <p:spPr bwMode="auto">
          <a:xfrm>
            <a:off x="0" y="3429000"/>
            <a:ext cx="4569770" cy="34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716016" y="2812866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라이프 디자인 인문학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16016" y="3676962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상상 마당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19672" y="3645024"/>
            <a:ext cx="282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err="1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사회적경제와</a:t>
            </a:r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대안적 경제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195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움</a:t>
            </a:r>
            <a:r>
              <a:rPr lang="ko-KR" altLang="en-US" sz="4000" b="1" dirty="0" err="1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틈</a:t>
            </a:r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과정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– </a:t>
            </a:r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인턴십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1066" y="2116013"/>
            <a:ext cx="60324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지역 사회적 경제 조직을 몸으로 체험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향후 진로를 선택하기 위한 준비 과정</a:t>
            </a:r>
            <a:endParaRPr lang="ko-KR" altLang="en-US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5627" y="1357898"/>
            <a:ext cx="55579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지역 사회적 경제 조직 </a:t>
            </a:r>
            <a:r>
              <a:rPr lang="ko-KR" altLang="en-US" sz="3500" dirty="0" err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인턴십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8179" y="101539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970799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○ </a:t>
            </a:r>
            <a:r>
              <a:rPr lang="ko-KR" altLang="en-US" sz="2000" b="1" dirty="0" smtClean="0">
                <a:latin typeface="a흑진주M" pitchFamily="18" charset="-127"/>
                <a:ea typeface="a흑진주M" pitchFamily="18" charset="-127"/>
              </a:rPr>
              <a:t>지역 일터와의 </a:t>
            </a:r>
            <a:r>
              <a:rPr lang="ko-KR" altLang="en-US" sz="2000" b="1" dirty="0" err="1" smtClean="0">
                <a:latin typeface="a흑진주M" pitchFamily="18" charset="-127"/>
                <a:ea typeface="a흑진주M" pitchFamily="18" charset="-127"/>
              </a:rPr>
              <a:t>인턴십</a:t>
            </a:r>
            <a:r>
              <a:rPr lang="ko-KR" altLang="en-US" sz="2000" b="1" dirty="0" smtClean="0">
                <a:latin typeface="a흑진주M" pitchFamily="18" charset="-127"/>
                <a:ea typeface="a흑진주M" pitchFamily="18" charset="-127"/>
              </a:rPr>
              <a:t> 연계</a:t>
            </a:r>
            <a:endParaRPr lang="ko-KR" altLang="en-US" sz="2000" b="1" dirty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단순 체험을 위한 </a:t>
            </a:r>
            <a:r>
              <a:rPr lang="ko-KR" altLang="en-US" sz="2000" dirty="0" err="1">
                <a:latin typeface="a흑진주M" pitchFamily="18" charset="-127"/>
                <a:ea typeface="a흑진주M" pitchFamily="18" charset="-127"/>
              </a:rPr>
              <a:t>인턴십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과정 지양</a:t>
            </a:r>
            <a:endParaRPr lang="en-US" altLang="ko-KR" sz="2000" dirty="0">
              <a:latin typeface="a흑진주M" pitchFamily="18" charset="-127"/>
              <a:ea typeface="a흑진주M" pitchFamily="18" charset="-127"/>
            </a:endParaRPr>
          </a:p>
          <a:p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참여자 개인의 성향과 욕구 파악</a:t>
            </a:r>
            <a:endParaRPr lang="en-US" altLang="ko-KR" sz="2000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sz="2000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대안적 삶과 진로를 고민하고 함께 만들어갈 의지가 있는 업체와 협약</a:t>
            </a:r>
            <a:endParaRPr lang="en-US" altLang="ko-KR" sz="2000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sz="2000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 err="1" smtClean="0">
                <a:latin typeface="a흑진주M" pitchFamily="18" charset="-127"/>
                <a:ea typeface="a흑진주M" pitchFamily="18" charset="-127"/>
              </a:rPr>
              <a:t>사회적경제</a:t>
            </a:r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 및 공유 경제에 대한 이해</a:t>
            </a:r>
            <a:endParaRPr lang="en-US" altLang="ko-KR" sz="2000" dirty="0" smtClean="0">
              <a:latin typeface="a흑진주M" pitchFamily="18" charset="-127"/>
              <a:ea typeface="a흑진주M" pitchFamily="18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195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움</a:t>
            </a:r>
            <a:r>
              <a:rPr lang="ko-KR" altLang="en-US" sz="4000" b="1" dirty="0" err="1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틈</a:t>
            </a:r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과정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– </a:t>
            </a:r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인턴십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155679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a흑진주M" pitchFamily="18" charset="-127"/>
                <a:ea typeface="a흑진주M" pitchFamily="18" charset="-127"/>
              </a:rPr>
              <a:t>○ </a:t>
            </a:r>
            <a:r>
              <a:rPr lang="ko-KR" altLang="en-US" b="1" dirty="0" smtClean="0">
                <a:latin typeface="a흑진주M" pitchFamily="18" charset="-127"/>
                <a:ea typeface="a흑진주M" pitchFamily="18" charset="-127"/>
              </a:rPr>
              <a:t>지역 </a:t>
            </a:r>
            <a:r>
              <a:rPr lang="ko-KR" altLang="en-US" b="1" dirty="0" err="1" smtClean="0">
                <a:latin typeface="a흑진주M" pitchFamily="18" charset="-127"/>
                <a:ea typeface="a흑진주M" pitchFamily="18" charset="-127"/>
              </a:rPr>
              <a:t>인턴십</a:t>
            </a:r>
            <a:r>
              <a:rPr lang="ko-KR" altLang="en-US" b="1" dirty="0" smtClean="0">
                <a:latin typeface="a흑진주M" pitchFamily="18" charset="-127"/>
                <a:ea typeface="a흑진주M" pitchFamily="18" charset="-127"/>
              </a:rPr>
              <a:t>  활동 내용</a:t>
            </a:r>
            <a:endParaRPr lang="en-US" altLang="ko-KR" b="1" dirty="0" smtClean="0">
              <a:latin typeface="a흑진주M" pitchFamily="18" charset="-127"/>
              <a:ea typeface="a흑진주M" pitchFamily="18" charset="-127"/>
            </a:endParaRPr>
          </a:p>
          <a:p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1.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광진주민연대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(2014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~2015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3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개월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)</a:t>
            </a:r>
          </a:p>
          <a:p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지역시민운동단체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각종 회의 참여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관련 기관 방문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/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탐방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주민연대 업무 일부 수행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2.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㈜</a:t>
            </a:r>
            <a:r>
              <a:rPr lang="ko-KR" altLang="en-US" dirty="0" err="1" smtClean="0">
                <a:latin typeface="a흑진주M" pitchFamily="18" charset="-127"/>
                <a:ea typeface="a흑진주M" pitchFamily="18" charset="-127"/>
              </a:rPr>
              <a:t>인스케어코어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(2014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~2015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3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개월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)</a:t>
            </a:r>
          </a:p>
          <a:p>
            <a:r>
              <a:rPr lang="en-US" altLang="ko-KR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청소 전문 </a:t>
            </a:r>
            <a:r>
              <a:rPr lang="ko-KR" altLang="en-US" dirty="0" err="1" smtClean="0">
                <a:latin typeface="a흑진주M" pitchFamily="18" charset="-127"/>
                <a:ea typeface="a흑진주M" pitchFamily="18" charset="-127"/>
              </a:rPr>
              <a:t>사회적기업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기본 업무 교육 및 체험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조직 내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/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외부 업무 전반 참여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endParaRPr lang="en-US" altLang="ko-KR" dirty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3. </a:t>
            </a:r>
            <a:r>
              <a:rPr lang="ko-KR" altLang="en-US" dirty="0" err="1" smtClean="0">
                <a:latin typeface="a흑진주M" pitchFamily="18" charset="-127"/>
                <a:ea typeface="a흑진주M" pitchFamily="18" charset="-127"/>
              </a:rPr>
              <a:t>열린옷장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(2015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개월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)</a:t>
            </a:r>
          </a:p>
          <a:p>
            <a:r>
              <a:rPr lang="en-US" altLang="ko-KR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기증받은 정장을 필요한 사람에게 빌려주는 비영리단체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전체 시스템 이해 교육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dirty="0">
                <a:latin typeface="a흑진주M" pitchFamily="18" charset="-127"/>
                <a:ea typeface="a흑진주M" pitchFamily="18" charset="-127"/>
              </a:rPr>
              <a:t>정장 대여 및 반납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업무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  <a:p>
            <a:endParaRPr lang="en-US" altLang="ko-KR" dirty="0">
              <a:latin typeface="a흑진주M" pitchFamily="18" charset="-127"/>
              <a:ea typeface="a흑진주M" pitchFamily="18" charset="-127"/>
            </a:endParaRPr>
          </a:p>
          <a:p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 4. 1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인 창업 활동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(2014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~2015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년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1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, 3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개월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)</a:t>
            </a:r>
          </a:p>
          <a:p>
            <a:r>
              <a:rPr lang="en-US" altLang="ko-KR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dirty="0" smtClean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청소년 공익단체 </a:t>
            </a:r>
            <a:r>
              <a:rPr lang="ko-KR" altLang="en-US" dirty="0" err="1" smtClean="0">
                <a:latin typeface="a흑진주M" pitchFamily="18" charset="-127"/>
                <a:ea typeface="a흑진주M" pitchFamily="18" charset="-127"/>
              </a:rPr>
              <a:t>혜욤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 설립을 위한 </a:t>
            </a:r>
            <a:r>
              <a:rPr lang="ko-KR" altLang="en-US" dirty="0" err="1" smtClean="0">
                <a:latin typeface="a흑진주M" pitchFamily="18" charset="-127"/>
                <a:ea typeface="a흑진주M" pitchFamily="18" charset="-127"/>
              </a:rPr>
              <a:t>멘토링</a:t>
            </a:r>
            <a:r>
              <a:rPr lang="ko-KR" altLang="en-US" dirty="0" smtClean="0">
                <a:latin typeface="a흑진주M" pitchFamily="18" charset="-127"/>
                <a:ea typeface="a흑진주M" pitchFamily="18" charset="-127"/>
              </a:rPr>
              <a:t> 및 활동 </a:t>
            </a:r>
            <a:r>
              <a:rPr lang="ko-KR" altLang="en-US" dirty="0" err="1" smtClean="0">
                <a:latin typeface="a흑진주M" pitchFamily="18" charset="-127"/>
                <a:ea typeface="a흑진주M" pitchFamily="18" charset="-127"/>
              </a:rPr>
              <a:t>인턴십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8179" y="101539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pactspoon.org/uploads/ckeditor/pictures/315/content_1be8a338-139c-4c28-949c-716f9a7fdb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" y="3407536"/>
            <a:ext cx="4883695" cy="36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쑨 업무 폴더\2015년\11. 사진 및 영상\1. 2014 플랫폼\1월 15일 열린옷장 협약식\IMG_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8" y="-239824"/>
            <a:ext cx="4863146" cy="36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pactspoon.org/uploads/ckeditor/pictures/317/content_889ae8c2-92ad-473b-b829-2d71cf704ac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68" y="-236677"/>
            <a:ext cx="4883696" cy="36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836882" y="2814321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err="1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열린옷장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76455" y="2814321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광진주민연대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78793" y="3645024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㈜</a:t>
            </a:r>
            <a:r>
              <a:rPr lang="ko-KR" altLang="en-US" sz="2000" b="1" dirty="0" err="1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인스케어코어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pic>
        <p:nvPicPr>
          <p:cNvPr id="4098" name="Picture 2" descr="D:\라이프 디자인 플랫폼 업무 공유 폴더\2014년\사진 &amp; 영상\1. 라이프 디자인 플랫폼\1. 수업 및 활동\1201_배민 인턴십\IMG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8" y="3398329"/>
            <a:ext cx="51434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716016" y="3676962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청소년 공익단체 </a:t>
            </a:r>
            <a:r>
              <a:rPr lang="ko-KR" altLang="en-US" sz="2000" b="1" dirty="0" err="1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혜용</a:t>
            </a:r>
            <a:endParaRPr lang="en-US" altLang="ko-KR" sz="20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31951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인턴십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현장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pactspoon.org/uploads/ckeditor/pictures/211/content_0b15a89a-1b52-443d-91ea-18fcb0e9fd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468" y="0"/>
            <a:ext cx="5468508" cy="36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pactspoon.org/uploads/ckeditor/pictures/309/content_e6bbd2a0-4f8e-49ab-831d-2746f2275e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75" y="3665023"/>
            <a:ext cx="5482039" cy="36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pactspoon.org/uploads/ckeditor/pictures/328/content_c341c97f-1cc7-47c6-978d-262c65aaa2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857859" cy="36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쑨 업무 폴더\2014년\사진 &amp; 영상\1. 라이프 디자인 플랫폼\2. 일상\1107_뱅\IMG_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52" y="3643394"/>
            <a:ext cx="4847715" cy="32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41896" y="332656"/>
            <a:ext cx="9605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35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놀고</a:t>
            </a:r>
            <a:endParaRPr lang="en-US" altLang="ko-KR" sz="35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9183" y="3289451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r>
              <a: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의</a:t>
            </a:r>
            <a:r>
              <a:rPr lang="ko-KR" altLang="en-US" sz="4000" b="1" dirty="0">
                <a:ln w="3175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BBB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사는 모습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1BBB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79858" y="2974132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714704" y="332656"/>
            <a:ext cx="9605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3500" b="1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먹고</a:t>
            </a:r>
            <a:endParaRPr lang="en-US" altLang="ko-KR" sz="35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9218" y="5877272"/>
            <a:ext cx="13484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35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거닐고</a:t>
            </a:r>
            <a:endParaRPr lang="en-US" altLang="ko-KR" sz="35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21864" y="5877272"/>
            <a:ext cx="15279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3500" b="1" dirty="0" smtClean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또 놀고</a:t>
            </a:r>
            <a:endParaRPr lang="en-US" altLang="ko-KR" sz="35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8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14" name="TextBox 13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2014 </a:t>
              </a:r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운영 평가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61066" y="2116013"/>
            <a:ext cx="749756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비진학</a:t>
            </a: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청</a:t>
            </a:r>
            <a:r>
              <a:rPr lang="en-US" altLang="ko-KR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</a:t>
            </a: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소</a:t>
            </a:r>
            <a:r>
              <a:rPr lang="en-US" altLang="ko-KR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년들이 당당하게 대안적 삶을 추구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지역 </a:t>
            </a:r>
            <a:r>
              <a:rPr lang="ko-KR" altLang="en-US" sz="2800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사회적경제</a:t>
            </a: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조직 및 네트워크 인프라 확장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대안 진로 인식 확장의 기반 마련</a:t>
            </a:r>
            <a:endParaRPr lang="ko-KR" altLang="en-US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5627" y="1357898"/>
            <a:ext cx="434766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잘된 점</a:t>
            </a:r>
            <a:r>
              <a:rPr lang="en-US" altLang="ko-KR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이루어진 변화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14" name="TextBox 13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2014 </a:t>
              </a:r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운영 평가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61066" y="2116013"/>
            <a:ext cx="64876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새로운 변화를 만들어 가는 시작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사업 필요성에 비해 인원 및 지원의 부족</a:t>
            </a:r>
            <a:endParaRPr lang="ko-KR" altLang="en-US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5627" y="1357898"/>
            <a:ext cx="19159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어</a:t>
            </a:r>
            <a:r>
              <a:rPr lang="ko-KR" altLang="en-US" sz="3500" dirty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려</a:t>
            </a:r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운 점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2195736" y="188640"/>
            <a:ext cx="46001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</a:t>
            </a:r>
            <a:endParaRPr lang="en-US" altLang="ko-KR" sz="2400" b="1" dirty="0" smtClean="0">
              <a:ln w="12700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en-US" altLang="ko-KR" sz="5400" b="1" dirty="0" smtClean="0">
              <a:ln w="12700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grpSp>
        <p:nvGrpSpPr>
          <p:cNvPr id="162" name="그룹 161"/>
          <p:cNvGrpSpPr/>
          <p:nvPr/>
        </p:nvGrpSpPr>
        <p:grpSpPr>
          <a:xfrm>
            <a:off x="1749896" y="1481302"/>
            <a:ext cx="4445356" cy="534922"/>
            <a:chOff x="1749896" y="1481302"/>
            <a:chExt cx="4445356" cy="534922"/>
          </a:xfrm>
        </p:grpSpPr>
        <p:cxnSp>
          <p:nvCxnSpPr>
            <p:cNvPr id="152" name="꺾인 연결선 151"/>
            <p:cNvCxnSpPr>
              <a:stCxn id="140" idx="2"/>
              <a:endCxn id="150" idx="0"/>
            </p:cNvCxnSpPr>
            <p:nvPr/>
          </p:nvCxnSpPr>
          <p:spPr>
            <a:xfrm rot="5400000">
              <a:off x="2855460" y="375738"/>
              <a:ext cx="534777" cy="2745905"/>
            </a:xfrm>
            <a:prstGeom prst="bentConnector3">
              <a:avLst/>
            </a:prstGeom>
            <a:ln w="6350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꺾인 연결선 153"/>
            <p:cNvCxnSpPr>
              <a:stCxn id="140" idx="2"/>
              <a:endCxn id="145" idx="0"/>
            </p:cNvCxnSpPr>
            <p:nvPr/>
          </p:nvCxnSpPr>
          <p:spPr>
            <a:xfrm rot="16200000" flipH="1">
              <a:off x="5078065" y="899036"/>
              <a:ext cx="534922" cy="1699453"/>
            </a:xfrm>
            <a:prstGeom prst="bentConnector3">
              <a:avLst>
                <a:gd name="adj1" fmla="val 50000"/>
              </a:avLst>
            </a:prstGeom>
            <a:ln w="6350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직사각형 154"/>
          <p:cNvSpPr/>
          <p:nvPr/>
        </p:nvSpPr>
        <p:spPr>
          <a:xfrm>
            <a:off x="611560" y="3717032"/>
            <a:ext cx="3884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삶의 방향을 대학이나 일반 취업이 아닌 대안적 진로를 선택하고자 하는 </a:t>
            </a:r>
            <a:r>
              <a:rPr lang="en-US" altLang="ko-KR" dirty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17~19</a:t>
            </a:r>
            <a:r>
              <a:rPr lang="ko-KR" altLang="en-US" dirty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세의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청소년</a:t>
            </a:r>
            <a:endParaRPr lang="ko-KR" altLang="en-US" dirty="0">
              <a:ln w="3175">
                <a:noFill/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5076056" y="3717032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비진학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청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(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소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)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년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일용직 등 아르바이트를 하는 청년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건국대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/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세종대 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(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예비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)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졸업생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마을살이를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원하는 청년</a:t>
            </a:r>
            <a:endParaRPr lang="ko-KR" altLang="en-US" dirty="0">
              <a:ln w="3175">
                <a:noFill/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611560" y="5028852"/>
            <a:ext cx="3884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중등과정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이후의 </a:t>
            </a:r>
            <a:r>
              <a:rPr lang="ko-KR" altLang="en-US" sz="1600" dirty="0" err="1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비진학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청소년들이 </a:t>
            </a:r>
          </a:p>
          <a:p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대안적인 진로를 모색할 수 있도록</a:t>
            </a:r>
          </a:p>
          <a:p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교육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지원하는 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2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년간의 </a:t>
            </a:r>
            <a:r>
              <a:rPr lang="ko-KR" altLang="en-US" sz="1600" dirty="0" err="1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배움과정</a:t>
            </a:r>
            <a:endParaRPr lang="en-US" altLang="ko-KR" sz="1600" dirty="0">
              <a:ln w="3175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5076056" y="5016078"/>
            <a:ext cx="4067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미취업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청년들이 </a:t>
            </a:r>
            <a:r>
              <a:rPr lang="ko-KR" altLang="en-US" sz="1600" dirty="0" err="1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사회적경제</a:t>
            </a:r>
            <a:r>
              <a:rPr lang="ko-KR" altLang="en-US" sz="1600" dirty="0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</a:t>
            </a:r>
            <a:r>
              <a:rPr lang="en-US" altLang="ko-KR" sz="1600" dirty="0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(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협동조합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사회적 기업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마을 기업 등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)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의 </a:t>
            </a:r>
            <a:r>
              <a:rPr lang="ko-KR" altLang="en-US" sz="1600" dirty="0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주체로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진입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(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창업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취업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)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할 수 있도록 </a:t>
            </a:r>
            <a:r>
              <a:rPr lang="ko-KR" altLang="en-US" sz="1600" dirty="0" smtClean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교육</a:t>
            </a:r>
            <a:r>
              <a:rPr lang="en-US" altLang="ko-KR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 </a:t>
            </a:r>
            <a:r>
              <a:rPr lang="ko-KR" altLang="en-US" sz="1600" dirty="0">
                <a:ln w="3175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지원하는 과정</a:t>
            </a:r>
          </a:p>
          <a:p>
            <a:endParaRPr lang="ko-KR" altLang="en-US" sz="1600" dirty="0">
              <a:ln w="3175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grpSp>
        <p:nvGrpSpPr>
          <p:cNvPr id="164" name="그룹 163"/>
          <p:cNvGrpSpPr/>
          <p:nvPr/>
        </p:nvGrpSpPr>
        <p:grpSpPr>
          <a:xfrm>
            <a:off x="611560" y="2016079"/>
            <a:ext cx="8532440" cy="1484929"/>
            <a:chOff x="611560" y="2016079"/>
            <a:chExt cx="8532440" cy="1484929"/>
          </a:xfrm>
        </p:grpSpPr>
        <p:grpSp>
          <p:nvGrpSpPr>
            <p:cNvPr id="163" name="그룹 162"/>
            <p:cNvGrpSpPr/>
            <p:nvPr/>
          </p:nvGrpSpPr>
          <p:grpSpPr>
            <a:xfrm>
              <a:off x="611560" y="2016079"/>
              <a:ext cx="6696744" cy="1484929"/>
              <a:chOff x="611560" y="2016079"/>
              <a:chExt cx="6696744" cy="1484929"/>
            </a:xfrm>
          </p:grpSpPr>
          <p:grpSp>
            <p:nvGrpSpPr>
              <p:cNvPr id="142" name="그룹 141"/>
              <p:cNvGrpSpPr/>
              <p:nvPr/>
            </p:nvGrpSpPr>
            <p:grpSpPr>
              <a:xfrm>
                <a:off x="5056918" y="2016224"/>
                <a:ext cx="2251386" cy="1484784"/>
                <a:chOff x="4486807" y="-132010"/>
                <a:chExt cx="2677480" cy="1785088"/>
              </a:xfrm>
            </p:grpSpPr>
            <p:sp>
              <p:nvSpPr>
                <p:cNvPr id="143" name="직사각형 142"/>
                <p:cNvSpPr/>
                <p:nvPr/>
              </p:nvSpPr>
              <p:spPr>
                <a:xfrm>
                  <a:off x="4486807" y="300038"/>
                  <a:ext cx="2677480" cy="86651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500">
                    <a:latin typeface="SJ방구쟁이" panose="02020603020101020101" pitchFamily="18" charset="-127"/>
                    <a:ea typeface="SJ방구쟁이" panose="02020603020101020101" pitchFamily="18" charset="-127"/>
                  </a:endParaRPr>
                </a:p>
              </p:txBody>
            </p:sp>
            <p:grpSp>
              <p:nvGrpSpPr>
                <p:cNvPr id="144" name="그룹 143"/>
                <p:cNvGrpSpPr/>
                <p:nvPr/>
              </p:nvGrpSpPr>
              <p:grpSpPr>
                <a:xfrm>
                  <a:off x="4930912" y="-132010"/>
                  <a:ext cx="1819338" cy="1785088"/>
                  <a:chOff x="1284499" y="2279448"/>
                  <a:chExt cx="3494967" cy="3524274"/>
                </a:xfrm>
              </p:grpSpPr>
              <p:sp>
                <p:nvSpPr>
                  <p:cNvPr id="145" name="타원 144"/>
                  <p:cNvSpPr/>
                  <p:nvPr/>
                </p:nvSpPr>
                <p:spPr>
                  <a:xfrm>
                    <a:off x="1284499" y="2279448"/>
                    <a:ext cx="3494967" cy="3524274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54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2500" dirty="0" smtClean="0">
                      <a:solidFill>
                        <a:schemeClr val="tx1"/>
                      </a:solidFill>
                      <a:latin typeface="a시네마B" pitchFamily="18" charset="-127"/>
                      <a:ea typeface="a시네마B" pitchFamily="18" charset="-127"/>
                    </a:endParaRPr>
                  </a:p>
                </p:txBody>
              </p:sp>
              <p:sp>
                <p:nvSpPr>
                  <p:cNvPr id="146" name="타원 145"/>
                  <p:cNvSpPr/>
                  <p:nvPr/>
                </p:nvSpPr>
                <p:spPr>
                  <a:xfrm>
                    <a:off x="1591699" y="2630642"/>
                    <a:ext cx="2878636" cy="28681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000" dirty="0" smtClean="0">
                        <a:solidFill>
                          <a:schemeClr val="tx1"/>
                        </a:solidFill>
                        <a:latin typeface="a시네마B" pitchFamily="18" charset="-127"/>
                        <a:ea typeface="a시네마B" pitchFamily="18" charset="-127"/>
                      </a:rPr>
                      <a:t>청춘</a:t>
                    </a:r>
                    <a:endParaRPr lang="en-US" altLang="ko-KR" sz="2000" dirty="0" smtClean="0">
                      <a:solidFill>
                        <a:schemeClr val="tx1"/>
                      </a:solidFill>
                      <a:latin typeface="a시네마B" pitchFamily="18" charset="-127"/>
                      <a:ea typeface="a시네마B" pitchFamily="18" charset="-127"/>
                    </a:endParaRPr>
                  </a:p>
                  <a:p>
                    <a:pPr algn="ctr"/>
                    <a:r>
                      <a:rPr lang="ko-KR" altLang="en-US" sz="2000" dirty="0" smtClean="0">
                        <a:solidFill>
                          <a:schemeClr val="tx1"/>
                        </a:solidFill>
                        <a:latin typeface="a시네마B" pitchFamily="18" charset="-127"/>
                        <a:ea typeface="a시네마B" pitchFamily="18" charset="-127"/>
                      </a:rPr>
                      <a:t>직판</a:t>
                    </a:r>
                    <a:r>
                      <a:rPr lang="ko-KR" altLang="en-US" sz="2000" dirty="0">
                        <a:solidFill>
                          <a:schemeClr val="tx1"/>
                        </a:solidFill>
                        <a:latin typeface="a시네마B" pitchFamily="18" charset="-127"/>
                        <a:ea typeface="a시네마B" pitchFamily="18" charset="-127"/>
                      </a:rPr>
                      <a:t>장</a:t>
                    </a:r>
                  </a:p>
                </p:txBody>
              </p:sp>
            </p:grpSp>
          </p:grpSp>
          <p:grpSp>
            <p:nvGrpSpPr>
              <p:cNvPr id="147" name="그룹 146"/>
              <p:cNvGrpSpPr/>
              <p:nvPr/>
            </p:nvGrpSpPr>
            <p:grpSpPr>
              <a:xfrm>
                <a:off x="611560" y="2016079"/>
                <a:ext cx="2251386" cy="1484784"/>
                <a:chOff x="4486807" y="-132010"/>
                <a:chExt cx="2677480" cy="1785088"/>
              </a:xfrm>
            </p:grpSpPr>
            <p:sp>
              <p:nvSpPr>
                <p:cNvPr id="148" name="직사각형 147"/>
                <p:cNvSpPr/>
                <p:nvPr/>
              </p:nvSpPr>
              <p:spPr>
                <a:xfrm>
                  <a:off x="4486807" y="300038"/>
                  <a:ext cx="2677480" cy="8665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500">
                    <a:latin typeface="SJ방구쟁이" panose="02020603020101020101" pitchFamily="18" charset="-127"/>
                    <a:ea typeface="SJ방구쟁이" panose="02020603020101020101" pitchFamily="18" charset="-127"/>
                  </a:endParaRPr>
                </a:p>
              </p:txBody>
            </p:sp>
            <p:grpSp>
              <p:nvGrpSpPr>
                <p:cNvPr id="149" name="그룹 148"/>
                <p:cNvGrpSpPr/>
                <p:nvPr/>
              </p:nvGrpSpPr>
              <p:grpSpPr>
                <a:xfrm>
                  <a:off x="4930912" y="-132010"/>
                  <a:ext cx="1819338" cy="1785088"/>
                  <a:chOff x="1284499" y="2279448"/>
                  <a:chExt cx="3494967" cy="3524274"/>
                </a:xfrm>
              </p:grpSpPr>
              <p:sp>
                <p:nvSpPr>
                  <p:cNvPr id="150" name="타원 149"/>
                  <p:cNvSpPr/>
                  <p:nvPr/>
                </p:nvSpPr>
                <p:spPr>
                  <a:xfrm>
                    <a:off x="1284499" y="2279448"/>
                    <a:ext cx="3494967" cy="352427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2500" dirty="0" smtClean="0">
                      <a:solidFill>
                        <a:schemeClr val="tx1"/>
                      </a:solidFill>
                      <a:latin typeface="SJ방구쟁이" panose="02020603020101020101" pitchFamily="18" charset="-127"/>
                      <a:ea typeface="SJ방구쟁이" panose="02020603020101020101" pitchFamily="18" charset="-127"/>
                    </a:endParaRPr>
                  </a:p>
                </p:txBody>
              </p:sp>
              <p:sp>
                <p:nvSpPr>
                  <p:cNvPr id="151" name="타원 150"/>
                  <p:cNvSpPr/>
                  <p:nvPr/>
                </p:nvSpPr>
                <p:spPr>
                  <a:xfrm>
                    <a:off x="1591699" y="2630642"/>
                    <a:ext cx="2878636" cy="28681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000" dirty="0" smtClean="0">
                        <a:solidFill>
                          <a:schemeClr val="tx1"/>
                        </a:solidFill>
                        <a:latin typeface="a시네마B" pitchFamily="18" charset="-127"/>
                        <a:ea typeface="a시네마B" pitchFamily="18" charset="-127"/>
                      </a:rPr>
                      <a:t>학교</a:t>
                    </a:r>
                    <a:endParaRPr lang="en-US" altLang="ko-KR" sz="2000" dirty="0" smtClean="0">
                      <a:solidFill>
                        <a:schemeClr val="tx1"/>
                      </a:solidFill>
                      <a:latin typeface="a시네마B" pitchFamily="18" charset="-127"/>
                      <a:ea typeface="a시네마B" pitchFamily="18" charset="-127"/>
                    </a:endParaRPr>
                  </a:p>
                  <a:p>
                    <a:pPr algn="ctr"/>
                    <a:r>
                      <a:rPr lang="ko-KR" altLang="en-US" sz="2000" dirty="0" smtClean="0">
                        <a:solidFill>
                          <a:schemeClr val="tx1"/>
                        </a:solidFill>
                        <a:latin typeface="a시네마B" pitchFamily="18" charset="-127"/>
                        <a:ea typeface="a시네마B" pitchFamily="18" charset="-127"/>
                      </a:rPr>
                      <a:t>너머</a:t>
                    </a:r>
                    <a:endParaRPr lang="ko-KR" altLang="en-US" sz="2000" dirty="0">
                      <a:solidFill>
                        <a:schemeClr val="tx1"/>
                      </a:solidFill>
                      <a:latin typeface="a시네마B" pitchFamily="18" charset="-127"/>
                      <a:ea typeface="a시네마B" pitchFamily="18" charset="-127"/>
                    </a:endParaRPr>
                  </a:p>
                </p:txBody>
              </p:sp>
            </p:grpSp>
          </p:grpSp>
        </p:grpSp>
        <p:sp>
          <p:nvSpPr>
            <p:cNvPr id="161" name="직사각형 160"/>
            <p:cNvSpPr/>
            <p:nvPr/>
          </p:nvSpPr>
          <p:spPr>
            <a:xfrm>
              <a:off x="6853014" y="2843411"/>
              <a:ext cx="229098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dirty="0" smtClean="0">
                  <a:latin typeface="a시네마B" pitchFamily="18" charset="-127"/>
                  <a:ea typeface="a시네마B" pitchFamily="18" charset="-127"/>
                </a:rPr>
                <a:t>With </a:t>
              </a:r>
            </a:p>
            <a:p>
              <a:r>
                <a:rPr lang="ko-KR" altLang="en-US" sz="1500" dirty="0" smtClean="0">
                  <a:latin typeface="a시네마B" pitchFamily="18" charset="-127"/>
                  <a:ea typeface="a시네마B" pitchFamily="18" charset="-127"/>
                </a:rPr>
                <a:t>광진협동사회경제네트워크</a:t>
              </a:r>
              <a:r>
                <a:rPr lang="en-US" altLang="ko-KR" sz="1500" dirty="0" smtClean="0">
                  <a:latin typeface="a시네마B" pitchFamily="18" charset="-127"/>
                  <a:ea typeface="a시네마B" pitchFamily="18" charset="-127"/>
                </a:rPr>
                <a:t> </a:t>
              </a:r>
              <a:endParaRPr lang="ko-KR" altLang="en-US" sz="1500" dirty="0">
                <a:latin typeface="a시네마B" pitchFamily="18" charset="-127"/>
                <a:ea typeface="a시네마B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24" name="TextBox 23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이후 계획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9" grpId="0"/>
      <p:bldP spid="1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144" descr="그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7"/>
            <a:ext cx="8640960" cy="568863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6" name="TextBox 5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2015 </a:t>
              </a:r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사업 계획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14" name="TextBox 13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프로젝트 소개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8072" y="1988840"/>
            <a:ext cx="8532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미래를 꿈꿔야 할 청소년들이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성공을 위한 무한 경쟁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강도 높은 노동 등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endParaRPr lang="en-US" altLang="ko-KR" sz="3000" dirty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꿈이 아닌 목표를 향해 달려 가고 있습니다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제목 1"/>
          <p:cNvSpPr txBox="1">
            <a:spLocks/>
          </p:cNvSpPr>
          <p:nvPr/>
        </p:nvSpPr>
        <p:spPr>
          <a:xfrm>
            <a:off x="457200" y="4014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800" dirty="0" smtClean="0">
                <a:latin typeface="a블랙M" pitchFamily="18" charset="-127"/>
                <a:ea typeface="a블랙M" pitchFamily="18" charset="-127"/>
              </a:rPr>
              <a:t>감사합니다</a:t>
            </a:r>
            <a:endParaRPr lang="ko-KR" altLang="en-US" sz="8800" dirty="0"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7584" y="764704"/>
            <a:ext cx="8100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이 </a:t>
            </a:r>
            <a:r>
              <a:rPr lang="ko-KR" altLang="en-US" sz="3000" b="1" dirty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시대를 살아가는 </a:t>
            </a:r>
            <a:r>
              <a:rPr lang="ko-KR" altLang="en-US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많은 </a:t>
            </a:r>
            <a:r>
              <a:rPr lang="ko-KR" altLang="en-US" sz="3000" b="1" dirty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청소년과 청년들이 </a:t>
            </a:r>
            <a:endParaRPr lang="en-US" altLang="ko-KR" sz="3000" b="1" dirty="0" smtClean="0">
              <a:ln w="3175">
                <a:solidFill>
                  <a:prstClr val="black"/>
                </a:solidFill>
                <a:prstDash val="solid"/>
                <a:miter lim="800000"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경쟁 </a:t>
            </a:r>
            <a:r>
              <a:rPr lang="ko-KR" altLang="en-US" sz="3000" b="1" dirty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사회에 지치지 않고 </a:t>
            </a:r>
            <a:endParaRPr lang="en-US" altLang="ko-KR" sz="3000" b="1" dirty="0" smtClean="0">
              <a:ln w="3175">
                <a:solidFill>
                  <a:prstClr val="black"/>
                </a:solidFill>
                <a:prstDash val="solid"/>
                <a:miter lim="800000"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endParaRPr lang="en-US" altLang="ko-KR" sz="3000" b="1" dirty="0" smtClean="0">
              <a:ln w="3175">
                <a:solidFill>
                  <a:prstClr val="black"/>
                </a:solidFill>
                <a:prstDash val="solid"/>
                <a:miter lim="800000"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자기 </a:t>
            </a:r>
            <a:r>
              <a:rPr lang="ko-KR" altLang="en-US" sz="3000" b="1" dirty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몸에 맞는 즐거운 삶을 </a:t>
            </a:r>
            <a:r>
              <a:rPr lang="ko-KR" altLang="en-US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찾아갈 수 있도록 </a:t>
            </a:r>
            <a:endParaRPr lang="en-US" altLang="ko-KR" sz="3000" b="1" dirty="0" smtClean="0">
              <a:ln w="3175">
                <a:solidFill>
                  <a:prstClr val="black"/>
                </a:solidFill>
                <a:prstDash val="solid"/>
                <a:miter lim="800000"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많은 관심과 응원 바랍니다</a:t>
            </a:r>
            <a:r>
              <a:rPr lang="en-US" altLang="ko-KR" sz="3000" b="1" dirty="0" smtClean="0">
                <a:ln w="3175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8072" y="2179890"/>
            <a:ext cx="853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대학 진학과 취업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경쟁을 통한 성공이 아닌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2667" y="323794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5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상생</a:t>
            </a:r>
            <a:r>
              <a:rPr lang="ko-KR" altLang="en-US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과</a:t>
            </a:r>
            <a:r>
              <a:rPr lang="ko-KR" altLang="en-US" sz="50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</a:t>
            </a:r>
            <a:r>
              <a:rPr lang="ko-KR" altLang="en-US" sz="5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공존</a:t>
            </a:r>
            <a:r>
              <a:rPr lang="ko-KR" altLang="en-US" sz="36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을 지향하는 </a:t>
            </a:r>
            <a:endParaRPr lang="en-US" altLang="ko-KR" sz="36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lvl="0"/>
            <a:r>
              <a:rPr lang="ko-KR" altLang="en-US" sz="5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BBB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제</a:t>
            </a:r>
            <a:r>
              <a:rPr lang="en-US" altLang="ko-KR" sz="5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BBB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3</a:t>
            </a:r>
            <a:r>
              <a:rPr lang="ko-KR" altLang="en-US" sz="5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BBB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의 대안적 진로 </a:t>
            </a:r>
            <a:endParaRPr lang="en-US" altLang="ko-KR" sz="5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1BBB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17" name="TextBox 16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프로젝트 소개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07504" y="101539"/>
            <a:ext cx="8316924" cy="1023205"/>
            <a:chOff x="1115616" y="980728"/>
            <a:chExt cx="8316924" cy="1023205"/>
          </a:xfrm>
        </p:grpSpPr>
        <p:sp>
          <p:nvSpPr>
            <p:cNvPr id="17" name="TextBox 16"/>
            <p:cNvSpPr txBox="1"/>
            <p:nvPr/>
          </p:nvSpPr>
          <p:spPr>
            <a:xfrm>
              <a:off x="1115616" y="1296047"/>
              <a:ext cx="8316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운영 법인 소개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3175">
                    <a:solidFill>
                      <a:srgbClr val="1BBB5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2043288" y="2852936"/>
            <a:ext cx="4445356" cy="534922"/>
            <a:chOff x="1749896" y="1481302"/>
            <a:chExt cx="4445356" cy="534922"/>
          </a:xfrm>
        </p:grpSpPr>
        <p:cxnSp>
          <p:nvCxnSpPr>
            <p:cNvPr id="12" name="꺾인 연결선 11"/>
            <p:cNvCxnSpPr/>
            <p:nvPr/>
          </p:nvCxnSpPr>
          <p:spPr>
            <a:xfrm rot="5400000">
              <a:off x="2855460" y="375738"/>
              <a:ext cx="534777" cy="2745905"/>
            </a:xfrm>
            <a:prstGeom prst="bentConnector3">
              <a:avLst/>
            </a:prstGeom>
            <a:ln w="6350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꺾인 연결선 14"/>
            <p:cNvCxnSpPr/>
            <p:nvPr/>
          </p:nvCxnSpPr>
          <p:spPr>
            <a:xfrm rot="16200000" flipH="1">
              <a:off x="5078065" y="899036"/>
              <a:ext cx="534922" cy="1699453"/>
            </a:xfrm>
            <a:prstGeom prst="bentConnector3">
              <a:avLst>
                <a:gd name="adj1" fmla="val 50000"/>
              </a:avLst>
            </a:prstGeom>
            <a:ln w="6350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_x243475120" descr="EMB0000030406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6" y="3710241"/>
            <a:ext cx="302608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79800" y="3573016"/>
            <a:ext cx="2596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 w="12700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</a:t>
            </a:r>
            <a:endParaRPr lang="en-US" altLang="ko-KR" b="1" dirty="0" smtClean="0">
              <a:ln w="12700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  <a:p>
            <a:pPr algn="ctr"/>
            <a:r>
              <a:rPr lang="ko-KR" altLang="en-US" sz="4800" b="1" dirty="0" smtClean="0">
                <a:ln w="12700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en-US" altLang="ko-KR" sz="4800" b="1" dirty="0" smtClean="0">
              <a:ln w="12700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pic>
        <p:nvPicPr>
          <p:cNvPr id="24" name="_x173443872" descr="EMB00001960032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42" y="3573016"/>
            <a:ext cx="1160527" cy="11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36006" y="4869160"/>
            <a:ext cx="3143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도시형 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/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비인가 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/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중등대안학교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자립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소통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공존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지성의 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교육과정 운영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(3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년제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028591" y="4869160"/>
            <a:ext cx="3953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대학과 취업이 아닌 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“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제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3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의 길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”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을 선택한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고등 과정의 청소년과 청년의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대안적 삶과 진로 탐색 과정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6666" r="21813" b="22715"/>
          <a:stretch/>
        </p:blipFill>
        <p:spPr bwMode="auto">
          <a:xfrm>
            <a:off x="2873813" y="1353468"/>
            <a:ext cx="3570395" cy="16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5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8072" y="1556792"/>
            <a:ext cx="7524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기간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: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2014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년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9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월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~ 2015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년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1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월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장소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: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라이프 디자인 플랫폼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서울 광진구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</a:p>
          <a:p>
            <a:r>
              <a:rPr lang="en-US" altLang="ko-KR" sz="3000" dirty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    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지역 일터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대상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: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17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세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~22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세의 </a:t>
            </a:r>
            <a:r>
              <a:rPr lang="ko-KR" altLang="en-US" sz="3000" dirty="0" err="1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비진학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청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소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년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7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명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endParaRPr lang="en-US" altLang="ko-KR" sz="3000" dirty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내용 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: </a:t>
            </a:r>
          </a:p>
          <a:p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 -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자기의 삶과 진로를 기획하는 인문학 수업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 -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지역 사회적 경제 진입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</a:t>
            </a:r>
            <a:r>
              <a:rPr lang="ko-KR" altLang="en-US" sz="3000" dirty="0" err="1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인턴십</a:t>
            </a:r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</a:p>
          <a:p>
            <a:r>
              <a:rPr lang="en-US" altLang="ko-KR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 - </a:t>
            </a:r>
            <a:r>
              <a:rPr lang="ko-KR" altLang="en-US" sz="3000" dirty="0" smtClean="0">
                <a:ln w="31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대안적 진로 탐색</a:t>
            </a:r>
            <a:endParaRPr lang="en-US" altLang="ko-KR" sz="3000" dirty="0" smtClean="0">
              <a:ln w="3175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7504" y="101539"/>
            <a:ext cx="7524328" cy="1023205"/>
            <a:chOff x="1115616" y="980728"/>
            <a:chExt cx="7524328" cy="1023205"/>
          </a:xfrm>
        </p:grpSpPr>
        <p:sp>
          <p:nvSpPr>
            <p:cNvPr id="7" name="TextBox 6"/>
            <p:cNvSpPr txBox="1"/>
            <p:nvPr/>
          </p:nvSpPr>
          <p:spPr>
            <a:xfrm>
              <a:off x="1115616" y="1296047"/>
              <a:ext cx="7524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2014 </a:t>
              </a:r>
              <a:r>
                <a:rPr lang="ko-KR" altLang="en-US" sz="4000" b="1" dirty="0" smtClean="0">
                  <a:ln w="31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운영 개요</a:t>
              </a:r>
              <a:endParaRPr lang="ko-KR" altLang="en-US" sz="4000" b="1" dirty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16291" y="980728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12700">
                    <a:solidFill>
                      <a:srgbClr val="1BBB5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라이프 디자인 </a:t>
              </a:r>
              <a:r>
                <a:rPr lang="ko-KR" altLang="en-US" b="1" dirty="0" smtClean="0">
                  <a:ln w="12700">
                    <a:solidFill>
                      <a:srgbClr val="1BBB5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파도소리" panose="02020600000000000000" pitchFamily="18" charset="-127"/>
                  <a:ea typeface="a파도소리" panose="02020600000000000000" pitchFamily="18" charset="-127"/>
                </a:rPr>
                <a:t>플랫폼</a:t>
              </a:r>
              <a:endParaRPr lang="ko-KR" altLang="en-US" b="1" dirty="0">
                <a:ln w="12700">
                  <a:solidFill>
                    <a:srgbClr val="1BBB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31951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2014 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과정 프로세스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0187" y="11663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디자인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플랫폼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885591" y="3240360"/>
            <a:ext cx="2251386" cy="1484784"/>
            <a:chOff x="4486807" y="-132010"/>
            <a:chExt cx="2677480" cy="1785088"/>
          </a:xfrm>
        </p:grpSpPr>
        <p:sp>
          <p:nvSpPr>
            <p:cNvPr id="18" name="직사각형 17"/>
            <p:cNvSpPr/>
            <p:nvPr/>
          </p:nvSpPr>
          <p:spPr>
            <a:xfrm>
              <a:off x="4486807" y="300038"/>
              <a:ext cx="2677480" cy="86651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>
                <a:latin typeface="SJ방구쟁이" panose="02020603020101020101" pitchFamily="18" charset="-127"/>
                <a:ea typeface="SJ방구쟁이" panose="02020603020101020101" pitchFamily="18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930912" y="-132010"/>
              <a:ext cx="1819338" cy="1785088"/>
              <a:chOff x="1284499" y="2279448"/>
              <a:chExt cx="3494967" cy="3524274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1284499" y="2279448"/>
                <a:ext cx="3494967" cy="3524274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500" dirty="0" smtClean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591699" y="2630642"/>
                <a:ext cx="2878636" cy="286810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 smtClean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움틈</a:t>
                </a:r>
                <a:endParaRPr lang="en-US" altLang="ko-KR" sz="2000" dirty="0" smtClean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과정</a:t>
                </a:r>
                <a:endParaRPr lang="ko-KR" altLang="en-US" sz="2000" dirty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</p:txBody>
          </p:sp>
        </p:grpSp>
      </p:grpSp>
      <p:grpSp>
        <p:nvGrpSpPr>
          <p:cNvPr id="35" name="그룹 34"/>
          <p:cNvGrpSpPr/>
          <p:nvPr/>
        </p:nvGrpSpPr>
        <p:grpSpPr>
          <a:xfrm>
            <a:off x="1870557" y="1437274"/>
            <a:ext cx="2251386" cy="1484784"/>
            <a:chOff x="4486807" y="-132010"/>
            <a:chExt cx="2677480" cy="1785088"/>
          </a:xfrm>
        </p:grpSpPr>
        <p:sp>
          <p:nvSpPr>
            <p:cNvPr id="36" name="직사각형 35"/>
            <p:cNvSpPr/>
            <p:nvPr/>
          </p:nvSpPr>
          <p:spPr>
            <a:xfrm>
              <a:off x="4486807" y="300038"/>
              <a:ext cx="2677480" cy="8665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>
                <a:latin typeface="SJ방구쟁이" panose="02020603020101020101" pitchFamily="18" charset="-127"/>
                <a:ea typeface="SJ방구쟁이" panose="02020603020101020101" pitchFamily="18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4930912" y="-132010"/>
              <a:ext cx="1819338" cy="1785088"/>
              <a:chOff x="1284499" y="2279448"/>
              <a:chExt cx="3494967" cy="3524274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1284499" y="2279448"/>
                <a:ext cx="3494967" cy="3524274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500" dirty="0" smtClean="0">
                  <a:solidFill>
                    <a:schemeClr val="tx1"/>
                  </a:solidFill>
                  <a:latin typeface="SJ방구쟁이" panose="02020603020101020101" pitchFamily="18" charset="-127"/>
                  <a:ea typeface="SJ방구쟁이" panose="02020603020101020101" pitchFamily="18" charset="-127"/>
                </a:endParaRPr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1591699" y="2630642"/>
                <a:ext cx="2878636" cy="286810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 err="1" smtClean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알음</a:t>
                </a:r>
                <a:endParaRPr lang="en-US" altLang="ko-KR" sz="2000" dirty="0" smtClean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과정</a:t>
                </a:r>
                <a:endParaRPr lang="ko-KR" altLang="en-US" sz="2000" dirty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</p:txBody>
          </p:sp>
        </p:grpSp>
      </p:grpSp>
      <p:grpSp>
        <p:nvGrpSpPr>
          <p:cNvPr id="44" name="그룹 43"/>
          <p:cNvGrpSpPr/>
          <p:nvPr/>
        </p:nvGrpSpPr>
        <p:grpSpPr>
          <a:xfrm>
            <a:off x="1870557" y="5013176"/>
            <a:ext cx="2251386" cy="1484784"/>
            <a:chOff x="4499991" y="2301628"/>
            <a:chExt cx="2677480" cy="1785088"/>
          </a:xfrm>
        </p:grpSpPr>
        <p:sp>
          <p:nvSpPr>
            <p:cNvPr id="45" name="직사각형 44"/>
            <p:cNvSpPr/>
            <p:nvPr/>
          </p:nvSpPr>
          <p:spPr>
            <a:xfrm>
              <a:off x="4499991" y="2817899"/>
              <a:ext cx="2677480" cy="86651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>
                <a:latin typeface="SJ방구쟁이" panose="02020603020101020101" pitchFamily="18" charset="-127"/>
                <a:ea typeface="SJ방구쟁이" panose="02020603020101020101" pitchFamily="18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932039" y="2301628"/>
              <a:ext cx="1819338" cy="1785088"/>
              <a:chOff x="1284499" y="2279448"/>
              <a:chExt cx="3494967" cy="3524274"/>
            </a:xfrm>
          </p:grpSpPr>
          <p:sp>
            <p:nvSpPr>
              <p:cNvPr id="47" name="타원 46"/>
              <p:cNvSpPr/>
              <p:nvPr/>
            </p:nvSpPr>
            <p:spPr>
              <a:xfrm>
                <a:off x="1284499" y="2279448"/>
                <a:ext cx="3494967" cy="3524274"/>
              </a:xfrm>
              <a:prstGeom prst="ellipse">
                <a:avLst/>
              </a:prstGeom>
              <a:solidFill>
                <a:srgbClr val="0070C0"/>
              </a:solidFill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500" dirty="0" smtClean="0">
                  <a:solidFill>
                    <a:schemeClr val="tx1"/>
                  </a:solidFill>
                  <a:latin typeface="SJ방구쟁이" panose="02020603020101020101" pitchFamily="18" charset="-127"/>
                  <a:ea typeface="SJ방구쟁이" panose="02020603020101020101" pitchFamily="18" charset="-127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1591699" y="2630642"/>
                <a:ext cx="2878636" cy="286810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 smtClean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오름</a:t>
                </a:r>
                <a:endParaRPr lang="en-US" altLang="ko-KR" sz="2000" dirty="0" smtClean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과</a:t>
                </a:r>
                <a:r>
                  <a:rPr lang="ko-KR" altLang="en-US" sz="2000" dirty="0">
                    <a:solidFill>
                      <a:schemeClr val="tx1"/>
                    </a:solidFill>
                    <a:latin typeface="a시네마B" pitchFamily="18" charset="-127"/>
                    <a:ea typeface="a시네마B" pitchFamily="18" charset="-127"/>
                  </a:rPr>
                  <a:t>정</a:t>
                </a:r>
                <a:endParaRPr lang="en-US" altLang="ko-KR" sz="2000" dirty="0" smtClean="0">
                  <a:solidFill>
                    <a:schemeClr val="tx1"/>
                  </a:solidFill>
                  <a:latin typeface="a시네마B" pitchFamily="18" charset="-127"/>
                  <a:ea typeface="a시네마B" pitchFamily="18" charset="-127"/>
                </a:endParaRPr>
              </a:p>
            </p:txBody>
          </p:sp>
        </p:grpSp>
      </p:grpSp>
      <p:sp>
        <p:nvSpPr>
          <p:cNvPr id="5" name="직사각형 4"/>
          <p:cNvSpPr/>
          <p:nvPr/>
        </p:nvSpPr>
        <p:spPr>
          <a:xfrm>
            <a:off x="4391396" y="1556792"/>
            <a:ext cx="28632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라이프 디자인 인문학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 경제와 대안적 경제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</a:t>
            </a:r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일머리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학습 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상상 마당</a:t>
            </a:r>
            <a:endParaRPr lang="en-US" altLang="ko-KR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391396" y="3646765"/>
            <a:ext cx="3140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지역 </a:t>
            </a:r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사회적경제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체험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</a:t>
            </a:r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인턴십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</a:p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- 1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인 창업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등 나만의 진로 모색</a:t>
            </a:r>
            <a:endParaRPr lang="en-US" altLang="ko-KR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377184" y="5301208"/>
            <a:ext cx="38747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2015 </a:t>
            </a:r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사회적경제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주체발굴사업과 연계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청년 주체의 창업 공간 마련</a:t>
            </a:r>
            <a:endParaRPr lang="en-US" altLang="ko-KR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- 1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인 창업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자발적 </a:t>
            </a:r>
            <a:r>
              <a:rPr lang="ko-KR" altLang="en-US" dirty="0" err="1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프리터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프리랜서 등</a:t>
            </a:r>
            <a:endParaRPr lang="en-US" altLang="ko-KR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r>
              <a:rPr lang="en-US" altLang="ko-KR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</a:t>
            </a:r>
            <a:r>
              <a:rPr lang="en-US" altLang="ko-KR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 </a:t>
            </a:r>
            <a:r>
              <a:rPr lang="ko-KR" altLang="en-US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나만의 진로 선택 지원</a:t>
            </a:r>
            <a:endParaRPr lang="en-US" altLang="ko-KR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90442" y="1372126"/>
            <a:ext cx="99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STEP-1</a:t>
            </a:r>
            <a:endParaRPr lang="ko-KR" altLang="en-US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187624" y="3131676"/>
            <a:ext cx="104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STEP-2</a:t>
            </a:r>
            <a:endParaRPr lang="ko-KR" altLang="en-US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189295" y="5013176"/>
            <a:ext cx="103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STEP-3</a:t>
            </a:r>
            <a:endParaRPr lang="ko-KR" altLang="en-US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1951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알음과정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- 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인문학 수업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1066" y="2116013"/>
            <a:ext cx="72170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경쟁과 효율</a:t>
            </a:r>
            <a:r>
              <a:rPr lang="en-US" altLang="ko-KR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그리고 목표 지향적인 삶을 반성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삶의 다양성을 탐구</a:t>
            </a:r>
            <a:endParaRPr lang="en-US" altLang="ko-KR" sz="2800" dirty="0" smtClean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자기만의 삶의 방식을 탐구</a:t>
            </a:r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5627" y="1357898"/>
            <a:ext cx="40350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라이프 디자인 인문학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970799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○ 인문학</a:t>
            </a:r>
            <a:r>
              <a:rPr lang="en-US" altLang="ko-KR" sz="2000" b="1" dirty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철학 토론 수업</a:t>
            </a:r>
          </a:p>
          <a:p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산다는 것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즉 삶이란 무엇인가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행복이란 무엇일까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어느 만큼의 돈을 벌어야 행복할까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게으르고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감정적이고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즉흥적이면 안 되는 이유는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자유롭게 산다는 것은 어떤 의미일까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다른 사람과 함께 살기 위해 필요한 것은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존중 받으며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사는 삶은 무엇일까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현재를 즐기며 사는 법은 무엇일까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? </a:t>
            </a:r>
            <a:endParaRPr lang="en-US" altLang="ko-KR" dirty="0" smtClean="0">
              <a:latin typeface="a흑진주M" pitchFamily="18" charset="-127"/>
              <a:ea typeface="a흑진주M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195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알음과정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- 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인문학 수업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1066" y="2116013"/>
            <a:ext cx="44999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개인의 </a:t>
            </a: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경제관 이해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 경제 이해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대안적인 경제와 삶을 상상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5627" y="1357898"/>
            <a:ext cx="56909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사회적 경제와 대안적 경제</a:t>
            </a:r>
            <a:r>
              <a:rPr lang="en-US" altLang="ko-KR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, </a:t>
            </a:r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삶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01028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○ 사회적 경제와 대안적 경제</a:t>
            </a:r>
            <a:r>
              <a:rPr lang="en-US" altLang="ko-KR" sz="2000" b="1" dirty="0">
                <a:latin typeface="a흑진주M" pitchFamily="18" charset="-127"/>
                <a:ea typeface="a흑진주M" pitchFamily="18" charset="-127"/>
              </a:rPr>
              <a:t>, </a:t>
            </a:r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그리고 나의 삶</a:t>
            </a:r>
          </a:p>
          <a:p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개인의 </a:t>
            </a:r>
            <a:r>
              <a:rPr lang="ko-KR" altLang="en-US" sz="2000" dirty="0" err="1">
                <a:latin typeface="a흑진주M" pitchFamily="18" charset="-127"/>
                <a:ea typeface="a흑진주M" pitchFamily="18" charset="-127"/>
              </a:rPr>
              <a:t>경제관을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이해한다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내 주변 사람들의 </a:t>
            </a:r>
            <a:r>
              <a:rPr lang="ko-KR" altLang="en-US" sz="2000" dirty="0" err="1">
                <a:latin typeface="a흑진주M" pitchFamily="18" charset="-127"/>
                <a:ea typeface="a흑진주M" pitchFamily="18" charset="-127"/>
              </a:rPr>
              <a:t>경제관을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이해한다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사회적 경제를 이해한다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사회적 경제의 사례를 조사하고 이해한다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사회적 경제 기업가와의 만남</a:t>
            </a:r>
            <a:endParaRPr lang="en-US" altLang="ko-KR" dirty="0">
              <a:latin typeface="a흑진주M" pitchFamily="18" charset="-127"/>
              <a:ea typeface="a흑진주M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195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0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알음과정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 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- </a:t>
            </a:r>
            <a:r>
              <a:rPr lang="ko-KR" altLang="en-US" sz="40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인문학 수업</a:t>
            </a:r>
            <a:endParaRPr lang="ko-KR" altLang="en-US" sz="4000" b="1" dirty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파도소리" panose="02020600000000000000" pitchFamily="18" charset="-127"/>
              <a:ea typeface="a파도소리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0187" y="1166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라이프 </a:t>
            </a:r>
            <a:r>
              <a:rPr lang="ko-KR" altLang="en-US" b="1" dirty="0" smtClean="0">
                <a:ln w="3175">
                  <a:solidFill>
                    <a:srgbClr val="1BBB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파도소리" panose="02020600000000000000" pitchFamily="18" charset="-127"/>
                <a:ea typeface="a파도소리" panose="02020600000000000000" pitchFamily="18" charset="-127"/>
              </a:rPr>
              <a:t>디자인 플랫폼 </a:t>
            </a:r>
            <a:endParaRPr lang="ko-KR" altLang="en-US" dirty="0">
              <a:ln w="3175">
                <a:solidFill>
                  <a:srgbClr val="1BBB5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1066" y="2116013"/>
            <a:ext cx="71096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자신의 특성을 알고 일의 세계를 이해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청</a:t>
            </a:r>
            <a:r>
              <a:rPr lang="en-US" altLang="ko-KR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(</a:t>
            </a: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소</a:t>
            </a:r>
            <a:r>
              <a:rPr lang="en-US" altLang="ko-KR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)</a:t>
            </a: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년의 일의 권리와 의무를 이해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 w="3175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일의 주체로 나아가기 위한 태도와 스킬 학습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45627" y="1357898"/>
            <a:ext cx="364715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500" dirty="0" err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일머리</a:t>
            </a:r>
            <a:r>
              <a:rPr lang="ko-KR" altLang="en-US" sz="3500" dirty="0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시네마B" pitchFamily="18" charset="-127"/>
                <a:ea typeface="a시네마B" pitchFamily="18" charset="-127"/>
              </a:rPr>
              <a:t> 학습 세미나</a:t>
            </a:r>
            <a:endParaRPr lang="en-US" altLang="ko-KR" sz="3500" dirty="0">
              <a:ln w="3175">
                <a:noFill/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2800" dirty="0">
              <a:ln w="3175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시네마B" pitchFamily="18" charset="-127"/>
              <a:ea typeface="a시네마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970799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○ 노동과 관계와 지혜에 초점을 맞춘 </a:t>
            </a:r>
            <a:r>
              <a:rPr lang="ko-KR" altLang="en-US" sz="2000" b="1" dirty="0" err="1">
                <a:latin typeface="a흑진주M" pitchFamily="18" charset="-127"/>
                <a:ea typeface="a흑진주M" pitchFamily="18" charset="-127"/>
              </a:rPr>
              <a:t>일머리</a:t>
            </a:r>
            <a:r>
              <a:rPr lang="ko-KR" altLang="en-US" sz="2000" b="1" dirty="0">
                <a:latin typeface="a흑진주M" pitchFamily="18" charset="-127"/>
                <a:ea typeface="a흑진주M" pitchFamily="18" charset="-127"/>
              </a:rPr>
              <a:t> 키우기</a:t>
            </a:r>
          </a:p>
          <a:p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자신의 취향과 지향을 발견한다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 err="1">
                <a:latin typeface="a흑진주M" pitchFamily="18" charset="-127"/>
                <a:ea typeface="a흑진주M" pitchFamily="18" charset="-127"/>
              </a:rPr>
              <a:t>생애사를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통한 일과 직업의 변화를 이해한다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학습자에서 실행자로 위치를 바꿔준다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 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청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(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소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)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년 일의 의무와 권리를 이해한다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.  </a:t>
            </a:r>
          </a:p>
          <a:p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 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일의 태도와 </a:t>
            </a:r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문제 </a:t>
            </a:r>
            <a:r>
              <a:rPr lang="ko-KR" altLang="en-US" sz="2000" dirty="0" err="1" smtClean="0">
                <a:latin typeface="a흑진주M" pitchFamily="18" charset="-127"/>
                <a:ea typeface="a흑진주M" pitchFamily="18" charset="-127"/>
              </a:rPr>
              <a:t>해결력</a:t>
            </a:r>
            <a:r>
              <a:rPr lang="ko-KR" altLang="en-US" sz="2000" dirty="0" smtClean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기르기</a:t>
            </a:r>
          </a:p>
          <a:p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옳고 그름을 판단하는 기준을 생각하기 </a:t>
            </a:r>
          </a:p>
          <a:p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 </a:t>
            </a:r>
            <a:r>
              <a:rPr lang="en-US" altLang="ko-KR" sz="2000" dirty="0">
                <a:latin typeface="a흑진주M" pitchFamily="18" charset="-127"/>
                <a:ea typeface="a흑진주M" pitchFamily="18" charset="-127"/>
              </a:rPr>
              <a:t>- </a:t>
            </a:r>
            <a:r>
              <a:rPr lang="ko-KR" altLang="en-US" sz="2000" dirty="0">
                <a:latin typeface="a흑진주M" pitchFamily="18" charset="-127"/>
                <a:ea typeface="a흑진주M" pitchFamily="18" charset="-127"/>
              </a:rPr>
              <a:t>일터에서의 원활한 소통을 위한 관점과 스킬 </a:t>
            </a:r>
            <a:endParaRPr lang="en-US" altLang="ko-KR" dirty="0">
              <a:latin typeface="a흑진주M" pitchFamily="18" charset="-127"/>
              <a:ea typeface="a흑진주M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8908" r="36375" b="31128"/>
          <a:stretch/>
        </p:blipFill>
        <p:spPr bwMode="auto">
          <a:xfrm>
            <a:off x="6202430" y="6392632"/>
            <a:ext cx="1321898" cy="4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5000" r="33125" b="23333"/>
          <a:stretch/>
        </p:blipFill>
        <p:spPr bwMode="auto">
          <a:xfrm>
            <a:off x="7574756" y="6339800"/>
            <a:ext cx="1569243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42161" r="60389" b="36889"/>
          <a:stretch/>
        </p:blipFill>
        <p:spPr bwMode="auto">
          <a:xfrm>
            <a:off x="0" y="6339800"/>
            <a:ext cx="946111" cy="4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1012</Words>
  <Application>Microsoft Office PowerPoint</Application>
  <PresentationFormat>화면 슬라이드 쇼(4:3)</PresentationFormat>
  <Paragraphs>197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굴림</vt:lpstr>
      <vt:lpstr>Arial</vt:lpstr>
      <vt:lpstr>a파도소리</vt:lpstr>
      <vt:lpstr>a블랙M</vt:lpstr>
      <vt:lpstr>맑은 고딕</vt:lpstr>
      <vt:lpstr>a흑진주M</vt:lpstr>
      <vt:lpstr>Wingdings</vt:lpstr>
      <vt:lpstr>a시네마B</vt:lpstr>
      <vt:lpstr>SJ방구쟁이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최순구</dc:creator>
  <cp:lastModifiedBy>user</cp:lastModifiedBy>
  <cp:revision>103</cp:revision>
  <dcterms:created xsi:type="dcterms:W3CDTF">2014-11-12T08:14:59Z</dcterms:created>
  <dcterms:modified xsi:type="dcterms:W3CDTF">2015-01-28T02:48:53Z</dcterms:modified>
</cp:coreProperties>
</file>