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7" r:id="rId2"/>
    <p:sldId id="300" r:id="rId3"/>
    <p:sldId id="258" r:id="rId4"/>
    <p:sldId id="280" r:id="rId5"/>
    <p:sldId id="281" r:id="rId6"/>
    <p:sldId id="282" r:id="rId7"/>
    <p:sldId id="283" r:id="rId8"/>
    <p:sldId id="284" r:id="rId9"/>
    <p:sldId id="285" r:id="rId10"/>
    <p:sldId id="286" r:id="rId11"/>
    <p:sldId id="290" r:id="rId12"/>
    <p:sldId id="293" r:id="rId13"/>
    <p:sldId id="291" r:id="rId14"/>
    <p:sldId id="294" r:id="rId15"/>
    <p:sldId id="297" r:id="rId16"/>
    <p:sldId id="298" r:id="rId17"/>
    <p:sldId id="288" r:id="rId18"/>
    <p:sldId id="299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80" d="100"/>
          <a:sy n="80" d="100"/>
        </p:scale>
        <p:origin x="-1450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335AB2-14B8-7242-9E7D-A308E4C1A455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C664B0-41CB-0448-9C79-B57E5E909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203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슬라이드 이미지 개체 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6018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ko-KR" altLang="en-US">
                <a:latin typeface="맑은 고딕" charset="0"/>
              </a:rPr>
              <a:t>프로그램의 교육효과는 여기 계신 분들 모두 기업가정신교육의 효과 및 중요성을 인지하고 계시기 때문에 더 자세히 말씀드리지 않겠습니다</a:t>
            </a:r>
            <a:r>
              <a:rPr lang="en-US" altLang="ko-KR">
                <a:latin typeface="맑은 고딕" charset="0"/>
              </a:rPr>
              <a:t>.</a:t>
            </a:r>
          </a:p>
          <a:p>
            <a:pPr eaLnBrk="1" hangingPunct="1">
              <a:spcBef>
                <a:spcPct val="0"/>
              </a:spcBef>
            </a:pPr>
            <a:r>
              <a:rPr lang="ko-KR" altLang="en-US">
                <a:latin typeface="맑은 고딕" charset="0"/>
              </a:rPr>
              <a:t>하지만</a:t>
            </a:r>
            <a:r>
              <a:rPr lang="en-US" altLang="ko-KR">
                <a:latin typeface="맑은 고딕" charset="0"/>
              </a:rPr>
              <a:t>,</a:t>
            </a:r>
            <a:r>
              <a:rPr lang="ko-KR" altLang="en-US">
                <a:latin typeface="맑은 고딕" charset="0"/>
              </a:rPr>
              <a:t> 구체적으로 두런두런이 어떤 효과와 성과를 거두웠는지 직접 들으실 수 있도록 지난 </a:t>
            </a:r>
            <a:r>
              <a:rPr lang="en-US" altLang="ko-KR">
                <a:latin typeface="맑은 고딕" charset="0"/>
              </a:rPr>
              <a:t>2013</a:t>
            </a:r>
            <a:r>
              <a:rPr lang="ko-KR" altLang="en-US">
                <a:latin typeface="맑은 고딕" charset="0"/>
              </a:rPr>
              <a:t> 두런두런 참가자 박효진 학생의 소감을 들어보도록 하겠습니다</a:t>
            </a:r>
            <a:r>
              <a:rPr lang="en-US" altLang="ko-KR">
                <a:latin typeface="맑은 고딕" charset="0"/>
              </a:rPr>
              <a:t>.</a:t>
            </a:r>
            <a:endParaRPr lang="ko-KR" altLang="en-US">
              <a:latin typeface="맑은 고딕" charset="0"/>
            </a:endParaRPr>
          </a:p>
        </p:txBody>
      </p:sp>
      <p:sp>
        <p:nvSpPr>
          <p:cNvPr id="86019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맑은 고딕" charset="0"/>
                <a:ea typeface="ＭＳ Ｐゴシック" charset="0"/>
              </a:defRPr>
            </a:lvl9pPr>
          </a:lstStyle>
          <a:p>
            <a:pPr eaLnBrk="1" hangingPunct="1"/>
            <a:fld id="{EB360447-48F2-C243-ACCF-9843D4A02178}" type="slidenum">
              <a:rPr lang="ko-KR" altLang="en-US" sz="1200">
                <a:cs typeface="맑은 고딕" charset="0"/>
              </a:rPr>
              <a:pPr eaLnBrk="1" hangingPunct="1"/>
              <a:t>4</a:t>
            </a:fld>
            <a:endParaRPr lang="ko-KR" altLang="en-US" sz="1200">
              <a:cs typeface="맑은 고딕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기회증명 </a:t>
            </a:r>
            <a:r>
              <a:rPr lang="en-US" altLang="ko-KR" dirty="0" smtClean="0"/>
              <a:t>PPT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5</a:t>
            </a:r>
            <a:r>
              <a:rPr lang="ko-KR" altLang="en-US" dirty="0" smtClean="0"/>
              <a:t>개 슬라이드</a:t>
            </a:r>
            <a:r>
              <a:rPr lang="en-US" altLang="ko-KR" dirty="0" smtClean="0"/>
              <a:t>, 5</a:t>
            </a:r>
            <a:r>
              <a:rPr lang="ko-KR" altLang="en-US" dirty="0" smtClean="0"/>
              <a:t>분 발표 </a:t>
            </a:r>
            <a:r>
              <a:rPr lang="en-US" altLang="ko-KR" dirty="0" smtClean="0"/>
              <a:t>(</a:t>
            </a:r>
            <a:r>
              <a:rPr lang="ko-KR" altLang="en-US" dirty="0" smtClean="0"/>
              <a:t>영상별도</a:t>
            </a:r>
            <a:r>
              <a:rPr lang="en-US" altLang="ko-KR" dirty="0" smtClean="0"/>
              <a:t>), 3</a:t>
            </a:r>
            <a:r>
              <a:rPr lang="ko-KR" altLang="en-US" dirty="0" smtClean="0"/>
              <a:t>분 질의응답</a:t>
            </a:r>
          </a:p>
          <a:p>
            <a:endParaRPr lang="ko-KR" altLang="en-US" dirty="0" smtClean="0"/>
          </a:p>
          <a:p>
            <a:r>
              <a:rPr lang="ko-KR" altLang="en-US" dirty="0" smtClean="0"/>
              <a:t>슬라이드에 들어가야할 내용</a:t>
            </a:r>
            <a:r>
              <a:rPr lang="en-US" altLang="ko-KR" dirty="0" smtClean="0"/>
              <a:t>:</a:t>
            </a:r>
          </a:p>
          <a:p>
            <a:r>
              <a:rPr lang="en-US" altLang="ko-KR" dirty="0" smtClean="0"/>
              <a:t>1) "</a:t>
            </a:r>
            <a:r>
              <a:rPr lang="ko-KR" altLang="en-US" dirty="0" smtClean="0"/>
              <a:t>기회포착영상</a:t>
            </a:r>
            <a:r>
              <a:rPr lang="en-US" altLang="ko-KR" dirty="0" smtClean="0"/>
              <a:t>" </a:t>
            </a:r>
          </a:p>
          <a:p>
            <a:r>
              <a:rPr lang="en-US" altLang="ko-KR" dirty="0" smtClean="0"/>
              <a:t>2) </a:t>
            </a:r>
            <a:r>
              <a:rPr lang="ko-KR" altLang="en-US" dirty="0" smtClean="0"/>
              <a:t>포커스 그룹 진행설명</a:t>
            </a:r>
          </a:p>
          <a:p>
            <a:r>
              <a:rPr lang="en-US" altLang="ko-KR" dirty="0" smtClean="0"/>
              <a:t>3) </a:t>
            </a:r>
            <a:r>
              <a:rPr lang="ko-KR" altLang="en-US" dirty="0" smtClean="0"/>
              <a:t>수집한 아이디어의 단점 및 우려사항</a:t>
            </a:r>
            <a:r>
              <a:rPr lang="en-US" altLang="ko-KR" dirty="0" smtClean="0"/>
              <a:t>, </a:t>
            </a:r>
            <a:r>
              <a:rPr lang="ko-KR" altLang="en-US" dirty="0" smtClean="0"/>
              <a:t>피드백</a:t>
            </a:r>
            <a:r>
              <a:rPr lang="en-US" altLang="ko-KR" dirty="0" smtClean="0"/>
              <a:t>, </a:t>
            </a:r>
            <a:r>
              <a:rPr lang="ko-KR" altLang="en-US" dirty="0" smtClean="0"/>
              <a:t>기회라고 파악된 증거등</a:t>
            </a:r>
          </a:p>
          <a:p>
            <a:r>
              <a:rPr lang="en-US" altLang="ko-KR" dirty="0" smtClean="0"/>
              <a:t>4) </a:t>
            </a:r>
            <a:r>
              <a:rPr lang="ko-KR" altLang="en-US" dirty="0" smtClean="0"/>
              <a:t>적량적 창출가치 설명</a:t>
            </a:r>
          </a:p>
          <a:p>
            <a:r>
              <a:rPr lang="en-US" altLang="ko-KR" dirty="0" smtClean="0"/>
              <a:t>5) </a:t>
            </a:r>
            <a:r>
              <a:rPr lang="ko-KR" altLang="en-US" dirty="0" smtClean="0"/>
              <a:t>앞으로 조사해야할 것들에 대한 계획</a:t>
            </a:r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6443F4-C23A-4138-95AE-765BEC44C6F1}" type="slidenum">
              <a:rPr lang="ko-KR" altLang="en-US" smtClean="0"/>
              <a:pPr/>
              <a:t>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07CD3-2B34-48AB-BD57-3256EDCA489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07CD3-2B34-48AB-BD57-3256EDCA489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07CD3-2B34-48AB-BD57-3256EDCA489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07CD3-2B34-48AB-BD57-3256EDCA489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07CD3-2B34-48AB-BD57-3256EDCA489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ko-KR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79445-3C93-7349-BB5E-8A7C2612E276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6CEA2-3354-2D49-9ADE-6E3958549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174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79445-3C93-7349-BB5E-8A7C2612E276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6CEA2-3354-2D49-9ADE-6E3958549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776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79445-3C93-7349-BB5E-8A7C2612E276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6CEA2-3354-2D49-9ADE-6E3958549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476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79445-3C93-7349-BB5E-8A7C2612E276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6CEA2-3354-2D49-9ADE-6E3958549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553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79445-3C93-7349-BB5E-8A7C2612E276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6CEA2-3354-2D49-9ADE-6E3958549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768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79445-3C93-7349-BB5E-8A7C2612E276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6CEA2-3354-2D49-9ADE-6E3958549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840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79445-3C93-7349-BB5E-8A7C2612E276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6CEA2-3354-2D49-9ADE-6E3958549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094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79445-3C93-7349-BB5E-8A7C2612E276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6CEA2-3354-2D49-9ADE-6E3958549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900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79445-3C93-7349-BB5E-8A7C2612E276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6CEA2-3354-2D49-9ADE-6E3958549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121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79445-3C93-7349-BB5E-8A7C2612E276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6CEA2-3354-2D49-9ADE-6E3958549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68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79445-3C93-7349-BB5E-8A7C2612E276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6CEA2-3354-2D49-9ADE-6E3958549A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055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://thecircle.or.kr/home/index.php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179445-3C93-7349-BB5E-8A7C2612E276}" type="datetimeFigureOut">
              <a:rPr lang="en-US" smtClean="0"/>
              <a:t>1/22/2015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6CEA2-3354-2D49-9ADE-6E3958549A4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asted-image.tif"/>
          <p:cNvPicPr/>
          <p:nvPr userDrawn="1"/>
        </p:nvPicPr>
        <p:blipFill>
          <a:blip r:embed="rId13">
            <a:extLst/>
          </a:blip>
          <a:stretch>
            <a:fillRect/>
          </a:stretch>
        </p:blipFill>
        <p:spPr>
          <a:xfrm>
            <a:off x="7198316" y="53840"/>
            <a:ext cx="1857752" cy="4227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2" descr="동그라미재단">
            <a:hlinkClick r:id="rId14"/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615" y="53840"/>
            <a:ext cx="1284760" cy="42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8379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thecircle.or.kr/home/index.php" TargetMode="External"/><Relationship Id="rId3" Type="http://schemas.openxmlformats.org/officeDocument/2006/relationships/image" Target="../media/image16.jpg"/><Relationship Id="rId7" Type="http://schemas.openxmlformats.org/officeDocument/2006/relationships/image" Target="../media/image1.t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13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8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www.facebook.com/do.learn.do.learn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8.png"/><Relationship Id="rId7" Type="http://schemas.openxmlformats.org/officeDocument/2006/relationships/hyperlink" Target="http://thecircle.or.kr/home/index.php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ti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thecircle.or.kr/home/index.php" TargetMode="External"/><Relationship Id="rId5" Type="http://schemas.openxmlformats.org/officeDocument/2006/relationships/image" Target="../media/image1.tif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3.png"/><Relationship Id="rId7" Type="http://schemas.openxmlformats.org/officeDocument/2006/relationships/hyperlink" Target="http://thecircle.or.kr/home/index.php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tif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1448" y="34166"/>
            <a:ext cx="8801100" cy="1470025"/>
          </a:xfrm>
        </p:spPr>
        <p:txBody>
          <a:bodyPr>
            <a:normAutofit/>
          </a:bodyPr>
          <a:lstStyle/>
          <a:p>
            <a:r>
              <a:rPr lang="en-US" altLang="ko-KR" sz="3200" dirty="0" smtClean="0">
                <a:solidFill>
                  <a:schemeClr val="accent6"/>
                </a:solidFill>
                <a:latin typeface="a파도소리"/>
                <a:ea typeface="a파도소리"/>
                <a:cs typeface="a파도소리"/>
              </a:rPr>
              <a:t>2014</a:t>
            </a:r>
            <a:r>
              <a:rPr lang="ko-KR" altLang="en-US" sz="3200" dirty="0" smtClean="0">
                <a:solidFill>
                  <a:schemeClr val="accent6"/>
                </a:solidFill>
                <a:latin typeface="a파도소리"/>
                <a:ea typeface="a파도소리"/>
                <a:cs typeface="a파도소리"/>
              </a:rPr>
              <a:t> </a:t>
            </a:r>
            <a:r>
              <a:rPr lang="en-US" altLang="ko-KR" sz="3200" dirty="0" smtClean="0">
                <a:solidFill>
                  <a:schemeClr val="accent6"/>
                </a:solidFill>
                <a:latin typeface="a파도소리"/>
                <a:ea typeface="a파도소리"/>
                <a:cs typeface="a파도소리"/>
              </a:rPr>
              <a:t>The </a:t>
            </a:r>
            <a:r>
              <a:rPr lang="ko-KR" altLang="en-US" sz="3200" dirty="0" smtClean="0">
                <a:solidFill>
                  <a:schemeClr val="accent6"/>
                </a:solidFill>
                <a:latin typeface="a파도소리"/>
                <a:ea typeface="a파도소리"/>
                <a:cs typeface="a파도소리"/>
              </a:rPr>
              <a:t>두런두런 </a:t>
            </a:r>
            <a:r>
              <a:rPr lang="en-US" altLang="ko-KR" sz="3200" dirty="0" smtClean="0">
                <a:solidFill>
                  <a:srgbClr val="3366FF"/>
                </a:solidFill>
                <a:latin typeface="a파도소리"/>
                <a:ea typeface="a파도소리"/>
                <a:cs typeface="a파도소리"/>
              </a:rPr>
              <a:t>(Do + Learn) </a:t>
            </a:r>
            <a:r>
              <a:rPr lang="ko-KR" altLang="en-US" sz="3200" dirty="0" smtClean="0">
                <a:solidFill>
                  <a:srgbClr val="F79646"/>
                </a:solidFill>
                <a:latin typeface="a파도소리"/>
                <a:ea typeface="a파도소리"/>
                <a:cs typeface="a파도소리"/>
              </a:rPr>
              <a:t>동아리</a:t>
            </a:r>
            <a:endParaRPr lang="en-US" sz="3200" dirty="0">
              <a:solidFill>
                <a:srgbClr val="F79646"/>
              </a:solidFill>
              <a:latin typeface="a파도소리"/>
              <a:ea typeface="a파도소리"/>
              <a:cs typeface="a파도소리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26163"/>
            <a:ext cx="3554413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588" y="6126163"/>
            <a:ext cx="3554412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스크린샷 2013-10-27 오후 9.55.3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50" y="5657850"/>
            <a:ext cx="1638300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do-learn fb cover-01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4"/>
          <a:stretch/>
        </p:blipFill>
        <p:spPr>
          <a:xfrm>
            <a:off x="1384791" y="1231877"/>
            <a:ext cx="6374415" cy="2968329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2261039" y="4315914"/>
            <a:ext cx="4621918" cy="824925"/>
          </a:xfrm>
          <a:prstGeom prst="ellipse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smtClean="0">
                <a:latin typeface="a파도소리"/>
                <a:ea typeface="a파도소리"/>
                <a:cs typeface="a파도소리"/>
              </a:rPr>
              <a:t>필요자원 연구 </a:t>
            </a:r>
            <a:r>
              <a:rPr lang="ko-KR" altLang="en-US" sz="2800" dirty="0" smtClean="0">
                <a:latin typeface="a파도소리"/>
                <a:ea typeface="a파도소리"/>
                <a:cs typeface="a파도소리"/>
              </a:rPr>
              <a:t>및 자원확보</a:t>
            </a:r>
            <a:endParaRPr lang="en-US" sz="2800" dirty="0">
              <a:latin typeface="a파도소리"/>
              <a:ea typeface="a파도소리"/>
              <a:cs typeface="a파도소리"/>
            </a:endParaRPr>
          </a:p>
        </p:txBody>
      </p:sp>
    </p:spTree>
    <p:extLst>
      <p:ext uri="{BB962C8B-B14F-4D97-AF65-F5344CB8AC3E}">
        <p14:creationId xmlns:p14="http://schemas.microsoft.com/office/powerpoint/2010/main" val="322436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8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AutoShape 3"/>
          <p:cNvSpPr>
            <a:spLocks noChangeArrowheads="1"/>
          </p:cNvSpPr>
          <p:nvPr/>
        </p:nvSpPr>
        <p:spPr bwMode="auto">
          <a:xfrm>
            <a:off x="1219200" y="15374"/>
            <a:ext cx="4419600" cy="1562100"/>
          </a:xfrm>
          <a:prstGeom prst="roundRect">
            <a:avLst>
              <a:gd name="adj" fmla="val 18171"/>
            </a:avLst>
          </a:prstGeom>
          <a:noFill/>
          <a:ln w="9525">
            <a:noFill/>
            <a:round/>
            <a:headEnd/>
            <a:tailEnd/>
          </a:ln>
        </p:spPr>
        <p:txBody>
          <a:bodyPr wrap="square" anchor="t"/>
          <a:lstStyle/>
          <a:p>
            <a:pPr marL="457200" indent="-457200" latinLnBrk="0"/>
            <a:r>
              <a:rPr lang="en-US" sz="3200" b="1" dirty="0" smtClean="0">
                <a:solidFill>
                  <a:prstClr val="white"/>
                </a:solidFill>
                <a:latin typeface="Arial Rounded MT Bold" pitchFamily="34" charset="0"/>
              </a:rPr>
              <a:t>Financial Resources </a:t>
            </a:r>
          </a:p>
          <a:p>
            <a:pPr marL="457200" indent="-457200" latinLnBrk="0"/>
            <a:r>
              <a:rPr lang="ko-KR" altLang="en-US" sz="3200" b="1" dirty="0" smtClean="0">
                <a:solidFill>
                  <a:prstClr val="white"/>
                </a:solidFill>
                <a:latin typeface="Arial Rounded MT Bold" pitchFamily="34" charset="0"/>
              </a:rPr>
              <a:t>재정적 자원</a:t>
            </a:r>
            <a:endParaRPr lang="en-US" sz="3200" b="1" dirty="0" smtClean="0">
              <a:solidFill>
                <a:prstClr val="white"/>
              </a:solidFill>
              <a:latin typeface="Arial Rounded MT Bold" pitchFamily="34" charset="0"/>
            </a:endParaRPr>
          </a:p>
          <a:p>
            <a:pPr marL="457200" indent="-457200" latinLnBrk="0"/>
            <a:endParaRPr lang="en-US" sz="1200" b="1" dirty="0" smtClean="0">
              <a:solidFill>
                <a:srgbClr val="FF0066"/>
              </a:solidFill>
              <a:latin typeface="Berlin Sans FB Demi" pitchFamily="34" charset="0"/>
            </a:endParaRPr>
          </a:p>
        </p:txBody>
      </p:sp>
      <p:sp>
        <p:nvSpPr>
          <p:cNvPr id="9" name="AutoShape 3"/>
          <p:cNvSpPr>
            <a:spLocks noChangeArrowheads="1"/>
          </p:cNvSpPr>
          <p:nvPr/>
        </p:nvSpPr>
        <p:spPr bwMode="auto">
          <a:xfrm>
            <a:off x="0" y="15374"/>
            <a:ext cx="1143000" cy="1562100"/>
          </a:xfrm>
          <a:prstGeom prst="roundRect">
            <a:avLst>
              <a:gd name="adj" fmla="val 18171"/>
            </a:avLst>
          </a:prstGeom>
          <a:noFill/>
          <a:ln w="9525">
            <a:noFill/>
            <a:round/>
            <a:headEnd/>
            <a:tailEnd/>
          </a:ln>
        </p:spPr>
        <p:txBody>
          <a:bodyPr wrap="square" anchor="ctr"/>
          <a:lstStyle/>
          <a:p>
            <a:pPr marL="457200" indent="-457200" latinLnBrk="0"/>
            <a:r>
              <a:rPr lang="en-US" sz="15000" b="1" dirty="0" smtClean="0">
                <a:solidFill>
                  <a:prstClr val="white"/>
                </a:solidFill>
                <a:latin typeface="Arial Rounded MT Bold" pitchFamily="34" charset="0"/>
              </a:rPr>
              <a:t>4</a:t>
            </a:r>
            <a:endParaRPr lang="en-US" sz="15000" b="1" dirty="0" smtClean="0">
              <a:solidFill>
                <a:srgbClr val="FF0066"/>
              </a:solidFill>
              <a:latin typeface="Berlin Sans FB Demi" pitchFamily="34" charset="0"/>
            </a:endParaRPr>
          </a:p>
        </p:txBody>
      </p:sp>
      <p:pic>
        <p:nvPicPr>
          <p:cNvPr id="6" name="Picture 5" descr="pocket-mone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610" y="1577474"/>
            <a:ext cx="2628780" cy="1773989"/>
          </a:xfrm>
          <a:prstGeom prst="ellipse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25684" b="26737"/>
          <a:stretch/>
        </p:blipFill>
        <p:spPr>
          <a:xfrm>
            <a:off x="508000" y="5227068"/>
            <a:ext cx="8128000" cy="1510631"/>
          </a:xfrm>
          <a:prstGeom prst="ellipse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83" b="89974" l="5566" r="9599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22297" y="2856580"/>
            <a:ext cx="3499407" cy="2624555"/>
          </a:xfrm>
          <a:prstGeom prst="ellipse">
            <a:avLst/>
          </a:prstGeom>
        </p:spPr>
      </p:pic>
      <p:pic>
        <p:nvPicPr>
          <p:cNvPr id="11" name="pasted-image.ti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198316" y="53840"/>
            <a:ext cx="1857752" cy="4227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Picture 2" descr="동그라미재단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615" y="53840"/>
            <a:ext cx="1284760" cy="42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985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254961" y="649645"/>
            <a:ext cx="6329454" cy="659999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나눔고딕"/>
              <a:ea typeface="나눔고딕"/>
              <a:cs typeface="나눔고딕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2673" y="699345"/>
            <a:ext cx="57118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&lt;</a:t>
            </a:r>
            <a:r>
              <a:rPr lang="ko-KR" altLang="en-US" sz="2800" dirty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필요자원연구 및 자원확보</a:t>
            </a:r>
            <a:r>
              <a:rPr lang="en-US" altLang="ko-KR" sz="2800" dirty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&gt; </a:t>
            </a:r>
            <a:r>
              <a:rPr lang="ko-KR" altLang="en-US" sz="2800" dirty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회의</a:t>
            </a:r>
          </a:p>
        </p:txBody>
      </p:sp>
      <p:sp>
        <p:nvSpPr>
          <p:cNvPr id="2" name="Rectangle 1"/>
          <p:cNvSpPr/>
          <p:nvPr/>
        </p:nvSpPr>
        <p:spPr>
          <a:xfrm>
            <a:off x="623147" y="1088271"/>
            <a:ext cx="7897706" cy="35876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71600" lvl="2" indent="-457200">
              <a:lnSpc>
                <a:spcPct val="250000"/>
              </a:lnSpc>
              <a:buFont typeface="+mj-lt"/>
              <a:buAutoNum type="arabicPeriod"/>
            </a:pPr>
            <a:r>
              <a:rPr lang="ko-KR" altLang="en-US" sz="2000" dirty="0">
                <a:solidFill>
                  <a:srgbClr val="FF0000"/>
                </a:solidFill>
                <a:latin typeface="a가을소풍M"/>
                <a:ea typeface="a가을소풍M"/>
                <a:cs typeface="a가을소풍M"/>
              </a:rPr>
              <a:t>필요한 자원들 </a:t>
            </a:r>
            <a:r>
              <a:rPr lang="ko-KR" altLang="en-US" sz="2000" dirty="0" smtClean="0">
                <a:solidFill>
                  <a:srgbClr val="FF0000"/>
                </a:solidFill>
                <a:latin typeface="a가을소풍M"/>
                <a:ea typeface="a가을소풍M"/>
                <a:cs typeface="a가을소풍M"/>
              </a:rPr>
              <a:t>정리하기</a:t>
            </a:r>
            <a:endParaRPr lang="en-US" altLang="ko-KR" sz="2000" dirty="0" smtClean="0">
              <a:solidFill>
                <a:srgbClr val="FF0000"/>
              </a:solidFill>
              <a:latin typeface="a가을소풍M"/>
              <a:ea typeface="a가을소풍M"/>
              <a:cs typeface="a가을소풍M"/>
            </a:endParaRPr>
          </a:p>
          <a:p>
            <a:pPr marL="1828800" lvl="3" indent="-457200">
              <a:lnSpc>
                <a:spcPct val="120000"/>
              </a:lnSpc>
              <a:buFont typeface="+mj-lt"/>
              <a:buAutoNum type="alphaLcPeriod"/>
            </a:pPr>
            <a:r>
              <a:rPr lang="ko-KR" altLang="en-US" sz="1400" dirty="0" smtClean="0">
                <a:latin typeface="1훈새마을운동 Regular"/>
                <a:ea typeface="1훈새마을운동 Regular"/>
                <a:cs typeface="1훈새마을운동 Regular"/>
              </a:rPr>
              <a:t>자원의 종류별로 우리는 구체적으로 어떤 자원들이 얼마나 필요할까</a:t>
            </a:r>
            <a:r>
              <a:rPr lang="en-US" altLang="ko-KR" sz="1400" dirty="0" smtClean="0">
                <a:latin typeface="1훈새마을운동 Regular"/>
                <a:ea typeface="1훈새마을운동 Regular"/>
                <a:cs typeface="1훈새마을운동 Regular"/>
              </a:rPr>
              <a:t>?</a:t>
            </a:r>
          </a:p>
          <a:p>
            <a:pPr marL="1828800" lvl="3" indent="-457200">
              <a:lnSpc>
                <a:spcPct val="120000"/>
              </a:lnSpc>
              <a:buFont typeface="+mj-lt"/>
              <a:buAutoNum type="alphaLcPeriod"/>
            </a:pPr>
            <a:r>
              <a:rPr lang="ko-KR" altLang="en-US" sz="1400" dirty="0" smtClean="0">
                <a:latin typeface="1훈새마을운동 Regular"/>
                <a:ea typeface="1훈새마을운동 Regular"/>
                <a:cs typeface="1훈새마을운동 Regular"/>
              </a:rPr>
              <a:t>각각의 자원들은 어떻게 얻을 수 있을까</a:t>
            </a:r>
            <a:r>
              <a:rPr lang="en-US" altLang="ko-KR" sz="1400" dirty="0" smtClean="0">
                <a:latin typeface="1훈새마을운동 Regular"/>
                <a:ea typeface="1훈새마을운동 Regular"/>
                <a:cs typeface="1훈새마을운동 Regular"/>
              </a:rPr>
              <a:t>?</a:t>
            </a:r>
            <a:endParaRPr lang="en-US" altLang="ko-KR" sz="1400" dirty="0">
              <a:latin typeface="1훈새마을운동 Regular"/>
              <a:ea typeface="1훈새마을운동 Regular"/>
              <a:cs typeface="1훈새마을운동 Regular"/>
            </a:endParaRPr>
          </a:p>
          <a:p>
            <a:pPr marL="1371600" lvl="2" indent="-457200">
              <a:lnSpc>
                <a:spcPct val="150000"/>
              </a:lnSpc>
              <a:buFont typeface="+mj-lt"/>
              <a:buAutoNum type="arabicPeriod"/>
            </a:pPr>
            <a:r>
              <a:rPr lang="ko-KR" altLang="en-US" sz="2000" dirty="0">
                <a:solidFill>
                  <a:srgbClr val="FF0000"/>
                </a:solidFill>
                <a:latin typeface="a가을소풍M"/>
                <a:ea typeface="a가을소풍M"/>
                <a:cs typeface="a가을소풍M"/>
              </a:rPr>
              <a:t> 파트너십 및 협력기관 </a:t>
            </a:r>
            <a:r>
              <a:rPr lang="ko-KR" altLang="en-US" sz="2000" dirty="0" smtClean="0">
                <a:solidFill>
                  <a:srgbClr val="FF0000"/>
                </a:solidFill>
                <a:latin typeface="a가을소풍M"/>
                <a:ea typeface="a가을소풍M"/>
                <a:cs typeface="a가을소풍M"/>
              </a:rPr>
              <a:t>모색하기</a:t>
            </a:r>
            <a:endParaRPr lang="en-US" altLang="ko-KR" sz="2000" dirty="0" smtClean="0">
              <a:solidFill>
                <a:srgbClr val="FF0000"/>
              </a:solidFill>
              <a:latin typeface="a가을소풍M"/>
              <a:ea typeface="a가을소풍M"/>
              <a:cs typeface="a가을소풍M"/>
            </a:endParaRPr>
          </a:p>
          <a:p>
            <a:pPr marL="1828800" lvl="3" indent="-457200">
              <a:lnSpc>
                <a:spcPct val="120000"/>
              </a:lnSpc>
              <a:buFont typeface="+mj-lt"/>
              <a:buAutoNum type="alphaLcPeriod"/>
            </a:pPr>
            <a:r>
              <a:rPr lang="en-US" altLang="ko-KR" sz="1400" dirty="0" smtClean="0">
                <a:latin typeface="1훈새마을운동 Regular"/>
                <a:ea typeface="1훈새마을운동 Regular"/>
                <a:cs typeface="1훈새마을운동 Regular"/>
              </a:rPr>
              <a:t>1</a:t>
            </a:r>
            <a:r>
              <a:rPr lang="ko-KR" altLang="en-US" sz="1400" dirty="0" smtClean="0">
                <a:latin typeface="1훈새마을운동 Regular"/>
                <a:ea typeface="1훈새마을운동 Regular"/>
                <a:cs typeface="1훈새마을운동 Regular"/>
              </a:rPr>
              <a:t>번에서 포착한 자원들을 이미 보유한 학교</a:t>
            </a:r>
            <a:r>
              <a:rPr lang="en-US" altLang="ko-KR" sz="1400" dirty="0" smtClean="0">
                <a:latin typeface="1훈새마을운동 Regular"/>
                <a:ea typeface="1훈새마을운동 Regular"/>
                <a:cs typeface="1훈새마을운동 Regular"/>
              </a:rPr>
              <a:t>/</a:t>
            </a:r>
            <a:r>
              <a:rPr lang="ko-KR" altLang="en-US" sz="1400" dirty="0" smtClean="0">
                <a:latin typeface="1훈새마을운동 Regular"/>
                <a:ea typeface="1훈새마을운동 Regular"/>
                <a:cs typeface="1훈새마을운동 Regular"/>
              </a:rPr>
              <a:t>단체</a:t>
            </a:r>
            <a:r>
              <a:rPr lang="en-US" altLang="ko-KR" sz="1400" dirty="0" smtClean="0">
                <a:latin typeface="1훈새마을운동 Regular"/>
                <a:ea typeface="1훈새마을운동 Regular"/>
                <a:cs typeface="1훈새마을운동 Regular"/>
              </a:rPr>
              <a:t>/</a:t>
            </a:r>
            <a:r>
              <a:rPr lang="ko-KR" altLang="en-US" sz="1400" dirty="0" smtClean="0">
                <a:latin typeface="1훈새마을운동 Regular"/>
                <a:ea typeface="1훈새마을운동 Regular"/>
                <a:cs typeface="1훈새마을운동 Regular"/>
              </a:rPr>
              <a:t>기관</a:t>
            </a:r>
            <a:r>
              <a:rPr lang="en-US" altLang="ko-KR" sz="1400" dirty="0" smtClean="0">
                <a:latin typeface="1훈새마을운동 Regular"/>
                <a:ea typeface="1훈새마을운동 Regular"/>
                <a:cs typeface="1훈새마을운동 Regular"/>
              </a:rPr>
              <a:t>/</a:t>
            </a:r>
            <a:r>
              <a:rPr lang="ko-KR" altLang="en-US" sz="1400" dirty="0" smtClean="0">
                <a:latin typeface="1훈새마을운동 Regular"/>
                <a:ea typeface="1훈새마을운동 Regular"/>
                <a:cs typeface="1훈새마을운동 Regular"/>
              </a:rPr>
              <a:t>회사들 중</a:t>
            </a:r>
            <a:r>
              <a:rPr lang="en-US" altLang="ko-KR" sz="1400" dirty="0" smtClean="0">
                <a:latin typeface="1훈새마을운동 Regular"/>
                <a:ea typeface="1훈새마을운동 Regular"/>
                <a:cs typeface="1훈새마을운동 Regular"/>
              </a:rPr>
              <a:t>,</a:t>
            </a:r>
            <a:r>
              <a:rPr lang="ko-KR" altLang="en-US" sz="1400" dirty="0" smtClean="0">
                <a:latin typeface="1훈새마을운동 Regular"/>
                <a:ea typeface="1훈새마을운동 Regular"/>
                <a:cs typeface="1훈새마을운동 Regular"/>
              </a:rPr>
              <a:t> 우리가 도움을 받을 수 있는 곳들은 어떤 곳들이 있을까</a:t>
            </a:r>
            <a:r>
              <a:rPr lang="en-US" altLang="ko-KR" sz="1400" dirty="0" smtClean="0">
                <a:latin typeface="1훈새마을운동 Regular"/>
                <a:ea typeface="1훈새마을운동 Regular"/>
                <a:cs typeface="1훈새마을운동 Regular"/>
              </a:rPr>
              <a:t>?</a:t>
            </a:r>
          </a:p>
          <a:p>
            <a:pPr marL="1828800" lvl="3" indent="-457200">
              <a:lnSpc>
                <a:spcPct val="120000"/>
              </a:lnSpc>
              <a:buFont typeface="+mj-lt"/>
              <a:buAutoNum type="alphaLcPeriod"/>
            </a:pPr>
            <a:r>
              <a:rPr lang="ko-KR" altLang="en-US" sz="1400" dirty="0" smtClean="0">
                <a:latin typeface="1훈새마을운동 Regular"/>
                <a:ea typeface="1훈새마을운동 Regular"/>
                <a:cs typeface="1훈새마을운동 Regular"/>
              </a:rPr>
              <a:t>이 학교</a:t>
            </a:r>
            <a:r>
              <a:rPr lang="ko-KR" altLang="ko-KR" sz="1400" dirty="0">
                <a:latin typeface="1훈새마을운동 Regular"/>
                <a:ea typeface="1훈새마을운동 Regular"/>
                <a:cs typeface="1훈새마을운동 Regular"/>
              </a:rPr>
              <a:t>/</a:t>
            </a:r>
            <a:r>
              <a:rPr lang="ko-KR" altLang="en-US" sz="1400" dirty="0" smtClean="0">
                <a:latin typeface="1훈새마을운동 Regular"/>
                <a:ea typeface="1훈새마을운동 Regular"/>
                <a:cs typeface="1훈새마을운동 Regular"/>
              </a:rPr>
              <a:t>단체</a:t>
            </a:r>
            <a:r>
              <a:rPr lang="en-US" altLang="ko-KR" sz="1400" dirty="0" smtClean="0">
                <a:latin typeface="1훈새마을운동 Regular"/>
                <a:ea typeface="1훈새마을운동 Regular"/>
                <a:cs typeface="1훈새마을운동 Regular"/>
              </a:rPr>
              <a:t>/</a:t>
            </a:r>
            <a:r>
              <a:rPr lang="ko-KR" altLang="en-US" sz="1400" dirty="0" smtClean="0">
                <a:latin typeface="1훈새마을운동 Regular"/>
                <a:ea typeface="1훈새마을운동 Regular"/>
                <a:cs typeface="1훈새마을운동 Regular"/>
              </a:rPr>
              <a:t>기관</a:t>
            </a:r>
            <a:r>
              <a:rPr lang="en-US" altLang="ko-KR" sz="1400" dirty="0" smtClean="0">
                <a:latin typeface="1훈새마을운동 Regular"/>
                <a:ea typeface="1훈새마을운동 Regular"/>
                <a:cs typeface="1훈새마을운동 Regular"/>
              </a:rPr>
              <a:t>/</a:t>
            </a:r>
            <a:r>
              <a:rPr lang="ko-KR" altLang="en-US" sz="1400" dirty="0" smtClean="0">
                <a:latin typeface="1훈새마을운동 Regular"/>
                <a:ea typeface="1훈새마을운동 Regular"/>
                <a:cs typeface="1훈새마을운동 Regular"/>
              </a:rPr>
              <a:t>회사들에 어떻게 연락을 할까</a:t>
            </a:r>
            <a:r>
              <a:rPr lang="en-US" altLang="ko-KR" sz="1400" dirty="0" smtClean="0">
                <a:latin typeface="1훈새마을운동 Regular"/>
                <a:ea typeface="1훈새마을운동 Regular"/>
                <a:cs typeface="1훈새마을운동 Regular"/>
              </a:rPr>
              <a:t>?</a:t>
            </a:r>
            <a:r>
              <a:rPr lang="ko-KR" altLang="en-US" sz="1400" dirty="0" smtClean="0">
                <a:latin typeface="1훈새마을운동 Regular"/>
                <a:ea typeface="1훈새마을운동 Regular"/>
                <a:cs typeface="1훈새마을운동 Regular"/>
              </a:rPr>
              <a:t> </a:t>
            </a:r>
            <a:endParaRPr lang="en-US" altLang="ko-KR" sz="1400" dirty="0">
              <a:latin typeface="1훈새마을운동 Regular"/>
              <a:ea typeface="1훈새마을운동 Regular"/>
              <a:cs typeface="1훈새마을운동 Regular"/>
            </a:endParaRPr>
          </a:p>
          <a:p>
            <a:pPr marL="1371600" lvl="2" indent="-457200">
              <a:lnSpc>
                <a:spcPct val="150000"/>
              </a:lnSpc>
              <a:buFont typeface="+mj-lt"/>
              <a:buAutoNum type="arabicPeriod"/>
            </a:pPr>
            <a:r>
              <a:rPr lang="ko-KR" altLang="ko-KR" sz="2000" dirty="0">
                <a:solidFill>
                  <a:srgbClr val="FF0000"/>
                </a:solidFill>
                <a:latin typeface="a가을소풍M"/>
                <a:ea typeface="a가을소풍M"/>
                <a:cs typeface="a가을소풍M"/>
              </a:rPr>
              <a:t> </a:t>
            </a:r>
            <a:r>
              <a:rPr lang="ko-KR" altLang="en-US" sz="2000" dirty="0">
                <a:solidFill>
                  <a:srgbClr val="FF0000"/>
                </a:solidFill>
                <a:latin typeface="a가을소풍M"/>
                <a:ea typeface="a가을소풍M"/>
                <a:cs typeface="a가을소풍M"/>
              </a:rPr>
              <a:t>크라우드펀딩 </a:t>
            </a:r>
            <a:r>
              <a:rPr lang="ko-KR" altLang="en-US" sz="2000" dirty="0" smtClean="0">
                <a:solidFill>
                  <a:srgbClr val="FF0000"/>
                </a:solidFill>
                <a:latin typeface="a가을소풍M"/>
                <a:ea typeface="a가을소풍M"/>
                <a:cs typeface="a가을소풍M"/>
              </a:rPr>
              <a:t>기획하기</a:t>
            </a:r>
            <a:endParaRPr lang="en-US" altLang="ko-KR" sz="2000" dirty="0" smtClean="0">
              <a:solidFill>
                <a:srgbClr val="FF0000"/>
              </a:solidFill>
              <a:latin typeface="a가을소풍M"/>
              <a:ea typeface="a가을소풍M"/>
              <a:cs typeface="a가을소풍M"/>
            </a:endParaRPr>
          </a:p>
          <a:p>
            <a:pPr marL="1828800" lvl="3" indent="-457200">
              <a:lnSpc>
                <a:spcPct val="120000"/>
              </a:lnSpc>
              <a:buFont typeface="+mj-lt"/>
              <a:buAutoNum type="alphaLcPeriod"/>
            </a:pPr>
            <a:r>
              <a:rPr lang="ko-KR" altLang="en-US" sz="1400" dirty="0">
                <a:solidFill>
                  <a:prstClr val="black"/>
                </a:solidFill>
                <a:latin typeface="1훈새마을운동 Regular"/>
                <a:ea typeface="1훈새마을운동 Regular"/>
                <a:cs typeface="1훈새마을운동 Regular"/>
              </a:rPr>
              <a:t>이미 배정된 약 </a:t>
            </a:r>
            <a:r>
              <a:rPr lang="en-US" altLang="ko-KR" sz="1400" dirty="0">
                <a:solidFill>
                  <a:prstClr val="black"/>
                </a:solidFill>
                <a:latin typeface="1훈새마을운동 Regular"/>
                <a:ea typeface="1훈새마을운동 Regular"/>
                <a:cs typeface="1훈새마을운동 Regular"/>
              </a:rPr>
              <a:t>30</a:t>
            </a:r>
            <a:r>
              <a:rPr lang="ko-KR" altLang="en-US" sz="1400" dirty="0">
                <a:solidFill>
                  <a:prstClr val="black"/>
                </a:solidFill>
                <a:latin typeface="1훈새마을운동 Regular"/>
                <a:ea typeface="1훈새마을운동 Regular"/>
                <a:cs typeface="1훈새마을운동 Regular"/>
              </a:rPr>
              <a:t>만원의 프로젝트 지원금 </a:t>
            </a:r>
            <a:r>
              <a:rPr lang="en-US" altLang="ko-KR" sz="1400" dirty="0">
                <a:solidFill>
                  <a:prstClr val="black"/>
                </a:solidFill>
                <a:latin typeface="1훈새마을운동 Regular"/>
                <a:ea typeface="1훈새마을운동 Regular"/>
                <a:cs typeface="1훈새마을운동 Regular"/>
              </a:rPr>
              <a:t>(30</a:t>
            </a:r>
            <a:r>
              <a:rPr lang="ko-KR" altLang="en-US" sz="1400" dirty="0">
                <a:solidFill>
                  <a:prstClr val="black"/>
                </a:solidFill>
                <a:latin typeface="1훈새마을운동 Regular"/>
                <a:ea typeface="1훈새마을운동 Regular"/>
                <a:cs typeface="1훈새마을운동 Regular"/>
              </a:rPr>
              <a:t>만원</a:t>
            </a:r>
            <a:r>
              <a:rPr lang="en-US" altLang="ko-KR" sz="1400" dirty="0">
                <a:solidFill>
                  <a:prstClr val="black"/>
                </a:solidFill>
                <a:latin typeface="1훈새마을운동 Regular"/>
                <a:ea typeface="1훈새마을운동 Regular"/>
                <a:cs typeface="1훈새마을운동 Regular"/>
              </a:rPr>
              <a:t>~)</a:t>
            </a:r>
            <a:r>
              <a:rPr lang="ko-KR" altLang="en-US" sz="1400" dirty="0">
                <a:solidFill>
                  <a:prstClr val="black"/>
                </a:solidFill>
                <a:latin typeface="1훈새마을운동 Regular"/>
                <a:ea typeface="1훈새마을운동 Regular"/>
                <a:cs typeface="1훈새마을운동 Regular"/>
              </a:rPr>
              <a:t> 외에 어느정도의 금액이 필요할까</a:t>
            </a:r>
            <a:r>
              <a:rPr lang="en-US" altLang="ko-KR" sz="1400" dirty="0" smtClean="0">
                <a:solidFill>
                  <a:prstClr val="black"/>
                </a:solidFill>
                <a:latin typeface="1훈새마을운동 Regular"/>
                <a:ea typeface="1훈새마을운동 Regular"/>
                <a:cs typeface="1훈새마을운동 Regular"/>
              </a:rPr>
              <a:t>?</a:t>
            </a:r>
          </a:p>
          <a:p>
            <a:pPr marL="1828800" lvl="3" indent="-457200">
              <a:lnSpc>
                <a:spcPct val="120000"/>
              </a:lnSpc>
              <a:buFont typeface="+mj-lt"/>
              <a:buAutoNum type="alphaLcPeriod"/>
            </a:pPr>
            <a:r>
              <a:rPr lang="ko-KR" altLang="en-US" sz="1400" dirty="0" smtClean="0">
                <a:solidFill>
                  <a:prstClr val="black"/>
                </a:solidFill>
                <a:latin typeface="1훈새마을운동 Regular"/>
                <a:ea typeface="1훈새마을운동 Regular"/>
                <a:cs typeface="1훈새마을운동 Regular"/>
              </a:rPr>
              <a:t>이 필요한 금액들은 온</a:t>
            </a:r>
            <a:r>
              <a:rPr lang="en-US" altLang="ko-KR" sz="1400" dirty="0" smtClean="0">
                <a:solidFill>
                  <a:prstClr val="black"/>
                </a:solidFill>
                <a:latin typeface="1훈새마을운동 Regular"/>
                <a:ea typeface="1훈새마을운동 Regular"/>
                <a:cs typeface="1훈새마을운동 Regular"/>
              </a:rPr>
              <a:t>/</a:t>
            </a:r>
            <a:r>
              <a:rPr lang="ko-KR" altLang="en-US" sz="1400" dirty="0" smtClean="0">
                <a:solidFill>
                  <a:prstClr val="black"/>
                </a:solidFill>
                <a:latin typeface="1훈새마을운동 Regular"/>
                <a:ea typeface="1훈새마을운동 Regular"/>
                <a:cs typeface="1훈새마을운동 Regular"/>
              </a:rPr>
              <a:t>오프라인을 통해서 어떻게 얻을 수 있을까</a:t>
            </a:r>
            <a:r>
              <a:rPr lang="en-US" altLang="ko-KR" sz="1400" dirty="0" smtClean="0">
                <a:solidFill>
                  <a:prstClr val="black"/>
                </a:solidFill>
                <a:latin typeface="1훈새마을운동 Regular"/>
                <a:ea typeface="1훈새마을운동 Regular"/>
                <a:cs typeface="1훈새마을운동 Regular"/>
              </a:rPr>
              <a:t>?</a:t>
            </a:r>
            <a:endParaRPr lang="en-US" altLang="ko-KR" sz="2400" dirty="0" smtClean="0">
              <a:latin typeface="a가을소풍M"/>
              <a:ea typeface="a가을소풍M"/>
              <a:cs typeface="a가을소풍M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4623944"/>
            <a:ext cx="3415956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Wingdings" charset="0"/>
              <a:buChar char="²"/>
            </a:pPr>
            <a:r>
              <a:rPr lang="ko-KR" altLang="en-US" dirty="0" smtClean="0">
                <a:solidFill>
                  <a:srgbClr val="0000FF"/>
                </a:solidFill>
                <a:latin typeface="a가을소풍M"/>
                <a:ea typeface="a가을소풍M"/>
                <a:cs typeface="a가을소풍M"/>
              </a:rPr>
              <a:t> </a:t>
            </a:r>
            <a:r>
              <a:rPr lang="en-US" altLang="ko-KR" dirty="0" smtClean="0">
                <a:solidFill>
                  <a:srgbClr val="0000FF"/>
                </a:solidFill>
                <a:latin typeface="a시네마B" panose="02020600000000000000" pitchFamily="18" charset="-127"/>
                <a:ea typeface="a시네마B" panose="02020600000000000000" pitchFamily="18" charset="-127"/>
                <a:cs typeface="a가을소풍M"/>
              </a:rPr>
              <a:t>Why?</a:t>
            </a:r>
          </a:p>
          <a:p>
            <a:pPr marL="742950" lvl="1" indent="-285750" algn="just">
              <a:lnSpc>
                <a:spcPct val="150000"/>
              </a:lnSpc>
              <a:buFont typeface="Wingdings" charset="2"/>
              <a:buChar char="ü"/>
            </a:pPr>
            <a:r>
              <a:rPr lang="ko-KR" altLang="en-US" sz="1200" dirty="0" smtClean="0">
                <a:latin typeface="1훈새마을운동 Regular"/>
                <a:ea typeface="1훈새마을운동 Regular"/>
                <a:cs typeface="1훈새마을운동 Regular"/>
              </a:rPr>
              <a:t>이제 기회를 포착했으니 그 기회를 실현시키기 위해 첫 번째로 필요한 자원들이 어떤 것들인지</a:t>
            </a:r>
            <a:r>
              <a:rPr lang="en-US" altLang="ko-KR" sz="1200" dirty="0" smtClean="0">
                <a:latin typeface="1훈새마을운동 Regular"/>
                <a:ea typeface="1훈새마을운동 Regular"/>
                <a:cs typeface="1훈새마을운동 Regular"/>
              </a:rPr>
              <a:t>,</a:t>
            </a:r>
            <a:r>
              <a:rPr lang="ko-KR" altLang="en-US" sz="1200" dirty="0" smtClean="0">
                <a:latin typeface="1훈새마을운동 Regular"/>
                <a:ea typeface="1훈새마을운동 Regular"/>
                <a:cs typeface="1훈새마을운동 Regular"/>
              </a:rPr>
              <a:t> 또한 이 자원들을 어떻게 얻을 것인지에 대해 확실한 계획을 세워야만 기회를 실현시킬 수 있다</a:t>
            </a:r>
            <a:r>
              <a:rPr lang="en-US" altLang="ko-KR" sz="1200" dirty="0" smtClean="0">
                <a:latin typeface="1훈새마을운동 Regular"/>
                <a:ea typeface="1훈새마을운동 Regular"/>
                <a:cs typeface="1훈새마을운동 Regular"/>
              </a:rPr>
              <a:t>.</a:t>
            </a:r>
            <a:endParaRPr lang="en-US" altLang="ko-KR" sz="1400" dirty="0" smtClean="0">
              <a:latin typeface="a가을소풍M"/>
              <a:ea typeface="a가을소풍M"/>
              <a:cs typeface="a가을소풍M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15957" y="4824904"/>
            <a:ext cx="5308943" cy="1103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charset="0"/>
              <a:buChar char="²"/>
            </a:pPr>
            <a:r>
              <a:rPr lang="en-US" altLang="ko-KR" dirty="0" smtClean="0">
                <a:solidFill>
                  <a:srgbClr val="0000FF"/>
                </a:solidFill>
                <a:latin typeface="a시네마B" panose="02020600000000000000" pitchFamily="18" charset="-127"/>
                <a:ea typeface="a시네마B" panose="02020600000000000000" pitchFamily="18" charset="-127"/>
                <a:cs typeface="a가을소풍M"/>
              </a:rPr>
              <a:t> How?</a:t>
            </a:r>
          </a:p>
          <a:p>
            <a:pPr marL="742950" lvl="1" indent="-285750">
              <a:lnSpc>
                <a:spcPct val="150000"/>
              </a:lnSpc>
              <a:buFont typeface="Wingdings" charset="2"/>
              <a:buChar char="ü"/>
            </a:pPr>
            <a:r>
              <a:rPr lang="ko-KR" altLang="en-US" sz="1200" dirty="0" smtClean="0">
                <a:solidFill>
                  <a:prstClr val="black"/>
                </a:solidFill>
                <a:latin typeface="1훈새마을운동 Regular"/>
                <a:ea typeface="1훈새마을운동 Regular"/>
                <a:cs typeface="1훈새마을운동 Regular"/>
              </a:rPr>
              <a:t>위에 있는 각 질문들에 따라 팀 대표의 진행에 따라 구체적인 계획을 수립</a:t>
            </a:r>
            <a:endParaRPr lang="ko-KR" altLang="en-US" sz="1200" dirty="0">
              <a:solidFill>
                <a:prstClr val="black"/>
              </a:solidFill>
              <a:latin typeface="1훈새마을운동 Regular"/>
              <a:ea typeface="1훈새마을운동 Regular"/>
              <a:cs typeface="1훈새마을운동 Regular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15956" y="5736929"/>
            <a:ext cx="5104897" cy="1018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charset="0"/>
              <a:buChar char="²"/>
            </a:pPr>
            <a:r>
              <a:rPr lang="ko-KR" altLang="en-US" dirty="0">
                <a:solidFill>
                  <a:srgbClr val="0000FF"/>
                </a:solidFill>
                <a:latin typeface="a시네마B" panose="02020600000000000000" pitchFamily="18" charset="-127"/>
                <a:ea typeface="a시네마B" panose="02020600000000000000" pitchFamily="18" charset="-127"/>
                <a:cs typeface="a가을소풍M"/>
              </a:rPr>
              <a:t> </a:t>
            </a:r>
            <a:r>
              <a:rPr lang="en-US" altLang="ko-KR" dirty="0">
                <a:solidFill>
                  <a:srgbClr val="0000FF"/>
                </a:solidFill>
                <a:latin typeface="a시네마B" panose="02020600000000000000" pitchFamily="18" charset="-127"/>
                <a:ea typeface="a시네마B" panose="02020600000000000000" pitchFamily="18" charset="-127"/>
                <a:cs typeface="a가을소풍M"/>
              </a:rPr>
              <a:t>When?</a:t>
            </a:r>
          </a:p>
          <a:p>
            <a:pPr marL="742950" lvl="1" indent="-285750">
              <a:lnSpc>
                <a:spcPct val="150000"/>
              </a:lnSpc>
              <a:buFont typeface="Wingdings" charset="2"/>
              <a:buChar char="ü"/>
            </a:pPr>
            <a:r>
              <a:rPr lang="en-US" altLang="ko-KR" sz="1200" dirty="0" smtClean="0">
                <a:latin typeface="1훈새마을운동 Regular"/>
                <a:ea typeface="1훈새마을운동 Regular"/>
                <a:cs typeface="1훈새마을운동 Regular"/>
              </a:rPr>
              <a:t>9</a:t>
            </a:r>
            <a:r>
              <a:rPr lang="ko-KR" altLang="en-US" sz="1200" dirty="0" smtClean="0">
                <a:latin typeface="1훈새마을운동 Regular"/>
                <a:ea typeface="1훈새마을운동 Regular"/>
                <a:cs typeface="1훈새마을운동 Regular"/>
              </a:rPr>
              <a:t>월 </a:t>
            </a:r>
            <a:r>
              <a:rPr lang="en-US" altLang="ko-KR" sz="1200" dirty="0" smtClean="0">
                <a:latin typeface="1훈새마을운동 Regular"/>
                <a:ea typeface="1훈새마을운동 Regular"/>
                <a:cs typeface="1훈새마을운동 Regular"/>
              </a:rPr>
              <a:t>12</a:t>
            </a:r>
            <a:r>
              <a:rPr lang="ko-KR" altLang="en-US" sz="1200" dirty="0" smtClean="0">
                <a:latin typeface="1훈새마을운동 Regular"/>
                <a:ea typeface="1훈새마을운동 Regular"/>
                <a:cs typeface="1훈새마을운동 Regular"/>
              </a:rPr>
              <a:t>일</a:t>
            </a:r>
            <a:r>
              <a:rPr lang="en-US" altLang="ko-KR" sz="1200" dirty="0" smtClean="0">
                <a:latin typeface="1훈새마을운동 Regular"/>
                <a:ea typeface="1훈새마을운동 Regular"/>
                <a:cs typeface="1훈새마을운동 Regular"/>
              </a:rPr>
              <a:t>(</a:t>
            </a:r>
            <a:r>
              <a:rPr lang="ko-KR" altLang="en-US" sz="1200" dirty="0" smtClean="0">
                <a:latin typeface="1훈새마을운동 Regular"/>
                <a:ea typeface="1훈새마을운동 Regular"/>
                <a:cs typeface="1훈새마을운동 Regular"/>
              </a:rPr>
              <a:t>금</a:t>
            </a:r>
            <a:r>
              <a:rPr lang="ko-KR" altLang="ko-KR" sz="1200" dirty="0" smtClean="0">
                <a:latin typeface="1훈새마을운동 Regular"/>
                <a:ea typeface="1훈새마을운동 Regular"/>
                <a:cs typeface="1훈새마을운동 Regular"/>
              </a:rPr>
              <a:t>)</a:t>
            </a:r>
            <a:r>
              <a:rPr lang="ko-KR" altLang="en-US" sz="1200" dirty="0" smtClean="0">
                <a:latin typeface="1훈새마을운동 Regular"/>
                <a:ea typeface="1훈새마을운동 Regular"/>
                <a:cs typeface="1훈새마을운동 Regular"/>
              </a:rPr>
              <a:t> 오후 </a:t>
            </a:r>
            <a:r>
              <a:rPr lang="en-US" altLang="ko-KR" sz="1200" dirty="0" smtClean="0">
                <a:latin typeface="1훈새마을운동 Regular"/>
                <a:ea typeface="1훈새마을운동 Regular"/>
                <a:cs typeface="1훈새마을운동 Regular"/>
              </a:rPr>
              <a:t>11</a:t>
            </a:r>
            <a:r>
              <a:rPr lang="ko-KR" altLang="en-US" sz="1200" dirty="0" smtClean="0">
                <a:latin typeface="1훈새마을운동 Regular"/>
                <a:ea typeface="1훈새마을운동 Regular"/>
                <a:cs typeface="1훈새마을운동 Regular"/>
              </a:rPr>
              <a:t>시까지 보내야하는 학교별 </a:t>
            </a:r>
            <a:r>
              <a:rPr lang="en-US" altLang="ko-KR" sz="1200" dirty="0" smtClean="0">
                <a:latin typeface="1훈새마을운동 Regular"/>
                <a:ea typeface="1훈새마을운동 Regular"/>
                <a:cs typeface="1훈새마을운동 Regular"/>
              </a:rPr>
              <a:t>&lt;</a:t>
            </a:r>
            <a:r>
              <a:rPr lang="ko-KR" altLang="en-US" sz="1200" dirty="0" smtClean="0">
                <a:latin typeface="1훈새마을운동 Regular"/>
                <a:ea typeface="1훈새마을운동 Regular"/>
                <a:cs typeface="1훈새마을운동 Regular"/>
              </a:rPr>
              <a:t>현황뉴스</a:t>
            </a:r>
            <a:r>
              <a:rPr lang="en-US" altLang="ko-KR" sz="1200" dirty="0" smtClean="0">
                <a:latin typeface="1훈새마을운동 Regular"/>
                <a:ea typeface="1훈새마을운동 Regular"/>
                <a:cs typeface="1훈새마을운동 Regular"/>
              </a:rPr>
              <a:t>&gt;</a:t>
            </a:r>
            <a:r>
              <a:rPr lang="ko-KR" altLang="en-US" sz="1200" dirty="0" smtClean="0">
                <a:latin typeface="1훈새마을운동 Regular"/>
                <a:ea typeface="1훈새마을운동 Regular"/>
                <a:cs typeface="1훈새마을운동 Regular"/>
              </a:rPr>
              <a:t>에 회의록 및 사진 첨부</a:t>
            </a:r>
            <a:endParaRPr lang="en-US" altLang="ko-KR" sz="1400" dirty="0">
              <a:latin typeface="a가을소풍M"/>
              <a:ea typeface="a가을소풍M"/>
              <a:cs typeface="a가을소풍M"/>
            </a:endParaRPr>
          </a:p>
        </p:txBody>
      </p:sp>
    </p:spTree>
    <p:extLst>
      <p:ext uri="{BB962C8B-B14F-4D97-AF65-F5344CB8AC3E}">
        <p14:creationId xmlns:p14="http://schemas.microsoft.com/office/powerpoint/2010/main" val="2564691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t="25684" b="26737"/>
          <a:stretch/>
        </p:blipFill>
        <p:spPr>
          <a:xfrm>
            <a:off x="230293" y="4471752"/>
            <a:ext cx="8128000" cy="1510631"/>
          </a:xfrm>
          <a:prstGeom prst="ellipse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38388" y="5813455"/>
            <a:ext cx="8667225" cy="810478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1" algn="ctr">
              <a:lnSpc>
                <a:spcPct val="150000"/>
              </a:lnSpc>
            </a:pPr>
            <a:r>
              <a:rPr lang="ko-KR" altLang="en-US" sz="1600" b="1" dirty="0" smtClean="0">
                <a:latin typeface="a가을소풍M"/>
                <a:ea typeface="a가을소풍M"/>
                <a:cs typeface="a가을소풍M"/>
              </a:rPr>
              <a:t>위에 나와있는 물리적</a:t>
            </a:r>
            <a:r>
              <a:rPr lang="en-US" altLang="ko-KR" sz="1600" b="1" dirty="0" smtClean="0">
                <a:latin typeface="a가을소풍M"/>
                <a:ea typeface="a가을소풍M"/>
                <a:cs typeface="a가을소풍M"/>
              </a:rPr>
              <a:t>,</a:t>
            </a:r>
            <a:r>
              <a:rPr lang="ko-KR" altLang="en-US" sz="1600" b="1" dirty="0" smtClean="0">
                <a:latin typeface="a가을소풍M"/>
                <a:ea typeface="a가을소풍M"/>
                <a:cs typeface="a가을소풍M"/>
              </a:rPr>
              <a:t> 지적</a:t>
            </a:r>
            <a:r>
              <a:rPr lang="en-US" altLang="ko-KR" sz="1600" b="1" dirty="0" smtClean="0">
                <a:latin typeface="a가을소풍M"/>
                <a:ea typeface="a가을소풍M"/>
                <a:cs typeface="a가을소풍M"/>
              </a:rPr>
              <a:t>,</a:t>
            </a:r>
            <a:r>
              <a:rPr lang="ko-KR" altLang="en-US" sz="1600" b="1" dirty="0" smtClean="0">
                <a:latin typeface="a가을소풍M"/>
                <a:ea typeface="a가을소풍M"/>
                <a:cs typeface="a가을소풍M"/>
              </a:rPr>
              <a:t> 인적</a:t>
            </a:r>
            <a:r>
              <a:rPr lang="en-US" altLang="ko-KR" sz="1600" b="1" dirty="0" smtClean="0">
                <a:latin typeface="a가을소풍M"/>
                <a:ea typeface="a가을소풍M"/>
                <a:cs typeface="a가을소풍M"/>
              </a:rPr>
              <a:t>,</a:t>
            </a:r>
            <a:r>
              <a:rPr lang="ko-KR" altLang="en-US" sz="1600" b="1" dirty="0" smtClean="0">
                <a:latin typeface="a가을소풍M"/>
                <a:ea typeface="a가을소풍M"/>
                <a:cs typeface="a가을소풍M"/>
              </a:rPr>
              <a:t> 재정적자원들 중에 어떤 자원들이</a:t>
            </a:r>
            <a:endParaRPr lang="en-US" altLang="ko-KR" sz="1600" b="1" dirty="0" smtClean="0">
              <a:latin typeface="a가을소풍M"/>
              <a:ea typeface="a가을소풍M"/>
              <a:cs typeface="a가을소풍M"/>
            </a:endParaRPr>
          </a:p>
          <a:p>
            <a:pPr lvl="1" algn="ctr">
              <a:lnSpc>
                <a:spcPct val="150000"/>
              </a:lnSpc>
            </a:pPr>
            <a:r>
              <a:rPr lang="ko-KR" altLang="en-US" sz="1600" b="1" dirty="0" smtClean="0">
                <a:latin typeface="a가을소풍M"/>
                <a:ea typeface="a가을소풍M"/>
                <a:cs typeface="a가을소풍M"/>
              </a:rPr>
              <a:t>왜</a:t>
            </a:r>
            <a:r>
              <a:rPr lang="en-US" altLang="ko-KR" sz="1600" b="1" dirty="0" smtClean="0">
                <a:latin typeface="a가을소풍M"/>
                <a:ea typeface="a가을소풍M"/>
                <a:cs typeface="a가을소풍M"/>
              </a:rPr>
              <a:t>,</a:t>
            </a:r>
            <a:r>
              <a:rPr lang="ko-KR" altLang="en-US" sz="1600" b="1" dirty="0" smtClean="0">
                <a:latin typeface="a가을소풍M"/>
                <a:ea typeface="a가을소풍M"/>
                <a:cs typeface="a가을소풍M"/>
              </a:rPr>
              <a:t> 언제까지</a:t>
            </a:r>
            <a:r>
              <a:rPr lang="en-US" altLang="ko-KR" sz="1600" b="1" dirty="0" smtClean="0">
                <a:latin typeface="a가을소풍M"/>
                <a:ea typeface="a가을소풍M"/>
                <a:cs typeface="a가을소풍M"/>
              </a:rPr>
              <a:t>,</a:t>
            </a:r>
            <a:r>
              <a:rPr lang="ko-KR" altLang="en-US" sz="1600" b="1" dirty="0" smtClean="0">
                <a:latin typeface="a가을소풍M"/>
                <a:ea typeface="a가을소풍M"/>
                <a:cs typeface="a가을소풍M"/>
              </a:rPr>
              <a:t> 어떤 방법으로</a:t>
            </a:r>
            <a:r>
              <a:rPr lang="en-US" altLang="ko-KR" sz="1600" b="1" dirty="0" smtClean="0">
                <a:latin typeface="a가을소풍M"/>
                <a:ea typeface="a가을소풍M"/>
                <a:cs typeface="a가을소풍M"/>
              </a:rPr>
              <a:t>,</a:t>
            </a:r>
            <a:r>
              <a:rPr lang="ko-KR" altLang="en-US" sz="1600" b="1" dirty="0" smtClean="0">
                <a:latin typeface="a가을소풍M"/>
                <a:ea typeface="a가을소풍M"/>
                <a:cs typeface="a가을소풍M"/>
              </a:rPr>
              <a:t> 어디서 필요할 지에 대해 최대한 구체적으로 상의해보기</a:t>
            </a:r>
            <a:endParaRPr lang="en-US" altLang="ko-KR" b="1" dirty="0" smtClean="0">
              <a:latin typeface="a가을소풍M"/>
              <a:ea typeface="a가을소풍M"/>
              <a:cs typeface="a가을소풍M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-254961" y="562800"/>
            <a:ext cx="6329454" cy="659999"/>
          </a:xfrm>
          <a:prstGeom prst="round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나눔고딕"/>
              <a:ea typeface="나눔고딕"/>
              <a:cs typeface="나눔고딕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2673" y="612500"/>
            <a:ext cx="45191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1.</a:t>
            </a:r>
            <a:r>
              <a:rPr lang="ko-KR" altLang="en-US" sz="28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 필요한 자원들 정리하기</a:t>
            </a:r>
            <a:endParaRPr lang="ko-KR" altLang="en-US" sz="2800" dirty="0">
              <a:solidFill>
                <a:schemeClr val="bg1"/>
              </a:solidFill>
              <a:latin typeface="a파도소리"/>
              <a:ea typeface="a파도소리"/>
              <a:cs typeface="a파도소리"/>
            </a:endParaRPr>
          </a:p>
        </p:txBody>
      </p:sp>
      <p:pic>
        <p:nvPicPr>
          <p:cNvPr id="13" name="Picture 12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09700"/>
            <a:ext cx="1784490" cy="1495478"/>
          </a:xfrm>
          <a:prstGeom prst="ellipse">
            <a:avLst/>
          </a:prstGeom>
        </p:spPr>
      </p:pic>
      <p:pic>
        <p:nvPicPr>
          <p:cNvPr id="14" name="Picture 13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755003" y="1409700"/>
            <a:ext cx="1670777" cy="1495478"/>
          </a:xfrm>
          <a:prstGeom prst="ellipse">
            <a:avLst/>
          </a:prstGeom>
        </p:spPr>
      </p:pic>
      <p:pic>
        <p:nvPicPr>
          <p:cNvPr id="15" name="Picture 14"/>
          <p:cNvPicPr>
            <a:picLocks/>
          </p:cNvPicPr>
          <p:nvPr/>
        </p:nvPicPr>
        <p:blipFill rotWithShape="1">
          <a:blip r:embed="rId5"/>
          <a:srcRect l="10533" r="12933" b="15636"/>
          <a:stretch/>
        </p:blipFill>
        <p:spPr>
          <a:xfrm>
            <a:off x="3396293" y="1409700"/>
            <a:ext cx="1826659" cy="1495478"/>
          </a:xfrm>
          <a:prstGeom prst="ellipse">
            <a:avLst/>
          </a:prstGeom>
        </p:spPr>
      </p:pic>
      <p:pic>
        <p:nvPicPr>
          <p:cNvPr id="16" name="Picture 4" descr="http://www.popandroll.com/coke-art/Coca-Cola_Secret_Formula2.jpg"/>
          <p:cNvPicPr>
            <a:picLocks noChangeAspect="1" noChangeArrowheads="1"/>
          </p:cNvPicPr>
          <p:nvPr/>
        </p:nvPicPr>
        <p:blipFill rotWithShape="1">
          <a:blip r:embed="rId6" cstate="print"/>
          <a:srcRect l="32926" r="33778" b="38007"/>
          <a:stretch/>
        </p:blipFill>
        <p:spPr bwMode="auto">
          <a:xfrm>
            <a:off x="7394878" y="1409700"/>
            <a:ext cx="1712432" cy="1495478"/>
          </a:xfrm>
          <a:prstGeom prst="ellipse">
            <a:avLst/>
          </a:prstGeom>
          <a:noFill/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/>
          <a:srcRect l="6272" r="6971"/>
          <a:stretch/>
        </p:blipFill>
        <p:spPr>
          <a:xfrm>
            <a:off x="5193465" y="1409700"/>
            <a:ext cx="2230899" cy="1495478"/>
          </a:xfrm>
          <a:prstGeom prst="ellipse">
            <a:avLst/>
          </a:prstGeom>
        </p:spPr>
      </p:pic>
      <p:pic>
        <p:nvPicPr>
          <p:cNvPr id="18" name="Picture 17" descr="pocket-money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985" y="2866688"/>
            <a:ext cx="2667323" cy="1800000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99692" y="2930133"/>
            <a:ext cx="1507618" cy="1800000"/>
          </a:xfrm>
          <a:prstGeom prst="ellipse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35690" y="2866688"/>
            <a:ext cx="2758603" cy="1800000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83" b="89974" l="5566" r="9599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87000" y="2930133"/>
            <a:ext cx="2400000" cy="1800000"/>
          </a:xfrm>
          <a:prstGeom prst="ellipse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54" y="2866688"/>
            <a:ext cx="1800000" cy="1800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71656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-254961" y="572325"/>
            <a:ext cx="6329454" cy="659999"/>
          </a:xfrm>
          <a:prstGeom prst="round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나눔고딕"/>
              <a:ea typeface="나눔고딕"/>
              <a:cs typeface="나눔고딕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2673" y="622025"/>
            <a:ext cx="51090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2.</a:t>
            </a:r>
            <a:r>
              <a:rPr lang="ko-KR" altLang="en-US" sz="28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 파트너십 및 협력기관 모색</a:t>
            </a:r>
            <a:endParaRPr lang="ko-KR" altLang="en-US" sz="2800" dirty="0">
              <a:solidFill>
                <a:schemeClr val="bg1"/>
              </a:solidFill>
              <a:latin typeface="a파도소리"/>
              <a:ea typeface="a파도소리"/>
              <a:cs typeface="a파도소리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862" y="1351133"/>
            <a:ext cx="2150591" cy="1612943"/>
          </a:xfrm>
          <a:prstGeom prst="round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0369" y="1351133"/>
            <a:ext cx="1894785" cy="1620000"/>
          </a:xfrm>
          <a:prstGeom prst="round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492" y="3614293"/>
            <a:ext cx="2771933" cy="1647355"/>
          </a:xfrm>
          <a:prstGeom prst="round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l="14418" t="29541" r="16596" b="29759"/>
          <a:stretch/>
        </p:blipFill>
        <p:spPr>
          <a:xfrm>
            <a:off x="4991659" y="4097214"/>
            <a:ext cx="3465509" cy="681513"/>
          </a:xfrm>
          <a:prstGeom prst="round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896246" y="3135006"/>
            <a:ext cx="750384" cy="400110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 smtClean="0">
                <a:latin typeface="1훈새마을운동 Regular"/>
                <a:ea typeface="1훈새마을운동 Regular"/>
                <a:cs typeface="1훈새마을운동 Regular"/>
              </a:rPr>
              <a:t>학교</a:t>
            </a:r>
            <a:endParaRPr lang="en-US" sz="2000" dirty="0">
              <a:latin typeface="1훈새마을운동 Regular"/>
              <a:ea typeface="1훈새마을운동 Regular"/>
              <a:cs typeface="1훈새마을운동 Regular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29666" y="5257719"/>
            <a:ext cx="598112" cy="400110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ko-KR" altLang="en-US" sz="2000" dirty="0" smtClean="0">
                <a:latin typeface="1훈새마을운동 Regular"/>
                <a:ea typeface="1훈새마을운동 Regular"/>
                <a:cs typeface="1훈새마을운동 Regular"/>
              </a:rPr>
              <a:t>기관</a:t>
            </a:r>
            <a:endParaRPr lang="en-US" sz="2000" dirty="0">
              <a:latin typeface="1훈새마을운동 Regular"/>
              <a:ea typeface="1훈새마을운동 Regular"/>
              <a:cs typeface="1훈새마을운동 Regular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96246" y="5257719"/>
            <a:ext cx="750384" cy="400110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 smtClean="0">
                <a:latin typeface="1훈새마을운동 Regular"/>
                <a:ea typeface="1훈새마을운동 Regular"/>
                <a:cs typeface="1훈새마을운동 Regular"/>
              </a:rPr>
              <a:t>단체</a:t>
            </a:r>
            <a:endParaRPr lang="en-US" sz="2000" dirty="0">
              <a:latin typeface="1훈새마을운동 Regular"/>
              <a:ea typeface="1훈새마을운동 Regular"/>
              <a:cs typeface="1훈새마을운동 Regular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29666" y="3146279"/>
            <a:ext cx="598112" cy="400110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ko-KR" altLang="en-US" sz="2000" dirty="0" smtClean="0">
                <a:latin typeface="1훈새마을운동 Regular"/>
                <a:ea typeface="1훈새마을운동 Regular"/>
                <a:cs typeface="1훈새마을운동 Regular"/>
              </a:rPr>
              <a:t>회사</a:t>
            </a:r>
            <a:endParaRPr lang="en-US" sz="2000" dirty="0">
              <a:latin typeface="1훈새마을운동 Regular"/>
              <a:ea typeface="1훈새마을운동 Regular"/>
              <a:cs typeface="1훈새마을운동 Regular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18130" y="5975906"/>
            <a:ext cx="8907740" cy="765594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altLang="ko-KR" sz="1500" b="1" dirty="0" smtClean="0">
                <a:latin typeface="a가을소풍M"/>
                <a:ea typeface="a가을소풍M"/>
                <a:cs typeface="a가을소풍M"/>
              </a:rPr>
              <a:t>1</a:t>
            </a:r>
            <a:r>
              <a:rPr lang="ko-KR" altLang="en-US" sz="1500" b="1" dirty="0" smtClean="0">
                <a:latin typeface="a가을소풍M"/>
                <a:ea typeface="a가을소풍M"/>
                <a:cs typeface="a가을소풍M"/>
              </a:rPr>
              <a:t>번에서 포착한 필요자원들을 이미 보유한 학교</a:t>
            </a:r>
            <a:r>
              <a:rPr lang="en-US" altLang="ko-KR" sz="1500" b="1" dirty="0" smtClean="0">
                <a:latin typeface="a가을소풍M"/>
                <a:ea typeface="a가을소풍M"/>
                <a:cs typeface="a가을소풍M"/>
              </a:rPr>
              <a:t>/</a:t>
            </a:r>
            <a:r>
              <a:rPr lang="ko-KR" altLang="en-US" sz="1500" b="1" dirty="0" smtClean="0">
                <a:latin typeface="a가을소풍M"/>
                <a:ea typeface="a가을소풍M"/>
                <a:cs typeface="a가을소풍M"/>
              </a:rPr>
              <a:t>단체</a:t>
            </a:r>
            <a:r>
              <a:rPr lang="en-US" altLang="ko-KR" sz="1500" b="1" dirty="0" smtClean="0">
                <a:latin typeface="a가을소풍M"/>
                <a:ea typeface="a가을소풍M"/>
                <a:cs typeface="a가을소풍M"/>
              </a:rPr>
              <a:t>/</a:t>
            </a:r>
            <a:r>
              <a:rPr lang="ko-KR" altLang="en-US" sz="1500" b="1" dirty="0" smtClean="0">
                <a:latin typeface="a가을소풍M"/>
                <a:ea typeface="a가을소풍M"/>
                <a:cs typeface="a가을소풍M"/>
              </a:rPr>
              <a:t>회사</a:t>
            </a:r>
            <a:r>
              <a:rPr lang="en-US" altLang="ko-KR" sz="1500" b="1" dirty="0" smtClean="0">
                <a:latin typeface="a가을소풍M"/>
                <a:ea typeface="a가을소풍M"/>
                <a:cs typeface="a가을소풍M"/>
              </a:rPr>
              <a:t>/</a:t>
            </a:r>
            <a:r>
              <a:rPr lang="ko-KR" altLang="en-US" sz="1500" b="1" dirty="0" smtClean="0">
                <a:latin typeface="a가을소풍M"/>
                <a:ea typeface="a가을소풍M"/>
                <a:cs typeface="a가을소풍M"/>
              </a:rPr>
              <a:t>기관들이 어떤 곳들이 있는 지</a:t>
            </a:r>
            <a:r>
              <a:rPr lang="en-US" altLang="ko-KR" sz="1500" b="1" dirty="0" smtClean="0">
                <a:latin typeface="a가을소풍M"/>
                <a:ea typeface="a가을소풍M"/>
                <a:cs typeface="a가을소풍M"/>
              </a:rPr>
              <a:t>,</a:t>
            </a:r>
            <a:r>
              <a:rPr lang="ko-KR" altLang="en-US" sz="1500" b="1" dirty="0" smtClean="0">
                <a:latin typeface="a가을소풍M"/>
                <a:ea typeface="a가을소풍M"/>
                <a:cs typeface="a가을소풍M"/>
              </a:rPr>
              <a:t> </a:t>
            </a:r>
            <a:endParaRPr lang="en-US" altLang="ko-KR" sz="1500" b="1" dirty="0" smtClean="0">
              <a:latin typeface="a가을소풍M"/>
              <a:ea typeface="a가을소풍M"/>
              <a:cs typeface="a가을소풍M"/>
            </a:endParaRPr>
          </a:p>
          <a:p>
            <a:pPr lvl="1">
              <a:lnSpc>
                <a:spcPct val="150000"/>
              </a:lnSpc>
            </a:pPr>
            <a:r>
              <a:rPr lang="ko-KR" altLang="en-US" sz="1500" b="1" dirty="0" smtClean="0">
                <a:latin typeface="a가을소풍M"/>
                <a:ea typeface="a가을소풍M"/>
                <a:cs typeface="a가을소풍M"/>
              </a:rPr>
              <a:t>이 곳들에 무엇을</a:t>
            </a:r>
            <a:r>
              <a:rPr lang="en-US" altLang="ko-KR" sz="1500" b="1" dirty="0" smtClean="0">
                <a:latin typeface="a가을소풍M"/>
                <a:ea typeface="a가을소풍M"/>
                <a:cs typeface="a가을소풍M"/>
              </a:rPr>
              <a:t>,</a:t>
            </a:r>
            <a:r>
              <a:rPr lang="ko-KR" altLang="en-US" sz="1500" b="1" dirty="0" smtClean="0">
                <a:latin typeface="a가을소풍M"/>
                <a:ea typeface="a가을소풍M"/>
                <a:cs typeface="a가을소풍M"/>
              </a:rPr>
              <a:t> 어떻게</a:t>
            </a:r>
            <a:r>
              <a:rPr lang="en-US" altLang="ko-KR" sz="1500" b="1" dirty="0" smtClean="0">
                <a:latin typeface="a가을소풍M"/>
                <a:ea typeface="a가을소풍M"/>
                <a:cs typeface="a가을소풍M"/>
              </a:rPr>
              <a:t>,</a:t>
            </a:r>
            <a:r>
              <a:rPr lang="ko-KR" altLang="en-US" sz="1500" b="1" dirty="0" smtClean="0">
                <a:latin typeface="a가을소풍M"/>
                <a:ea typeface="a가을소풍M"/>
                <a:cs typeface="a가을소풍M"/>
              </a:rPr>
              <a:t> 왜</a:t>
            </a:r>
            <a:r>
              <a:rPr lang="en-US" altLang="ko-KR" sz="1500" b="1" dirty="0" smtClean="0">
                <a:latin typeface="a가을소풍M"/>
                <a:ea typeface="a가을소풍M"/>
                <a:cs typeface="a가을소풍M"/>
              </a:rPr>
              <a:t>,</a:t>
            </a:r>
            <a:r>
              <a:rPr lang="ko-KR" altLang="en-US" sz="1500" b="1" dirty="0" smtClean="0">
                <a:latin typeface="a가을소풍M"/>
                <a:ea typeface="a가을소풍M"/>
                <a:cs typeface="a가을소풍M"/>
              </a:rPr>
              <a:t> 언제</a:t>
            </a:r>
            <a:r>
              <a:rPr lang="en-US" altLang="ko-KR" sz="1500" b="1" dirty="0" smtClean="0">
                <a:latin typeface="a가을소풍M"/>
                <a:ea typeface="a가을소풍M"/>
                <a:cs typeface="a가을소풍M"/>
              </a:rPr>
              <a:t>,</a:t>
            </a:r>
            <a:r>
              <a:rPr lang="ko-KR" altLang="en-US" sz="1500" b="1" dirty="0" smtClean="0">
                <a:latin typeface="a가을소풍M"/>
                <a:ea typeface="a가을소풍M"/>
                <a:cs typeface="a가을소풍M"/>
              </a:rPr>
              <a:t> 어디서 도움 및 협력을 요청할 지에 대해 구체적 계획 짜기</a:t>
            </a:r>
            <a:endParaRPr lang="en-US" altLang="ko-KR" sz="1500" b="1" dirty="0" smtClean="0">
              <a:latin typeface="a가을소풍M"/>
              <a:ea typeface="a가을소풍M"/>
              <a:cs typeface="a가을소풍M"/>
            </a:endParaRPr>
          </a:p>
        </p:txBody>
      </p:sp>
    </p:spTree>
    <p:extLst>
      <p:ext uri="{BB962C8B-B14F-4D97-AF65-F5344CB8AC3E}">
        <p14:creationId xmlns:p14="http://schemas.microsoft.com/office/powerpoint/2010/main" val="182729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47662" y="1711489"/>
            <a:ext cx="8653023" cy="782202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ko-KR" sz="2000" dirty="0" smtClean="0">
                <a:latin typeface="a가을소풍M"/>
                <a:ea typeface="a가을소풍M"/>
                <a:cs typeface="a가을소풍M"/>
              </a:rPr>
              <a:t>a. </a:t>
            </a:r>
            <a:r>
              <a:rPr lang="ko-KR" altLang="en-US" sz="2000" dirty="0" smtClean="0">
                <a:latin typeface="a가을소풍M"/>
                <a:ea typeface="a가을소풍M"/>
                <a:cs typeface="a가을소풍M"/>
              </a:rPr>
              <a:t>우리가 </a:t>
            </a:r>
            <a:r>
              <a:rPr lang="ko-KR" altLang="en-US" sz="2000" dirty="0">
                <a:latin typeface="a가을소풍M"/>
                <a:ea typeface="a가을소풍M"/>
                <a:cs typeface="a가을소풍M"/>
              </a:rPr>
              <a:t>프로젝트를 진행하기 위해 필요한 대략적 </a:t>
            </a:r>
            <a:r>
              <a:rPr lang="ko-KR" altLang="en-US" sz="2000" dirty="0" smtClean="0">
                <a:latin typeface="a가을소풍M"/>
                <a:ea typeface="a가을소풍M"/>
                <a:cs typeface="a가을소풍M"/>
              </a:rPr>
              <a:t>금액을</a:t>
            </a:r>
            <a:endParaRPr lang="en-US" altLang="ko-KR" sz="2000" dirty="0" smtClean="0">
              <a:latin typeface="a가을소풍M"/>
              <a:ea typeface="a가을소풍M"/>
              <a:cs typeface="a가을소풍M"/>
            </a:endParaRPr>
          </a:p>
          <a:p>
            <a:pPr algn="ctr">
              <a:lnSpc>
                <a:spcPct val="120000"/>
              </a:lnSpc>
            </a:pPr>
            <a:r>
              <a:rPr lang="ko-KR" altLang="en-US" sz="2000" dirty="0" smtClean="0">
                <a:latin typeface="a가을소풍M"/>
                <a:ea typeface="a가을소풍M"/>
                <a:cs typeface="a가을소풍M"/>
              </a:rPr>
              <a:t>최대한 </a:t>
            </a:r>
            <a:r>
              <a:rPr lang="ko-KR" altLang="en-US" sz="2000" dirty="0">
                <a:latin typeface="a가을소풍M"/>
                <a:ea typeface="a가을소풍M"/>
                <a:cs typeface="a가을소풍M"/>
              </a:rPr>
              <a:t>구체적으로 만들어보기 </a:t>
            </a:r>
            <a:r>
              <a:rPr lang="en-US" altLang="ko-KR" sz="2000" dirty="0">
                <a:latin typeface="a가을소풍M"/>
                <a:ea typeface="a가을소풍M"/>
                <a:cs typeface="a가을소풍M"/>
              </a:rPr>
              <a:t>(</a:t>
            </a:r>
            <a:r>
              <a:rPr lang="ko-KR" altLang="en-US" sz="2000" dirty="0">
                <a:latin typeface="a가을소풍M"/>
                <a:ea typeface="a가을소풍M"/>
                <a:cs typeface="a가을소풍M"/>
              </a:rPr>
              <a:t>표를 이용</a:t>
            </a:r>
            <a:r>
              <a:rPr lang="en-US" altLang="ko-KR" sz="2000" dirty="0">
                <a:latin typeface="a가을소풍M"/>
                <a:ea typeface="a가을소풍M"/>
                <a:cs typeface="a가을소풍M"/>
              </a:rPr>
              <a:t>)</a:t>
            </a:r>
            <a:endParaRPr lang="en-US" sz="2000" dirty="0">
              <a:latin typeface="a가을소풍M"/>
              <a:ea typeface="a가을소풍M"/>
              <a:cs typeface="a가을소풍M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-254961" y="572325"/>
            <a:ext cx="6329454" cy="659999"/>
          </a:xfrm>
          <a:prstGeom prst="round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나눔고딕"/>
              <a:ea typeface="나눔고딕"/>
              <a:cs typeface="나눔고딕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2673" y="622025"/>
            <a:ext cx="45961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ko-KR" sz="2800" dirty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3</a:t>
            </a:r>
            <a:r>
              <a:rPr lang="en-US" altLang="ko-KR" sz="28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.</a:t>
            </a:r>
            <a:r>
              <a:rPr lang="ko-KR" altLang="en-US" sz="28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 크라우드 펀딩 기획하기</a:t>
            </a:r>
            <a:endParaRPr lang="ko-KR" altLang="en-US" sz="2800" dirty="0">
              <a:solidFill>
                <a:schemeClr val="bg1"/>
              </a:solidFill>
              <a:latin typeface="a파도소리"/>
              <a:ea typeface="a파도소리"/>
              <a:cs typeface="a파도소리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411004" y="202324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1853544"/>
              </p:ext>
            </p:extLst>
          </p:nvPr>
        </p:nvGraphicFramePr>
        <p:xfrm>
          <a:off x="762308" y="3948725"/>
          <a:ext cx="7619385" cy="257556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2539795"/>
                <a:gridCol w="2539795"/>
                <a:gridCol w="2539795"/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ko-KR" altLang="en-US" sz="2400" dirty="0" smtClean="0">
                          <a:latin typeface="1훈새마을운동 Regular"/>
                          <a:ea typeface="1훈새마을운동 Regular"/>
                          <a:cs typeface="1훈새마을운동 Regular"/>
                        </a:rPr>
                        <a:t>두런두런고 프로젝트 예산 </a:t>
                      </a:r>
                      <a:r>
                        <a:rPr lang="en-US" altLang="ko-KR" sz="2400" dirty="0" smtClean="0">
                          <a:latin typeface="1훈새마을운동 Regular"/>
                          <a:ea typeface="1훈새마을운동 Regular"/>
                          <a:cs typeface="1훈새마을운동 Regular"/>
                        </a:rPr>
                        <a:t>(</a:t>
                      </a:r>
                      <a:r>
                        <a:rPr lang="ko-KR" altLang="en-US" sz="2400" dirty="0" smtClean="0">
                          <a:latin typeface="1훈새마을운동 Regular"/>
                          <a:ea typeface="1훈새마을운동 Regular"/>
                          <a:cs typeface="1훈새마을운동 Regular"/>
                        </a:rPr>
                        <a:t>학생들에게 아침밥으로 삶은달걀 제공</a:t>
                      </a:r>
                      <a:r>
                        <a:rPr lang="en-US" altLang="ko-KR" sz="2400" dirty="0" smtClean="0">
                          <a:latin typeface="1훈새마을운동 Regular"/>
                          <a:ea typeface="1훈새마을운동 Regular"/>
                          <a:cs typeface="1훈새마을운동 Regular"/>
                        </a:rPr>
                        <a:t>)</a:t>
                      </a:r>
                      <a:endParaRPr lang="en-US" sz="2400" dirty="0">
                        <a:latin typeface="1훈새마을운동 Regular"/>
                        <a:ea typeface="1훈새마을운동 Regular"/>
                        <a:cs typeface="1훈새마을운동 Regular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ko-KR" altLang="en-US" b="1" dirty="0" smtClean="0">
                          <a:latin typeface="1훈새마을운동 Regular"/>
                          <a:ea typeface="1훈새마을운동 Regular"/>
                          <a:cs typeface="1훈새마을운동 Regular"/>
                        </a:rPr>
                        <a:t>항목</a:t>
                      </a:r>
                      <a:endParaRPr lang="en-US" b="1" dirty="0">
                        <a:latin typeface="1훈새마을운동 Regular"/>
                        <a:ea typeface="1훈새마을운동 Regular"/>
                        <a:cs typeface="1훈새마을운동 Regula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b="1" dirty="0" smtClean="0">
                          <a:latin typeface="1훈새마을운동 Regular"/>
                          <a:ea typeface="1훈새마을운동 Regular"/>
                          <a:cs typeface="1훈새마을운동 Regular"/>
                        </a:rPr>
                        <a:t>금액</a:t>
                      </a:r>
                      <a:endParaRPr lang="en-US" b="1" dirty="0">
                        <a:latin typeface="1훈새마을운동 Regular"/>
                        <a:ea typeface="1훈새마을운동 Regular"/>
                        <a:cs typeface="1훈새마을운동 Regula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b="1" dirty="0" smtClean="0">
                          <a:latin typeface="1훈새마을운동 Regular"/>
                          <a:ea typeface="1훈새마을운동 Regular"/>
                          <a:cs typeface="1훈새마을운동 Regular"/>
                        </a:rPr>
                        <a:t>산출근거</a:t>
                      </a:r>
                      <a:endParaRPr lang="en-US" b="1" dirty="0">
                        <a:latin typeface="1훈새마을운동 Regular"/>
                        <a:ea typeface="1훈새마을운동 Regular"/>
                        <a:cs typeface="1훈새마을운동 Regular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ko-KR" altLang="en-US" dirty="0" smtClean="0">
                          <a:latin typeface="1훈새마을운동 Regular"/>
                          <a:ea typeface="1훈새마을운동 Regular"/>
                          <a:cs typeface="1훈새마을운동 Regular"/>
                        </a:rPr>
                        <a:t>삶은달걀 구매비</a:t>
                      </a:r>
                      <a:endParaRPr lang="en-US" dirty="0">
                        <a:latin typeface="1훈새마을운동 Regular"/>
                        <a:ea typeface="1훈새마을운동 Regular"/>
                        <a:cs typeface="1훈새마을운동 Regula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dirty="0" smtClean="0">
                          <a:latin typeface="1훈새마을운동 Regular"/>
                          <a:ea typeface="1훈새마을운동 Regular"/>
                          <a:cs typeface="1훈새마을운동 Regular"/>
                        </a:rPr>
                        <a:t>20</a:t>
                      </a:r>
                      <a:r>
                        <a:rPr lang="ko-KR" altLang="en-US" dirty="0" smtClean="0">
                          <a:latin typeface="1훈새마을운동 Regular"/>
                          <a:ea typeface="1훈새마을운동 Regular"/>
                          <a:cs typeface="1훈새마을운동 Regular"/>
                        </a:rPr>
                        <a:t>만원</a:t>
                      </a:r>
                      <a:endParaRPr lang="en-US" dirty="0">
                        <a:latin typeface="1훈새마을운동 Regular"/>
                        <a:ea typeface="1훈새마을운동 Regular"/>
                        <a:cs typeface="1훈새마을운동 Regula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dirty="0" smtClean="0">
                          <a:latin typeface="1훈새마을운동 Regular"/>
                          <a:ea typeface="1훈새마을운동 Regular"/>
                          <a:cs typeface="1훈새마을운동 Regular"/>
                        </a:rPr>
                        <a:t>200</a:t>
                      </a:r>
                      <a:r>
                        <a:rPr lang="ko-KR" altLang="en-US" dirty="0" smtClean="0">
                          <a:latin typeface="1훈새마을운동 Regular"/>
                          <a:ea typeface="1훈새마을운동 Regular"/>
                          <a:cs typeface="1훈새마을운동 Regular"/>
                        </a:rPr>
                        <a:t>원 </a:t>
                      </a:r>
                      <a:r>
                        <a:rPr lang="en-US" altLang="ko-KR" dirty="0" smtClean="0">
                          <a:latin typeface="1훈새마을운동 Regular"/>
                          <a:ea typeface="1훈새마을운동 Regular"/>
                          <a:cs typeface="1훈새마을운동 Regular"/>
                        </a:rPr>
                        <a:t>x</a:t>
                      </a:r>
                      <a:r>
                        <a:rPr lang="en-US" altLang="ko-KR" baseline="0" dirty="0" smtClean="0">
                          <a:latin typeface="1훈새마을운동 Regular"/>
                          <a:ea typeface="1훈새마을운동 Regular"/>
                          <a:cs typeface="1훈새마을운동 Regular"/>
                        </a:rPr>
                        <a:t> 1000</a:t>
                      </a:r>
                      <a:r>
                        <a:rPr lang="ko-KR" altLang="en-US" baseline="0" dirty="0" smtClean="0">
                          <a:latin typeface="1훈새마을운동 Regular"/>
                          <a:ea typeface="1훈새마을운동 Regular"/>
                          <a:cs typeface="1훈새마을운동 Regular"/>
                        </a:rPr>
                        <a:t>개</a:t>
                      </a:r>
                      <a:endParaRPr lang="en-US" dirty="0" smtClean="0">
                        <a:latin typeface="1훈새마을운동 Regular"/>
                        <a:ea typeface="1훈새마을운동 Regular"/>
                        <a:cs typeface="1훈새마을운동 Regular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ko-KR" altLang="en-US" dirty="0" smtClean="0">
                          <a:latin typeface="1훈새마을운동 Regular"/>
                          <a:ea typeface="1훈새마을운동 Regular"/>
                          <a:cs typeface="1훈새마을운동 Regular"/>
                        </a:rPr>
                        <a:t>프로젝트 광고 포스터 인쇄비</a:t>
                      </a:r>
                      <a:endParaRPr lang="en-US" dirty="0">
                        <a:latin typeface="1훈새마을운동 Regular"/>
                        <a:ea typeface="1훈새마을운동 Regular"/>
                        <a:cs typeface="1훈새마을운동 Regula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dirty="0" smtClean="0">
                          <a:latin typeface="1훈새마을운동 Regular"/>
                          <a:ea typeface="1훈새마을운동 Regular"/>
                          <a:cs typeface="1훈새마을운동 Regular"/>
                        </a:rPr>
                        <a:t>5</a:t>
                      </a:r>
                      <a:r>
                        <a:rPr lang="ko-KR" altLang="en-US" dirty="0" smtClean="0">
                          <a:latin typeface="1훈새마을운동 Regular"/>
                          <a:ea typeface="1훈새마을운동 Regular"/>
                          <a:cs typeface="1훈새마을운동 Regular"/>
                        </a:rPr>
                        <a:t>만원</a:t>
                      </a:r>
                      <a:endParaRPr lang="en-US" dirty="0">
                        <a:latin typeface="1훈새마을운동 Regular"/>
                        <a:ea typeface="1훈새마을운동 Regular"/>
                        <a:cs typeface="1훈새마을운동 Regula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dirty="0" smtClean="0">
                          <a:latin typeface="1훈새마을운동 Regular"/>
                          <a:ea typeface="1훈새마을운동 Regular"/>
                          <a:cs typeface="1훈새마을운동 Regular"/>
                        </a:rPr>
                        <a:t>5000</a:t>
                      </a:r>
                      <a:r>
                        <a:rPr lang="ko-KR" altLang="en-US" dirty="0" smtClean="0">
                          <a:latin typeface="1훈새마을운동 Regular"/>
                          <a:ea typeface="1훈새마을운동 Regular"/>
                          <a:cs typeface="1훈새마을운동 Regular"/>
                        </a:rPr>
                        <a:t>원 </a:t>
                      </a:r>
                      <a:r>
                        <a:rPr lang="en-US" altLang="ko-KR" dirty="0" smtClean="0">
                          <a:latin typeface="1훈새마을운동 Regular"/>
                          <a:ea typeface="1훈새마을운동 Regular"/>
                          <a:cs typeface="1훈새마을운동 Regular"/>
                        </a:rPr>
                        <a:t>x 10</a:t>
                      </a:r>
                      <a:r>
                        <a:rPr lang="ko-KR" altLang="en-US" dirty="0" smtClean="0">
                          <a:latin typeface="1훈새마을운동 Regular"/>
                          <a:ea typeface="1훈새마을운동 Regular"/>
                          <a:cs typeface="1훈새마을운동 Regular"/>
                        </a:rPr>
                        <a:t>장</a:t>
                      </a:r>
                      <a:endParaRPr lang="en-US" dirty="0" smtClean="0">
                        <a:latin typeface="1훈새마을운동 Regular"/>
                        <a:ea typeface="1훈새마을운동 Regular"/>
                        <a:cs typeface="1훈새마을운동 Regular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ko-KR" altLang="en-US" dirty="0" smtClean="0">
                          <a:latin typeface="1훈새마을운동 Regular"/>
                          <a:ea typeface="1훈새마을운동 Regular"/>
                          <a:cs typeface="1훈새마을운동 Regular"/>
                        </a:rPr>
                        <a:t>음료수 구매비</a:t>
                      </a:r>
                      <a:endParaRPr lang="en-US" dirty="0">
                        <a:latin typeface="1훈새마을운동 Regular"/>
                        <a:ea typeface="1훈새마을운동 Regular"/>
                        <a:cs typeface="1훈새마을운동 Regula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dirty="0" smtClean="0">
                          <a:latin typeface="1훈새마을운동 Regular"/>
                          <a:ea typeface="1훈새마을운동 Regular"/>
                          <a:cs typeface="1훈새마을운동 Regular"/>
                        </a:rPr>
                        <a:t>5</a:t>
                      </a:r>
                      <a:r>
                        <a:rPr lang="ko-KR" altLang="en-US" dirty="0" smtClean="0">
                          <a:latin typeface="1훈새마을운동 Regular"/>
                          <a:ea typeface="1훈새마을운동 Regular"/>
                          <a:cs typeface="1훈새마을운동 Regular"/>
                        </a:rPr>
                        <a:t>만원</a:t>
                      </a:r>
                      <a:endParaRPr lang="en-US" dirty="0">
                        <a:latin typeface="1훈새마을운동 Regular"/>
                        <a:ea typeface="1훈새마을운동 Regular"/>
                        <a:cs typeface="1훈새마을운동 Regular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dirty="0" smtClean="0">
                          <a:latin typeface="1훈새마을운동 Regular"/>
                          <a:ea typeface="1훈새마을운동 Regular"/>
                          <a:cs typeface="1훈새마을운동 Regular"/>
                        </a:rPr>
                        <a:t>5</a:t>
                      </a:r>
                      <a:r>
                        <a:rPr lang="en-US" altLang="ko-KR" dirty="0" smtClean="0">
                          <a:latin typeface="1훈새마을운동 Regular"/>
                          <a:ea typeface="1훈새마을운동 Regular"/>
                          <a:cs typeface="1훈새마을운동 Regular"/>
                        </a:rPr>
                        <a:t>00</a:t>
                      </a:r>
                      <a:r>
                        <a:rPr lang="ko-KR" altLang="en-US" dirty="0" smtClean="0">
                          <a:latin typeface="1훈새마을운동 Regular"/>
                          <a:ea typeface="1훈새마을운동 Regular"/>
                          <a:cs typeface="1훈새마을운동 Regular"/>
                        </a:rPr>
                        <a:t>원 </a:t>
                      </a:r>
                      <a:r>
                        <a:rPr lang="en-US" altLang="ko-KR" dirty="0" smtClean="0">
                          <a:latin typeface="1훈새마을운동 Regular"/>
                          <a:ea typeface="1훈새마을운동 Regular"/>
                          <a:cs typeface="1훈새마을운동 Regular"/>
                        </a:rPr>
                        <a:t>x 100</a:t>
                      </a:r>
                      <a:r>
                        <a:rPr lang="ko-KR" altLang="en-US" dirty="0" smtClean="0">
                          <a:latin typeface="1훈새마을운동 Regular"/>
                          <a:ea typeface="1훈새마을운동 Regular"/>
                          <a:cs typeface="1훈새마을운동 Regular"/>
                        </a:rPr>
                        <a:t>개</a:t>
                      </a:r>
                      <a:endParaRPr lang="en-US" dirty="0" smtClean="0">
                        <a:latin typeface="1훈새마을운동 Regular"/>
                        <a:ea typeface="1훈새마을운동 Regular"/>
                        <a:cs typeface="1훈새마을운동 Regular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362673" y="3418827"/>
            <a:ext cx="2211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solidFill>
                  <a:srgbClr val="3366FF"/>
                </a:solidFill>
                <a:latin typeface="1훈새마을운동 Regular"/>
                <a:ea typeface="1훈새마을운동 Regular"/>
                <a:cs typeface="1훈새마을운동 Regular"/>
              </a:rPr>
              <a:t>*</a:t>
            </a:r>
            <a:r>
              <a:rPr lang="ko-KR" altLang="en-US" dirty="0" smtClean="0">
                <a:solidFill>
                  <a:srgbClr val="3366FF"/>
                </a:solidFill>
                <a:latin typeface="1훈새마을운동 Regular"/>
                <a:ea typeface="1훈새마을운동 Regular"/>
                <a:cs typeface="1훈새마을운동 Regular"/>
              </a:rPr>
              <a:t>두런두런고등학교 예시</a:t>
            </a:r>
            <a:endParaRPr lang="en-US" dirty="0">
              <a:solidFill>
                <a:srgbClr val="3366FF"/>
              </a:solidFill>
              <a:latin typeface="1훈새마을운동 Regular"/>
              <a:ea typeface="1훈새마을운동 Regular"/>
              <a:cs typeface="1훈새마을운동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55107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47662" y="1701964"/>
            <a:ext cx="8889283" cy="782202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ko-KR" sz="2000" dirty="0" smtClean="0">
                <a:latin typeface="a가을소풍M"/>
                <a:ea typeface="a가을소풍M"/>
                <a:cs typeface="a가을소풍M"/>
              </a:rPr>
              <a:t>b.</a:t>
            </a:r>
            <a:r>
              <a:rPr lang="ko-KR" altLang="en-US" sz="2000" dirty="0" smtClean="0">
                <a:latin typeface="a가을소풍M"/>
                <a:ea typeface="a가을소풍M"/>
                <a:cs typeface="a가을소풍M"/>
              </a:rPr>
              <a:t> 필요 시에는 추가금액을 모금할 수 있도록 등교길</a:t>
            </a:r>
            <a:r>
              <a:rPr lang="en-US" altLang="ko-KR" sz="2000" dirty="0" smtClean="0">
                <a:latin typeface="a가을소풍M"/>
                <a:ea typeface="a가을소풍M"/>
                <a:cs typeface="a가을소풍M"/>
              </a:rPr>
              <a:t>,</a:t>
            </a:r>
            <a:r>
              <a:rPr lang="ko-KR" altLang="en-US" sz="2000" dirty="0" smtClean="0">
                <a:latin typeface="a가을소풍M"/>
                <a:ea typeface="a가을소풍M"/>
                <a:cs typeface="a가을소풍M"/>
              </a:rPr>
              <a:t> 동네 번화가등 기타 외부에서 진행할 수 있는 오프라인 모금활동 계획하기</a:t>
            </a:r>
            <a:endParaRPr lang="en-US" sz="2000" dirty="0">
              <a:latin typeface="a가을소풍M"/>
              <a:ea typeface="a가을소풍M"/>
              <a:cs typeface="a가을소풍M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-254961" y="562800"/>
            <a:ext cx="6329454" cy="659999"/>
          </a:xfrm>
          <a:prstGeom prst="round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나눔고딕"/>
              <a:ea typeface="나눔고딕"/>
              <a:cs typeface="나눔고딕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2673" y="612500"/>
            <a:ext cx="45961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ko-KR" sz="2800" dirty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3</a:t>
            </a:r>
            <a:r>
              <a:rPr lang="en-US" altLang="ko-KR" sz="28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.</a:t>
            </a:r>
            <a:r>
              <a:rPr lang="ko-KR" altLang="en-US" sz="28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 크라우드 펀딩 기획하기</a:t>
            </a:r>
            <a:endParaRPr lang="ko-KR" altLang="en-US" sz="2800" dirty="0">
              <a:solidFill>
                <a:schemeClr val="bg1"/>
              </a:solidFill>
              <a:latin typeface="a파도소리"/>
              <a:ea typeface="a파도소리"/>
              <a:cs typeface="a파도소리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411004" y="202324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674" y="3071793"/>
            <a:ext cx="3456852" cy="3254549"/>
          </a:xfrm>
          <a:prstGeom prst="round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9526" y="3485304"/>
            <a:ext cx="4429418" cy="26084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ct val="150000"/>
              </a:lnSpc>
              <a:buFont typeface="Wingdings" charset="0"/>
              <a:buChar char="²"/>
            </a:pPr>
            <a:r>
              <a:rPr lang="ko-KR" altLang="en-US" sz="2000" b="1" dirty="0">
                <a:solidFill>
                  <a:srgbClr val="0000FF"/>
                </a:solidFill>
                <a:latin typeface="1훈새마을운동 Regular"/>
                <a:ea typeface="1훈새마을운동 Regular"/>
                <a:cs typeface="1훈새마을운동 Regular"/>
              </a:rPr>
              <a:t> </a:t>
            </a:r>
            <a:r>
              <a:rPr lang="ko-KR" altLang="en-US" b="1" dirty="0" smtClean="0">
                <a:solidFill>
                  <a:srgbClr val="0000FF"/>
                </a:solidFill>
                <a:latin typeface="1훈새마을운동 Regular"/>
                <a:ea typeface="1훈새마을운동 Regular"/>
                <a:cs typeface="1훈새마을운동 Regular"/>
              </a:rPr>
              <a:t>육하원칙에 따라서 구체적 계획세우기</a:t>
            </a:r>
            <a:endParaRPr lang="en-US" altLang="ko-KR" b="1" dirty="0" smtClean="0">
              <a:solidFill>
                <a:srgbClr val="0000FF"/>
              </a:solidFill>
              <a:latin typeface="1훈새마을운동 Regular"/>
              <a:ea typeface="1훈새마을운동 Regular"/>
              <a:cs typeface="1훈새마을운동 Regular"/>
            </a:endParaRPr>
          </a:p>
          <a:p>
            <a:pPr marL="742950" lvl="1" indent="-285750">
              <a:lnSpc>
                <a:spcPct val="150000"/>
              </a:lnSpc>
              <a:buFont typeface="Wingdings" charset="2"/>
              <a:buChar char="ü"/>
            </a:pPr>
            <a:r>
              <a:rPr lang="ko-KR" altLang="en-US" dirty="0" smtClean="0">
                <a:latin typeface="1훈새마을운동 Regular"/>
                <a:ea typeface="1훈새마을운동 Regular"/>
                <a:cs typeface="1훈새마을운동 Regular"/>
              </a:rPr>
              <a:t>왜 궂이 모금활동이 필요할까</a:t>
            </a:r>
            <a:r>
              <a:rPr lang="en-US" altLang="ko-KR" dirty="0" smtClean="0">
                <a:latin typeface="1훈새마을운동 Regular"/>
                <a:ea typeface="1훈새마을운동 Regular"/>
                <a:cs typeface="1훈새마을운동 Regular"/>
              </a:rPr>
              <a:t>?</a:t>
            </a:r>
          </a:p>
          <a:p>
            <a:pPr marL="742950" lvl="1" indent="-285750">
              <a:lnSpc>
                <a:spcPct val="150000"/>
              </a:lnSpc>
              <a:buFont typeface="Wingdings" charset="2"/>
              <a:buChar char="ü"/>
            </a:pPr>
            <a:r>
              <a:rPr lang="ko-KR" altLang="en-US" dirty="0" smtClean="0">
                <a:latin typeface="1훈새마을운동 Regular"/>
                <a:ea typeface="1훈새마을운동 Regular"/>
                <a:cs typeface="1훈새마을운동 Regular"/>
              </a:rPr>
              <a:t>무엇을 </a:t>
            </a:r>
            <a:r>
              <a:rPr lang="en-US" altLang="ko-KR" dirty="0" smtClean="0">
                <a:latin typeface="1훈새마을운동 Regular"/>
                <a:ea typeface="1훈새마을운동 Regular"/>
                <a:cs typeface="1훈새마을운동 Regular"/>
              </a:rPr>
              <a:t>(</a:t>
            </a:r>
            <a:r>
              <a:rPr lang="ko-KR" altLang="en-US" dirty="0" smtClean="0">
                <a:latin typeface="1훈새마을운동 Regular"/>
                <a:ea typeface="1훈새마을운동 Regular"/>
                <a:cs typeface="1훈새마을운동 Regular"/>
              </a:rPr>
              <a:t>어느정도의 금액</a:t>
            </a:r>
            <a:r>
              <a:rPr lang="en-US" altLang="ko-KR" dirty="0" smtClean="0">
                <a:latin typeface="1훈새마을운동 Regular"/>
                <a:ea typeface="1훈새마을운동 Regular"/>
                <a:cs typeface="1훈새마을운동 Regular"/>
              </a:rPr>
              <a:t>)</a:t>
            </a:r>
            <a:r>
              <a:rPr lang="ko-KR" altLang="en-US" dirty="0" smtClean="0">
                <a:latin typeface="1훈새마을운동 Regular"/>
                <a:ea typeface="1훈새마을운동 Regular"/>
                <a:cs typeface="1훈새마을운동 Regular"/>
              </a:rPr>
              <a:t>을 목표로 할까</a:t>
            </a:r>
            <a:r>
              <a:rPr lang="en-US" altLang="ko-KR" dirty="0" smtClean="0">
                <a:latin typeface="1훈새마을운동 Regular"/>
                <a:ea typeface="1훈새마을운동 Regular"/>
                <a:cs typeface="1훈새마을운동 Regular"/>
              </a:rPr>
              <a:t>?</a:t>
            </a:r>
          </a:p>
          <a:p>
            <a:pPr marL="742950" lvl="1" indent="-285750">
              <a:lnSpc>
                <a:spcPct val="150000"/>
              </a:lnSpc>
              <a:buFont typeface="Wingdings" charset="2"/>
              <a:buChar char="ü"/>
            </a:pPr>
            <a:r>
              <a:rPr lang="ko-KR" altLang="en-US" dirty="0" smtClean="0">
                <a:latin typeface="1훈새마을운동 Regular"/>
                <a:ea typeface="1훈새마을운동 Regular"/>
                <a:cs typeface="1훈새마을운동 Regular"/>
              </a:rPr>
              <a:t>언제 모금활동을 해야할까</a:t>
            </a:r>
            <a:r>
              <a:rPr lang="en-US" altLang="ko-KR" dirty="0" smtClean="0">
                <a:latin typeface="1훈새마을운동 Regular"/>
                <a:ea typeface="1훈새마을운동 Regular"/>
                <a:cs typeface="1훈새마을운동 Regular"/>
              </a:rPr>
              <a:t>?</a:t>
            </a:r>
          </a:p>
          <a:p>
            <a:pPr marL="742950" lvl="1" indent="-285750">
              <a:lnSpc>
                <a:spcPct val="150000"/>
              </a:lnSpc>
              <a:buFont typeface="Wingdings" charset="2"/>
              <a:buChar char="ü"/>
            </a:pPr>
            <a:r>
              <a:rPr lang="ko-KR" altLang="en-US" dirty="0" smtClean="0">
                <a:latin typeface="1훈새마을운동 Regular"/>
                <a:ea typeface="1훈새마을운동 Regular"/>
                <a:cs typeface="1훈새마을운동 Regular"/>
              </a:rPr>
              <a:t>어디서 해야할까</a:t>
            </a:r>
            <a:r>
              <a:rPr lang="en-US" altLang="ko-KR" dirty="0" smtClean="0">
                <a:latin typeface="1훈새마을운동 Regular"/>
                <a:ea typeface="1훈새마을운동 Regular"/>
                <a:cs typeface="1훈새마을운동 Regular"/>
              </a:rPr>
              <a:t>?</a:t>
            </a:r>
          </a:p>
          <a:p>
            <a:pPr marL="742950" lvl="1" indent="-285750">
              <a:lnSpc>
                <a:spcPct val="150000"/>
              </a:lnSpc>
              <a:buFont typeface="Wingdings" charset="2"/>
              <a:buChar char="ü"/>
            </a:pPr>
            <a:r>
              <a:rPr lang="ko-KR" altLang="en-US" dirty="0" smtClean="0">
                <a:latin typeface="1훈새마을운동 Regular"/>
                <a:ea typeface="1훈새마을운동 Regular"/>
                <a:cs typeface="1훈새마을운동 Regular"/>
              </a:rPr>
              <a:t>어떻게 목표한 모금을 유도할 수 있을까</a:t>
            </a:r>
            <a:r>
              <a:rPr lang="en-US" altLang="ko-KR" dirty="0" smtClean="0">
                <a:latin typeface="1훈새마을운동 Regular"/>
                <a:ea typeface="1훈새마을운동 Regular"/>
                <a:cs typeface="1훈새마을운동 Regular"/>
              </a:rPr>
              <a:t>?</a:t>
            </a:r>
            <a:endParaRPr lang="en-US" dirty="0">
              <a:latin typeface="1훈새마을운동 Regular"/>
              <a:ea typeface="1훈새마을운동 Regular"/>
              <a:cs typeface="1훈새마을운동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73839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47662" y="1692439"/>
            <a:ext cx="8889283" cy="782202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ko-KR" sz="2000" dirty="0" smtClean="0">
                <a:latin typeface="a가을소풍M"/>
                <a:ea typeface="a가을소풍M"/>
                <a:cs typeface="a가을소풍M"/>
              </a:rPr>
              <a:t>c.</a:t>
            </a:r>
            <a:r>
              <a:rPr lang="ko-KR" altLang="en-US" sz="2000" dirty="0" smtClean="0">
                <a:latin typeface="a가을소풍M"/>
                <a:ea typeface="a가을소풍M"/>
                <a:cs typeface="a가을소풍M"/>
              </a:rPr>
              <a:t> 필요 시에는 추가금액을 모금할 수 있도록 온라인 모금플랫폼 </a:t>
            </a:r>
            <a:r>
              <a:rPr lang="ko-KR" altLang="ko-KR" sz="2000" dirty="0" smtClean="0">
                <a:latin typeface="a가을소풍M"/>
                <a:ea typeface="a가을소풍M"/>
                <a:cs typeface="a가을소풍M"/>
              </a:rPr>
              <a:t>‘</a:t>
            </a:r>
            <a:r>
              <a:rPr lang="ko-KR" altLang="en-US" sz="2000" dirty="0" smtClean="0">
                <a:latin typeface="a가을소풍M"/>
                <a:ea typeface="a가을소풍M"/>
                <a:cs typeface="a가을소풍M"/>
              </a:rPr>
              <a:t>와디즈</a:t>
            </a:r>
            <a:r>
              <a:rPr lang="en-US" altLang="ko-KR" sz="2000" dirty="0" smtClean="0">
                <a:latin typeface="a가을소풍M"/>
                <a:ea typeface="a가을소풍M"/>
                <a:cs typeface="a가을소풍M"/>
              </a:rPr>
              <a:t>(</a:t>
            </a:r>
            <a:r>
              <a:rPr lang="en-US" altLang="ko-KR" sz="2000" dirty="0" err="1" smtClean="0">
                <a:latin typeface="a가을소풍M"/>
                <a:ea typeface="a가을소풍M"/>
                <a:cs typeface="a가을소풍M"/>
              </a:rPr>
              <a:t>www.wadiz.kr</a:t>
            </a:r>
            <a:r>
              <a:rPr lang="en-US" altLang="ko-KR" sz="2000" dirty="0" smtClean="0">
                <a:latin typeface="a가을소풍M"/>
                <a:ea typeface="a가을소풍M"/>
                <a:cs typeface="a가을소풍M"/>
              </a:rPr>
              <a:t>)’</a:t>
            </a:r>
            <a:r>
              <a:rPr lang="ko-KR" altLang="en-US" sz="2000" dirty="0" smtClean="0">
                <a:latin typeface="a가을소풍M"/>
                <a:ea typeface="a가을소풍M"/>
                <a:cs typeface="a가을소풍M"/>
              </a:rPr>
              <a:t>를 통해서 온라인 모금활동 계획하기</a:t>
            </a:r>
            <a:endParaRPr lang="en-US" sz="2000" dirty="0">
              <a:latin typeface="a가을소풍M"/>
              <a:ea typeface="a가을소풍M"/>
              <a:cs typeface="a가을소풍M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-254961" y="553275"/>
            <a:ext cx="6329454" cy="659999"/>
          </a:xfrm>
          <a:prstGeom prst="round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나눔고딕"/>
              <a:ea typeface="나눔고딕"/>
              <a:cs typeface="나눔고딕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2673" y="602975"/>
            <a:ext cx="45961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ko-KR" sz="2800" dirty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3</a:t>
            </a:r>
            <a:r>
              <a:rPr lang="en-US" altLang="ko-KR" sz="28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.</a:t>
            </a:r>
            <a:r>
              <a:rPr lang="ko-KR" altLang="en-US" sz="28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 크라우드 펀딩 기획하기</a:t>
            </a:r>
            <a:endParaRPr lang="ko-KR" altLang="en-US" sz="2800" dirty="0">
              <a:solidFill>
                <a:schemeClr val="bg1"/>
              </a:solidFill>
              <a:latin typeface="a파도소리"/>
              <a:ea typeface="a파도소리"/>
              <a:cs typeface="a파도소리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411004" y="202324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56564" y="2956821"/>
            <a:ext cx="8630872" cy="506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ko-KR" altLang="en-US" sz="1900" b="1" dirty="0" smtClean="0">
                <a:solidFill>
                  <a:srgbClr val="FF0000"/>
                </a:solidFill>
                <a:latin typeface="1훈새마을운동 Regular"/>
                <a:ea typeface="1훈새마을운동 Regular"/>
                <a:cs typeface="1훈새마을운동 Regular"/>
              </a:rPr>
              <a:t>와디즈에 접속해서 회원가입 </a:t>
            </a:r>
            <a:r>
              <a:rPr lang="ko-KR" altLang="en-US" sz="1900" b="1" dirty="0" smtClean="0">
                <a:solidFill>
                  <a:srgbClr val="FF0000"/>
                </a:solidFill>
                <a:latin typeface="1훈새마을운동 Regular"/>
                <a:ea typeface="1훈새마을운동 Regular"/>
                <a:cs typeface="1훈새마을운동 Regular"/>
                <a:sym typeface="Wingdings"/>
              </a:rPr>
              <a:t> 프로젝트 등록하기  페이스북</a:t>
            </a:r>
            <a:r>
              <a:rPr lang="en-US" altLang="ko-KR" sz="1900" b="1" dirty="0" smtClean="0">
                <a:solidFill>
                  <a:srgbClr val="FF0000"/>
                </a:solidFill>
                <a:latin typeface="1훈새마을운동 Regular"/>
                <a:ea typeface="1훈새마을운동 Regular"/>
                <a:cs typeface="1훈새마을운동 Regular"/>
                <a:sym typeface="Wingdings"/>
              </a:rPr>
              <a:t>/</a:t>
            </a:r>
            <a:r>
              <a:rPr lang="ko-KR" altLang="en-US" sz="1900" b="1" dirty="0" smtClean="0">
                <a:solidFill>
                  <a:srgbClr val="FF0000"/>
                </a:solidFill>
                <a:latin typeface="1훈새마을운동 Regular"/>
                <a:ea typeface="1훈새마을운동 Regular"/>
                <a:cs typeface="1훈새마을운동 Regular"/>
                <a:sym typeface="Wingdings"/>
              </a:rPr>
              <a:t>밴드</a:t>
            </a:r>
            <a:r>
              <a:rPr lang="en-US" altLang="ko-KR" sz="1900" b="1" dirty="0" smtClean="0">
                <a:solidFill>
                  <a:srgbClr val="FF0000"/>
                </a:solidFill>
                <a:latin typeface="1훈새마을운동 Regular"/>
                <a:ea typeface="1훈새마을운동 Regular"/>
                <a:cs typeface="1훈새마을운동 Regular"/>
                <a:sym typeface="Wingdings"/>
              </a:rPr>
              <a:t>/</a:t>
            </a:r>
            <a:r>
              <a:rPr lang="ko-KR" altLang="en-US" sz="1900" b="1" dirty="0" smtClean="0">
                <a:solidFill>
                  <a:srgbClr val="FF0000"/>
                </a:solidFill>
                <a:latin typeface="1훈새마을운동 Regular"/>
                <a:ea typeface="1훈새마을운동 Regular"/>
                <a:cs typeface="1훈새마을운동 Regular"/>
                <a:sym typeface="Wingdings"/>
              </a:rPr>
              <a:t>카카오톡등으로 홍보하기</a:t>
            </a:r>
            <a:endParaRPr lang="en-US" sz="1900" dirty="0">
              <a:solidFill>
                <a:srgbClr val="FF0000"/>
              </a:solidFill>
              <a:latin typeface="1훈새마을운동 Regular"/>
              <a:ea typeface="1훈새마을운동 Regular"/>
              <a:cs typeface="1훈새마을운동 Regular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115558"/>
            <a:ext cx="9144000" cy="274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40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-254961" y="543750"/>
            <a:ext cx="6072974" cy="659999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나눔고딕"/>
              <a:ea typeface="나눔고딕"/>
              <a:cs typeface="나눔고딕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2673" y="593450"/>
            <a:ext cx="54553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dirty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 학교별 제 </a:t>
            </a:r>
            <a:r>
              <a:rPr lang="en-US" altLang="ko-KR" sz="2800" dirty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1</a:t>
            </a:r>
            <a:r>
              <a:rPr lang="ko-KR" altLang="en-US" sz="2800" dirty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차 </a:t>
            </a:r>
            <a:r>
              <a:rPr lang="en-US" altLang="ko-KR" sz="2800" dirty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&lt;</a:t>
            </a:r>
            <a:r>
              <a:rPr lang="ko-KR" altLang="en-US" sz="2800" dirty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현황뉴스</a:t>
            </a:r>
            <a:r>
              <a:rPr lang="en-US" altLang="ko-KR" sz="2800" dirty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&gt; </a:t>
            </a:r>
            <a:r>
              <a:rPr lang="ko-KR" altLang="en-US" sz="28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제작</a:t>
            </a:r>
            <a:endParaRPr lang="ko-KR" altLang="en-US" sz="2800" dirty="0">
              <a:solidFill>
                <a:schemeClr val="bg1"/>
              </a:solidFill>
              <a:latin typeface="a파도소리"/>
              <a:ea typeface="a파도소리"/>
              <a:cs typeface="a파도소리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777275"/>
            <a:ext cx="9144000" cy="3827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charset="0"/>
              <a:buChar char="²"/>
            </a:pPr>
            <a:r>
              <a:rPr lang="ko-KR" altLang="en-US" sz="2000" dirty="0" smtClean="0">
                <a:solidFill>
                  <a:srgbClr val="0000FF"/>
                </a:solidFill>
                <a:latin typeface="a가을소풍M"/>
                <a:ea typeface="a가을소풍M"/>
                <a:cs typeface="a가을소풍M"/>
              </a:rPr>
              <a:t> </a:t>
            </a:r>
            <a:r>
              <a:rPr lang="ko-KR" altLang="en-US" dirty="0" smtClean="0">
                <a:solidFill>
                  <a:srgbClr val="0000FF"/>
                </a:solidFill>
                <a:latin typeface="a가을소풍M"/>
                <a:ea typeface="a가을소풍M"/>
                <a:cs typeface="a가을소풍M"/>
              </a:rPr>
              <a:t>임팩트스푼에 대한 사용중지</a:t>
            </a:r>
            <a:endParaRPr lang="en-US" altLang="ko-KR" dirty="0" smtClean="0">
              <a:solidFill>
                <a:srgbClr val="0000FF"/>
              </a:solidFill>
              <a:latin typeface="a가을소풍M"/>
              <a:ea typeface="a가을소풍M"/>
              <a:cs typeface="a가을소풍M"/>
            </a:endParaRPr>
          </a:p>
          <a:p>
            <a:pPr>
              <a:lnSpc>
                <a:spcPct val="150000"/>
              </a:lnSpc>
            </a:pPr>
            <a:r>
              <a:rPr lang="en-US" altLang="ko-KR" dirty="0">
                <a:solidFill>
                  <a:srgbClr val="0000FF"/>
                </a:solidFill>
                <a:latin typeface="a가을소풍M"/>
                <a:ea typeface="a가을소풍M"/>
                <a:cs typeface="a가을소풍M"/>
                <a:sym typeface="Wingdings"/>
              </a:rPr>
              <a:t>	</a:t>
            </a:r>
            <a:r>
              <a:rPr lang="en-US" altLang="ko-KR" dirty="0" smtClean="0">
                <a:solidFill>
                  <a:srgbClr val="0000FF"/>
                </a:solidFill>
                <a:latin typeface="a가을소풍M"/>
                <a:ea typeface="a가을소풍M"/>
                <a:cs typeface="a가을소풍M"/>
                <a:sym typeface="Wingdings"/>
              </a:rPr>
              <a:t>				</a:t>
            </a:r>
            <a:r>
              <a:rPr lang="ko-KR" altLang="en-US" dirty="0" smtClean="0">
                <a:solidFill>
                  <a:srgbClr val="0000FF"/>
                </a:solidFill>
                <a:latin typeface="a가을소풍M"/>
                <a:ea typeface="a가을소풍M"/>
                <a:cs typeface="a가을소풍M"/>
                <a:sym typeface="Wingdings"/>
              </a:rPr>
              <a:t> 네이버 카페를 통한 두런두런소식 업데이트</a:t>
            </a:r>
            <a:endParaRPr lang="en-US" altLang="ko-KR" dirty="0" smtClean="0">
              <a:solidFill>
                <a:srgbClr val="0000FF"/>
              </a:solidFill>
              <a:latin typeface="a가을소풍M"/>
              <a:ea typeface="a가을소풍M"/>
              <a:cs typeface="a가을소풍M"/>
            </a:endParaRPr>
          </a:p>
          <a:p>
            <a:pPr marL="742950" lvl="1" indent="-285750">
              <a:lnSpc>
                <a:spcPct val="150000"/>
              </a:lnSpc>
              <a:buFont typeface="Wingdings" charset="2"/>
              <a:buChar char="ü"/>
            </a:pPr>
            <a:r>
              <a:rPr lang="ko-KR" altLang="en-US" sz="1400" dirty="0" smtClean="0">
                <a:latin typeface="1훈새마을운동 Regular"/>
                <a:ea typeface="1훈새마을운동 Regular"/>
                <a:cs typeface="1훈새마을운동 Regular"/>
              </a:rPr>
              <a:t>임팩트스푼의 낮은 접근성으로 인해</a:t>
            </a:r>
            <a:r>
              <a:rPr lang="en-US" altLang="ko-KR" sz="1400" dirty="0" smtClean="0">
                <a:latin typeface="1훈새마을운동 Regular"/>
                <a:ea typeface="1훈새마을운동 Regular"/>
                <a:cs typeface="1훈새마을운동 Regular"/>
              </a:rPr>
              <a:t>,</a:t>
            </a:r>
            <a:r>
              <a:rPr lang="ko-KR" altLang="en-US" sz="1400" dirty="0" smtClean="0">
                <a:latin typeface="1훈새마을운동 Regular"/>
                <a:ea typeface="1훈새마을운동 Regular"/>
                <a:cs typeface="1훈새마을운동 Regular"/>
              </a:rPr>
              <a:t> 앞으로 더이상 임팩트스푼을 이용하지 않겠습니다</a:t>
            </a:r>
            <a:r>
              <a:rPr lang="en-US" altLang="ko-KR" sz="1400" dirty="0" smtClean="0">
                <a:latin typeface="1훈새마을운동 Regular"/>
                <a:ea typeface="1훈새마을운동 Regular"/>
                <a:cs typeface="1훈새마을운동 Regular"/>
              </a:rPr>
              <a:t>.</a:t>
            </a:r>
          </a:p>
          <a:p>
            <a:pPr marL="742950" lvl="1" indent="-285750">
              <a:lnSpc>
                <a:spcPct val="150000"/>
              </a:lnSpc>
              <a:buFont typeface="Wingdings" charset="2"/>
              <a:buChar char="ü"/>
            </a:pPr>
            <a:r>
              <a:rPr lang="ko-KR" altLang="en-US" sz="1400" dirty="0" smtClean="0">
                <a:latin typeface="1훈새마을운동 Regular"/>
                <a:ea typeface="1훈새마을운동 Regular"/>
                <a:cs typeface="1훈새마을운동 Regular"/>
              </a:rPr>
              <a:t>대신</a:t>
            </a:r>
            <a:r>
              <a:rPr lang="en-US" altLang="ko-KR" sz="1400" dirty="0" smtClean="0">
                <a:latin typeface="1훈새마을운동 Regular"/>
                <a:ea typeface="1훈새마을운동 Regular"/>
                <a:cs typeface="1훈새마을운동 Regular"/>
              </a:rPr>
              <a:t>,</a:t>
            </a:r>
            <a:r>
              <a:rPr lang="ko-KR" altLang="en-US" sz="1400" dirty="0" smtClean="0">
                <a:latin typeface="1훈새마을운동 Regular"/>
                <a:ea typeface="1훈새마을운동 Regular"/>
                <a:cs typeface="1훈새마을운동 Regular"/>
              </a:rPr>
              <a:t> 앞으로 팀별로 </a:t>
            </a:r>
            <a:r>
              <a:rPr lang="en-US" altLang="ko-KR" sz="1400" dirty="0" smtClean="0">
                <a:latin typeface="1훈새마을운동 Regular"/>
                <a:ea typeface="1훈새마을운동 Regular"/>
                <a:cs typeface="1훈새마을운동 Regular"/>
              </a:rPr>
              <a:t>2</a:t>
            </a:r>
            <a:r>
              <a:rPr lang="ko-KR" altLang="en-US" sz="1400" dirty="0" smtClean="0">
                <a:latin typeface="1훈새마을운동 Regular"/>
                <a:ea typeface="1훈새마을운동 Regular"/>
                <a:cs typeface="1훈새마을운동 Regular"/>
              </a:rPr>
              <a:t>주마다 반드시 기록 및 제작해야하는 </a:t>
            </a:r>
            <a:r>
              <a:rPr lang="en-US" altLang="ko-KR" sz="1400" dirty="0" smtClean="0">
                <a:latin typeface="1훈새마을운동 Regular"/>
                <a:ea typeface="1훈새마을운동 Regular"/>
                <a:cs typeface="1훈새마을운동 Regular"/>
              </a:rPr>
              <a:t>&lt;</a:t>
            </a:r>
            <a:r>
              <a:rPr lang="ko-KR" altLang="en-US" sz="1400" dirty="0" smtClean="0">
                <a:latin typeface="1훈새마을운동 Regular"/>
                <a:ea typeface="1훈새마을운동 Regular"/>
                <a:cs typeface="1훈새마을운동 Regular"/>
              </a:rPr>
              <a:t>현황뉴스</a:t>
            </a:r>
            <a:r>
              <a:rPr lang="en-US" altLang="ko-KR" sz="1400" dirty="0" smtClean="0">
                <a:latin typeface="1훈새마을운동 Regular"/>
                <a:ea typeface="1훈새마을운동 Regular"/>
                <a:cs typeface="1훈새마을운동 Regular"/>
              </a:rPr>
              <a:t>&gt;</a:t>
            </a:r>
            <a:r>
              <a:rPr lang="ko-KR" altLang="en-US" sz="1400" dirty="0" smtClean="0">
                <a:latin typeface="1훈새마을운동 Regular"/>
                <a:ea typeface="1훈새마을운동 Regular"/>
                <a:cs typeface="1훈새마을운동 Regular"/>
              </a:rPr>
              <a:t>를 기사 형식에 따라 </a:t>
            </a:r>
            <a:r>
              <a:rPr lang="en-US" altLang="ko-KR" sz="1400" dirty="0" smtClean="0">
                <a:latin typeface="1훈새마을운동 Regular"/>
                <a:ea typeface="1훈새마을운동 Regular"/>
                <a:cs typeface="1훈새마을운동 Regular"/>
              </a:rPr>
              <a:t>(</a:t>
            </a:r>
            <a:r>
              <a:rPr lang="ko-KR" altLang="en-US" sz="1400" dirty="0" smtClean="0">
                <a:latin typeface="1훈새마을운동 Regular"/>
                <a:ea typeface="1훈새마을운동 Regular"/>
                <a:cs typeface="1훈새마을운동 Regular"/>
              </a:rPr>
              <a:t>별도 문서 참조</a:t>
            </a:r>
            <a:r>
              <a:rPr lang="en-US" altLang="ko-KR" sz="1400" dirty="0" smtClean="0">
                <a:latin typeface="1훈새마을운동 Regular"/>
                <a:ea typeface="1훈새마을운동 Regular"/>
                <a:cs typeface="1훈새마을운동 Regular"/>
              </a:rPr>
              <a:t>)</a:t>
            </a:r>
            <a:r>
              <a:rPr lang="ko-KR" altLang="en-US" sz="1400" dirty="0" smtClean="0">
                <a:latin typeface="1훈새마을운동 Regular"/>
                <a:ea typeface="1훈새마을운동 Regular"/>
                <a:cs typeface="1훈새마을운동 Regular"/>
              </a:rPr>
              <a:t> 두런두런 프로젝트 소식을 두런두런 네이버 카페</a:t>
            </a:r>
            <a:r>
              <a:rPr lang="en-US" altLang="ko-KR" sz="1400" dirty="0" smtClean="0">
                <a:solidFill>
                  <a:srgbClr val="FF0000"/>
                </a:solidFill>
                <a:latin typeface="1훈새마을운동 Regular"/>
                <a:ea typeface="1훈새마을운동 Regular"/>
                <a:cs typeface="1훈새마을운동 Regular"/>
              </a:rPr>
              <a:t>(</a:t>
            </a:r>
            <a:r>
              <a:rPr lang="en-US" altLang="ko-KR" sz="1400" dirty="0">
                <a:solidFill>
                  <a:srgbClr val="FF0000"/>
                </a:solidFill>
                <a:latin typeface="1훈새마을운동 Regular"/>
                <a:ea typeface="1훈새마을운동 Regular"/>
                <a:cs typeface="1훈새마을운동 Regular"/>
              </a:rPr>
              <a:t>http://cafe.naver.com/</a:t>
            </a:r>
            <a:r>
              <a:rPr lang="en-US" altLang="ko-KR" sz="1400" dirty="0" err="1" smtClean="0">
                <a:solidFill>
                  <a:srgbClr val="FF0000"/>
                </a:solidFill>
                <a:latin typeface="1훈새마을운동 Regular"/>
                <a:ea typeface="1훈새마을운동 Regular"/>
                <a:cs typeface="1훈새마을운동 Regular"/>
              </a:rPr>
              <a:t>dolearnproject.cafe</a:t>
            </a:r>
            <a:r>
              <a:rPr lang="en-US" altLang="ko-KR" sz="1400" dirty="0" smtClean="0">
                <a:solidFill>
                  <a:srgbClr val="FF0000"/>
                </a:solidFill>
                <a:latin typeface="1훈새마을운동 Regular"/>
                <a:ea typeface="1훈새마을운동 Regular"/>
                <a:cs typeface="1훈새마을운동 Regular"/>
              </a:rPr>
              <a:t>)</a:t>
            </a:r>
            <a:r>
              <a:rPr lang="ko-KR" altLang="en-US" sz="1400" dirty="0" smtClean="0">
                <a:latin typeface="1훈새마을운동 Regular"/>
                <a:ea typeface="1훈새마을운동 Regular"/>
                <a:cs typeface="1훈새마을운동 Regular"/>
              </a:rPr>
              <a:t>에 있는 학교별 게시판에 올리는 걸로 하겠습니다</a:t>
            </a:r>
            <a:r>
              <a:rPr lang="ko-KR" altLang="ko-KR" sz="1400" dirty="0">
                <a:latin typeface="1훈새마을운동 Regular"/>
                <a:ea typeface="1훈새마을운동 Regular"/>
                <a:cs typeface="1훈새마을운동 Regular"/>
              </a:rPr>
              <a:t>.</a:t>
            </a:r>
            <a:r>
              <a:rPr lang="ko-KR" altLang="en-US" sz="1400" dirty="0" smtClean="0">
                <a:latin typeface="1훈새마을운동 Regular"/>
                <a:ea typeface="1훈새마을운동 Regular"/>
                <a:cs typeface="1훈새마을운동 Regular"/>
              </a:rPr>
              <a:t> 이 카페에서는 </a:t>
            </a:r>
            <a:r>
              <a:rPr lang="en-US" altLang="ko-KR" sz="1400" dirty="0" smtClean="0">
                <a:latin typeface="1훈새마을운동 Regular"/>
                <a:ea typeface="1훈새마을운동 Regular"/>
                <a:cs typeface="1훈새마을운동 Regular"/>
              </a:rPr>
              <a:t>&lt;</a:t>
            </a:r>
            <a:r>
              <a:rPr lang="ko-KR" altLang="en-US" sz="1400" dirty="0" smtClean="0">
                <a:latin typeface="1훈새마을운동 Regular"/>
                <a:ea typeface="1훈새마을운동 Regular"/>
                <a:cs typeface="1훈새마을운동 Regular"/>
              </a:rPr>
              <a:t>현황뉴스</a:t>
            </a:r>
            <a:r>
              <a:rPr lang="en-US" altLang="ko-KR" sz="1400" dirty="0" smtClean="0">
                <a:latin typeface="1훈새마을운동 Regular"/>
                <a:ea typeface="1훈새마을운동 Regular"/>
                <a:cs typeface="1훈새마을운동 Regular"/>
              </a:rPr>
              <a:t>&gt;</a:t>
            </a:r>
            <a:r>
              <a:rPr lang="ko-KR" altLang="en-US" sz="1400" dirty="0" smtClean="0">
                <a:latin typeface="1훈새마을운동 Regular"/>
                <a:ea typeface="1훈새마을운동 Regular"/>
                <a:cs typeface="1훈새마을운동 Regular"/>
              </a:rPr>
              <a:t>를 비롯한 학교별 사진</a:t>
            </a:r>
            <a:r>
              <a:rPr lang="en-US" altLang="ko-KR" sz="1400" dirty="0" smtClean="0">
                <a:latin typeface="1훈새마을운동 Regular"/>
                <a:ea typeface="1훈새마을운동 Regular"/>
                <a:cs typeface="1훈새마을운동 Regular"/>
              </a:rPr>
              <a:t>,</a:t>
            </a:r>
            <a:r>
              <a:rPr lang="ko-KR" altLang="en-US" sz="1400" dirty="0" smtClean="0">
                <a:latin typeface="1훈새마을운동 Regular"/>
                <a:ea typeface="1훈새마을운동 Regular"/>
                <a:cs typeface="1훈새마을운동 Regular"/>
              </a:rPr>
              <a:t> 활동내역등의 컨텐츠들을 자유롭게 업로드 할 수 있으며</a:t>
            </a:r>
            <a:r>
              <a:rPr lang="en-US" altLang="ko-KR" sz="1400" dirty="0" smtClean="0">
                <a:latin typeface="1훈새마을운동 Regular"/>
                <a:ea typeface="1훈새마을운동 Regular"/>
                <a:cs typeface="1훈새마을운동 Regular"/>
              </a:rPr>
              <a:t>,</a:t>
            </a:r>
            <a:r>
              <a:rPr lang="ko-KR" altLang="en-US" sz="1400" dirty="0" smtClean="0">
                <a:latin typeface="1훈새마을운동 Regular"/>
                <a:ea typeface="1훈새마을운동 Regular"/>
                <a:cs typeface="1훈새마을운동 Regular"/>
              </a:rPr>
              <a:t> 전체 행사 내용 및 사진에 대한 컨텐츠도 많이 업로드 될 예정입니다</a:t>
            </a:r>
            <a:r>
              <a:rPr lang="en-US" altLang="ko-KR" sz="1400" dirty="0" smtClean="0">
                <a:latin typeface="1훈새마을운동 Regular"/>
                <a:ea typeface="1훈새마을운동 Regular"/>
                <a:cs typeface="1훈새마을운동 Regular"/>
              </a:rPr>
              <a:t>.</a:t>
            </a:r>
            <a:endParaRPr lang="en-US" altLang="ko-KR" sz="1400" dirty="0">
              <a:latin typeface="1훈새마을운동 Regular"/>
              <a:ea typeface="1훈새마을운동 Regular"/>
              <a:cs typeface="1훈새마을운동 Regular"/>
            </a:endParaRPr>
          </a:p>
          <a:p>
            <a:pPr marL="742950" lvl="1" indent="-285750">
              <a:lnSpc>
                <a:spcPct val="150000"/>
              </a:lnSpc>
              <a:buFont typeface="Wingdings" charset="2"/>
              <a:buChar char="ü"/>
            </a:pPr>
            <a:r>
              <a:rPr lang="ko-KR" altLang="en-US" sz="1400" dirty="0" smtClean="0">
                <a:latin typeface="1훈새마을운동 Regular"/>
                <a:ea typeface="1훈새마을운동 Regular"/>
                <a:cs typeface="1훈새마을운동 Regular"/>
              </a:rPr>
              <a:t>또한</a:t>
            </a:r>
            <a:r>
              <a:rPr lang="en-US" altLang="ko-KR" sz="1400" dirty="0" smtClean="0">
                <a:latin typeface="1훈새마을운동 Regular"/>
                <a:ea typeface="1훈새마을운동 Regular"/>
                <a:cs typeface="1훈새마을운동 Regular"/>
              </a:rPr>
              <a:t>,</a:t>
            </a:r>
            <a:r>
              <a:rPr lang="ko-KR" altLang="en-US" sz="1400" dirty="0" smtClean="0">
                <a:latin typeface="1훈새마을운동 Regular"/>
                <a:ea typeface="1훈새마을운동 Regular"/>
                <a:cs typeface="1훈새마을운동 Regular"/>
              </a:rPr>
              <a:t> 두런두런 프로젝트의 홍보용으로 블로그</a:t>
            </a:r>
            <a:r>
              <a:rPr lang="en-US" altLang="ko-KR" sz="1400" dirty="0" smtClean="0">
                <a:latin typeface="1훈새마을운동 Regular"/>
                <a:ea typeface="1훈새마을운동 Regular"/>
                <a:cs typeface="1훈새마을운동 Regular"/>
              </a:rPr>
              <a:t>(</a:t>
            </a:r>
            <a:r>
              <a:rPr lang="ko-KR" altLang="en-US" sz="1400" dirty="0" smtClean="0">
                <a:latin typeface="1훈새마을운동 Regular"/>
                <a:ea typeface="1훈새마을운동 Regular"/>
                <a:cs typeface="1훈새마을운동 Regular"/>
              </a:rPr>
              <a:t>곧 개발예정</a:t>
            </a:r>
            <a:r>
              <a:rPr lang="en-US" altLang="ko-KR" sz="1400" dirty="0" smtClean="0">
                <a:latin typeface="1훈새마을운동 Regular"/>
                <a:ea typeface="1훈새마을운동 Regular"/>
                <a:cs typeface="1훈새마을운동 Regular"/>
              </a:rPr>
              <a:t>)</a:t>
            </a:r>
            <a:r>
              <a:rPr lang="ko-KR" altLang="en-US" sz="1400" dirty="0" smtClean="0">
                <a:latin typeface="1훈새마을운동 Regular"/>
                <a:ea typeface="1훈새마을운동 Regular"/>
                <a:cs typeface="1훈새마을운동 Regular"/>
              </a:rPr>
              <a:t>와 페이스북 페이지</a:t>
            </a:r>
            <a:r>
              <a:rPr lang="en-US" altLang="ko-KR" sz="1400" dirty="0" smtClean="0">
                <a:latin typeface="1훈새마을운동 Regular"/>
                <a:ea typeface="1훈새마을운동 Regular"/>
                <a:cs typeface="1훈새마을운동 Regular"/>
              </a:rPr>
              <a:t>(</a:t>
            </a:r>
            <a:r>
              <a:rPr lang="en-US" altLang="ko-KR" sz="1400" dirty="0" smtClean="0">
                <a:latin typeface="1훈새마을운동 Regular"/>
                <a:ea typeface="1훈새마을운동 Regular"/>
                <a:cs typeface="1훈새마을운동 Regular"/>
                <a:hlinkClick r:id="rId2"/>
              </a:rPr>
              <a:t>www.facebook.com/do.learn.do.learn</a:t>
            </a:r>
            <a:r>
              <a:rPr lang="en-US" altLang="ko-KR" sz="1400" dirty="0" smtClean="0">
                <a:latin typeface="1훈새마을운동 Regular"/>
                <a:ea typeface="1훈새마을운동 Regular"/>
                <a:cs typeface="1훈새마을운동 Regular"/>
              </a:rPr>
              <a:t>) </a:t>
            </a:r>
            <a:r>
              <a:rPr lang="ko-KR" altLang="en-US" sz="1400" dirty="0" smtClean="0">
                <a:latin typeface="1훈새마을운동 Regular"/>
                <a:ea typeface="1훈새마을운동 Regular"/>
                <a:cs typeface="1훈새마을운동 Regular"/>
              </a:rPr>
              <a:t>에 게시될 예정입니다</a:t>
            </a:r>
            <a:r>
              <a:rPr lang="en-US" altLang="ko-KR" sz="1400" dirty="0" smtClean="0">
                <a:latin typeface="1훈새마을운동 Regular"/>
                <a:ea typeface="1훈새마을운동 Regular"/>
                <a:cs typeface="1훈새마을운동 Regular"/>
              </a:rPr>
              <a:t>.</a:t>
            </a:r>
            <a:r>
              <a:rPr lang="ko-KR" altLang="en-US" sz="1400" dirty="0" smtClean="0">
                <a:latin typeface="1훈새마을운동 Regular"/>
                <a:ea typeface="1훈새마을운동 Regular"/>
                <a:cs typeface="1훈새마을운동 Regular"/>
              </a:rPr>
              <a:t> 이 부분은 선생님께서 자세히 안내해주실 예정입니다</a:t>
            </a:r>
            <a:r>
              <a:rPr lang="en-US" altLang="ko-KR" sz="1400" dirty="0" smtClean="0">
                <a:latin typeface="1훈새마을운동 Regular"/>
                <a:ea typeface="1훈새마을운동 Regular"/>
                <a:cs typeface="1훈새마을운동 Regular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161" y="1662784"/>
            <a:ext cx="3168568" cy="1056189"/>
          </a:xfrm>
          <a:prstGeom prst="rect">
            <a:avLst/>
          </a:prstGeom>
        </p:spPr>
      </p:pic>
      <p:cxnSp>
        <p:nvCxnSpPr>
          <p:cNvPr id="15" name="Straight Arrow Connector 14"/>
          <p:cNvCxnSpPr>
            <a:stCxn id="3" idx="3"/>
          </p:cNvCxnSpPr>
          <p:nvPr/>
        </p:nvCxnSpPr>
        <p:spPr>
          <a:xfrm>
            <a:off x="4238729" y="2190879"/>
            <a:ext cx="944261" cy="0"/>
          </a:xfrm>
          <a:prstGeom prst="straightConnector1">
            <a:avLst/>
          </a:prstGeom>
          <a:ln w="57150" cmpd="sng">
            <a:tailEnd type="arrow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2010" y="1233867"/>
            <a:ext cx="1522375" cy="1914023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29208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-254961" y="400875"/>
            <a:ext cx="3520993" cy="659999"/>
          </a:xfrm>
          <a:prstGeom prst="round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나눔고딕"/>
              <a:ea typeface="나눔고딕"/>
              <a:cs typeface="나눔고딕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2673" y="450575"/>
            <a:ext cx="29033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&lt;</a:t>
            </a:r>
            <a:r>
              <a:rPr lang="ko-KR" altLang="en-US" sz="28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현황뉴스</a:t>
            </a:r>
            <a:r>
              <a:rPr lang="en-US" altLang="ko-KR" sz="28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&gt;</a:t>
            </a:r>
            <a:r>
              <a:rPr lang="ko-KR" altLang="en-US" sz="28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 제작</a:t>
            </a:r>
            <a:endParaRPr lang="ko-KR" altLang="en-US" sz="2800" dirty="0">
              <a:solidFill>
                <a:schemeClr val="bg1"/>
              </a:solidFill>
              <a:latin typeface="a파도소리"/>
              <a:ea typeface="a파도소리"/>
              <a:cs typeface="a파도소리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62300"/>
            <a:ext cx="4514884" cy="36957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798114" y="2345591"/>
            <a:ext cx="4452871" cy="19482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charset="0"/>
              <a:buChar char="²"/>
            </a:pPr>
            <a:r>
              <a:rPr lang="ko-KR" altLang="en-US" dirty="0" smtClean="0">
                <a:solidFill>
                  <a:srgbClr val="0000FF"/>
                </a:solidFill>
                <a:latin typeface="a시네마B" panose="02020600000000000000" pitchFamily="18" charset="-127"/>
                <a:ea typeface="a시네마B" panose="02020600000000000000" pitchFamily="18" charset="-127"/>
                <a:cs typeface="a가을소풍M"/>
              </a:rPr>
              <a:t> </a:t>
            </a:r>
            <a:r>
              <a:rPr lang="en-US" altLang="ko-KR" dirty="0" smtClean="0">
                <a:solidFill>
                  <a:srgbClr val="0000FF"/>
                </a:solidFill>
                <a:latin typeface="a시네마B" panose="02020600000000000000" pitchFamily="18" charset="-127"/>
                <a:ea typeface="a시네마B" panose="02020600000000000000" pitchFamily="18" charset="-127"/>
                <a:cs typeface="a가을소풍M"/>
              </a:rPr>
              <a:t>Why?</a:t>
            </a:r>
          </a:p>
          <a:p>
            <a:pPr marL="742950" lvl="1" indent="-285750">
              <a:lnSpc>
                <a:spcPct val="130000"/>
              </a:lnSpc>
              <a:buFont typeface="Wingdings" charset="2"/>
              <a:buChar char="ü"/>
            </a:pPr>
            <a:r>
              <a:rPr lang="ko-KR" altLang="en-US" sz="1200" dirty="0" smtClean="0">
                <a:latin typeface="1훈새마을운동 Regular"/>
                <a:ea typeface="1훈새마을운동 Regular"/>
                <a:cs typeface="1훈새마을운동 Regular"/>
              </a:rPr>
              <a:t>내년 초에 제작될 두런두런 프로젝트의 매뉴얼</a:t>
            </a:r>
            <a:r>
              <a:rPr lang="en-US" altLang="ko-KR" sz="1200" dirty="0" smtClean="0">
                <a:latin typeface="1훈새마을운동 Regular"/>
                <a:ea typeface="1훈새마을운동 Regular"/>
                <a:cs typeface="1훈새마을운동 Regular"/>
              </a:rPr>
              <a:t>(</a:t>
            </a:r>
            <a:r>
              <a:rPr lang="ko-KR" altLang="en-US" sz="1200" dirty="0" smtClean="0">
                <a:latin typeface="1훈새마을운동 Regular"/>
                <a:ea typeface="1훈새마을운동 Regular"/>
                <a:cs typeface="1훈새마을운동 Regular"/>
              </a:rPr>
              <a:t>책</a:t>
            </a:r>
            <a:r>
              <a:rPr lang="en-US" altLang="ko-KR" sz="1200" dirty="0" smtClean="0">
                <a:latin typeface="1훈새마을운동 Regular"/>
                <a:ea typeface="1훈새마을운동 Regular"/>
                <a:cs typeface="1훈새마을운동 Regular"/>
              </a:rPr>
              <a:t>)</a:t>
            </a:r>
            <a:r>
              <a:rPr lang="ko-KR" altLang="en-US" sz="1200" dirty="0" smtClean="0">
                <a:latin typeface="1훈새마을운동 Regular"/>
                <a:ea typeface="1훈새마을운동 Regular"/>
                <a:cs typeface="1훈새마을운동 Regular"/>
              </a:rPr>
              <a:t>에 실릴 수 있도록 우리들의 여정을 생생히 기록하기 위해</a:t>
            </a:r>
          </a:p>
          <a:p>
            <a:pPr marL="742950" lvl="1" indent="-285750">
              <a:lnSpc>
                <a:spcPct val="130000"/>
              </a:lnSpc>
              <a:buFont typeface="Wingdings" charset="2"/>
              <a:buChar char="ü"/>
            </a:pPr>
            <a:r>
              <a:rPr lang="ko-KR" altLang="en-US" sz="1200" dirty="0" smtClean="0">
                <a:latin typeface="1훈새마을운동 Regular"/>
                <a:ea typeface="1훈새마을운동 Regular"/>
                <a:cs typeface="1훈새마을운동 Regular"/>
              </a:rPr>
              <a:t>프로젝트가 마무리 될 때까지 계속해왔던 활동</a:t>
            </a:r>
            <a:r>
              <a:rPr lang="en-US" altLang="ko-KR" sz="1200" dirty="0" smtClean="0">
                <a:latin typeface="1훈새마을운동 Regular"/>
                <a:ea typeface="1훈새마을운동 Regular"/>
                <a:cs typeface="1훈새마을운동 Regular"/>
              </a:rPr>
              <a:t>,</a:t>
            </a:r>
            <a:r>
              <a:rPr lang="ko-KR" altLang="en-US" sz="1200" dirty="0" smtClean="0">
                <a:latin typeface="1훈새마을운동 Regular"/>
                <a:ea typeface="1훈새마을운동 Regular"/>
                <a:cs typeface="1훈새마을운동 Regular"/>
              </a:rPr>
              <a:t> 회의내용</a:t>
            </a:r>
            <a:r>
              <a:rPr lang="en-US" altLang="ko-KR" sz="1200" dirty="0" smtClean="0">
                <a:latin typeface="1훈새마을운동 Regular"/>
                <a:ea typeface="1훈새마을운동 Regular"/>
                <a:cs typeface="1훈새마을운동 Regular"/>
              </a:rPr>
              <a:t>,</a:t>
            </a:r>
            <a:r>
              <a:rPr lang="ko-KR" altLang="en-US" sz="1200" dirty="0" smtClean="0">
                <a:latin typeface="1훈새마을운동 Regular"/>
                <a:ea typeface="1훈새마을운동 Regular"/>
                <a:cs typeface="1훈새마을운동 Regular"/>
              </a:rPr>
              <a:t> 소감등을 지속적으로 기록함으로써 우리들의 여정이 자산으로 남을 수 있도록</a:t>
            </a:r>
            <a:endParaRPr lang="en-US" altLang="ko-KR" sz="1200" dirty="0" smtClean="0">
              <a:latin typeface="1훈새마을운동 Regular"/>
              <a:ea typeface="1훈새마을운동 Regular"/>
              <a:cs typeface="1훈새마을운동 Regular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98114" y="4257892"/>
            <a:ext cx="4345885" cy="1228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charset="0"/>
              <a:buChar char="²"/>
            </a:pPr>
            <a:r>
              <a:rPr lang="ko-KR" altLang="en-US" dirty="0" smtClean="0">
                <a:solidFill>
                  <a:srgbClr val="0000FF"/>
                </a:solidFill>
                <a:latin typeface="a시네마B" panose="02020600000000000000" pitchFamily="18" charset="-127"/>
                <a:ea typeface="a시네마B" panose="02020600000000000000" pitchFamily="18" charset="-127"/>
                <a:cs typeface="a가을소풍M"/>
              </a:rPr>
              <a:t> </a:t>
            </a:r>
            <a:r>
              <a:rPr lang="en-US" altLang="ko-KR" dirty="0" smtClean="0">
                <a:solidFill>
                  <a:srgbClr val="0000FF"/>
                </a:solidFill>
                <a:latin typeface="a시네마B" panose="02020600000000000000" pitchFamily="18" charset="-127"/>
                <a:ea typeface="a시네마B" panose="02020600000000000000" pitchFamily="18" charset="-127"/>
                <a:cs typeface="a가을소풍M"/>
              </a:rPr>
              <a:t>How?</a:t>
            </a:r>
          </a:p>
          <a:p>
            <a:pPr marL="742950" lvl="1" indent="-285750">
              <a:lnSpc>
                <a:spcPct val="130000"/>
              </a:lnSpc>
              <a:buFont typeface="Wingdings" charset="2"/>
              <a:buChar char="ü"/>
            </a:pPr>
            <a:r>
              <a:rPr lang="ko-KR" altLang="en-US" sz="1200" dirty="0" smtClean="0">
                <a:solidFill>
                  <a:prstClr val="black"/>
                </a:solidFill>
                <a:latin typeface="1훈새마을운동 Regular"/>
                <a:ea typeface="1훈새마을운동 Regular"/>
                <a:cs typeface="1훈새마을운동 Regular"/>
              </a:rPr>
              <a:t>팀별 리더와 마케팅</a:t>
            </a:r>
            <a:r>
              <a:rPr lang="en-US" altLang="ko-KR" sz="1200" dirty="0" smtClean="0">
                <a:solidFill>
                  <a:prstClr val="black"/>
                </a:solidFill>
                <a:latin typeface="1훈새마을운동 Regular"/>
                <a:ea typeface="1훈새마을운동 Regular"/>
                <a:cs typeface="1훈새마을운동 Regular"/>
              </a:rPr>
              <a:t>/</a:t>
            </a:r>
            <a:r>
              <a:rPr lang="ko-KR" altLang="en-US" sz="1200" dirty="0" smtClean="0">
                <a:solidFill>
                  <a:prstClr val="black"/>
                </a:solidFill>
                <a:latin typeface="1훈새마을운동 Regular"/>
                <a:ea typeface="1훈새마을운동 Regular"/>
                <a:cs typeface="1훈새마을운동 Regular"/>
              </a:rPr>
              <a:t>기록담당 인원이 주체적으로 회의록</a:t>
            </a:r>
            <a:r>
              <a:rPr lang="en-US" altLang="ko-KR" sz="1200" dirty="0" smtClean="0">
                <a:solidFill>
                  <a:prstClr val="black"/>
                </a:solidFill>
                <a:latin typeface="1훈새마을운동 Regular"/>
                <a:ea typeface="1훈새마을운동 Regular"/>
                <a:cs typeface="1훈새마을운동 Regular"/>
              </a:rPr>
              <a:t>,</a:t>
            </a:r>
            <a:r>
              <a:rPr lang="ko-KR" altLang="en-US" sz="1200" dirty="0" smtClean="0">
                <a:solidFill>
                  <a:prstClr val="black"/>
                </a:solidFill>
                <a:latin typeface="1훈새마을운동 Regular"/>
                <a:ea typeface="1훈새마을운동 Regular"/>
                <a:cs typeface="1훈새마을운동 Regular"/>
              </a:rPr>
              <a:t> 사진 및 영상으로 팀의 활동 및 회의를 기록한 후에</a:t>
            </a:r>
            <a:r>
              <a:rPr lang="en-US" altLang="ko-KR" sz="1200" dirty="0" smtClean="0">
                <a:solidFill>
                  <a:prstClr val="black"/>
                </a:solidFill>
                <a:latin typeface="1훈새마을운동 Regular"/>
                <a:ea typeface="1훈새마을운동 Regular"/>
                <a:cs typeface="1훈새마을운동 Regular"/>
              </a:rPr>
              <a:t>,</a:t>
            </a:r>
            <a:r>
              <a:rPr lang="ko-KR" altLang="en-US" sz="1200" dirty="0" smtClean="0">
                <a:solidFill>
                  <a:prstClr val="black"/>
                </a:solidFill>
                <a:latin typeface="1훈새마을운동 Regular"/>
                <a:ea typeface="1훈새마을운동 Regular"/>
                <a:cs typeface="1훈새마을운동 Regular"/>
              </a:rPr>
              <a:t> 형식</a:t>
            </a:r>
            <a:r>
              <a:rPr lang="en-US" altLang="ko-KR" sz="1200" dirty="0" smtClean="0">
                <a:solidFill>
                  <a:prstClr val="black"/>
                </a:solidFill>
                <a:latin typeface="1훈새마을운동 Regular"/>
                <a:ea typeface="1훈새마을운동 Regular"/>
                <a:cs typeface="1훈새마을운동 Regular"/>
              </a:rPr>
              <a:t>(</a:t>
            </a:r>
            <a:r>
              <a:rPr lang="ko-KR" altLang="en-US" sz="1200" dirty="0" smtClean="0">
                <a:solidFill>
                  <a:prstClr val="black"/>
                </a:solidFill>
                <a:latin typeface="1훈새마을운동 Regular"/>
                <a:ea typeface="1훈새마을운동 Regular"/>
                <a:cs typeface="1훈새마을운동 Regular"/>
              </a:rPr>
              <a:t>별도 문서</a:t>
            </a:r>
            <a:r>
              <a:rPr lang="en-US" altLang="ko-KR" sz="1200" dirty="0" smtClean="0">
                <a:solidFill>
                  <a:prstClr val="black"/>
                </a:solidFill>
                <a:latin typeface="1훈새마을운동 Regular"/>
                <a:ea typeface="1훈새마을운동 Regular"/>
                <a:cs typeface="1훈새마을운동 Regular"/>
              </a:rPr>
              <a:t>)</a:t>
            </a:r>
            <a:r>
              <a:rPr lang="ko-KR" altLang="en-US" sz="1200" dirty="0" smtClean="0">
                <a:solidFill>
                  <a:prstClr val="black"/>
                </a:solidFill>
                <a:latin typeface="1훈새마을운동 Regular"/>
                <a:ea typeface="1훈새마을운동 Regular"/>
                <a:cs typeface="1훈새마을운동 Regular"/>
              </a:rPr>
              <a:t>에 맞추어 제작</a:t>
            </a:r>
            <a:endParaRPr lang="ko-KR" altLang="en-US" sz="1200" dirty="0">
              <a:solidFill>
                <a:prstClr val="black"/>
              </a:solidFill>
              <a:latin typeface="1훈새마을운동 Regular"/>
              <a:ea typeface="1훈새마을운동 Regular"/>
              <a:cs typeface="1훈새마을운동 Regular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798113" y="5632050"/>
            <a:ext cx="4345886" cy="99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charset="0"/>
              <a:buChar char="²"/>
            </a:pPr>
            <a:r>
              <a:rPr lang="ko-KR" altLang="en-US" dirty="0">
                <a:solidFill>
                  <a:srgbClr val="0000FF"/>
                </a:solidFill>
                <a:latin typeface="a시네마B" panose="02020600000000000000" pitchFamily="18" charset="-127"/>
                <a:ea typeface="a시네마B" panose="02020600000000000000" pitchFamily="18" charset="-127"/>
                <a:cs typeface="a가을소풍M"/>
              </a:rPr>
              <a:t> </a:t>
            </a:r>
            <a:r>
              <a:rPr lang="en-US" altLang="ko-KR" dirty="0">
                <a:solidFill>
                  <a:srgbClr val="0000FF"/>
                </a:solidFill>
                <a:latin typeface="a시네마B" panose="02020600000000000000" pitchFamily="18" charset="-127"/>
                <a:ea typeface="a시네마B" panose="02020600000000000000" pitchFamily="18" charset="-127"/>
                <a:cs typeface="a가을소풍M"/>
              </a:rPr>
              <a:t>When?</a:t>
            </a:r>
          </a:p>
          <a:p>
            <a:pPr marL="742950" lvl="1" indent="-285750">
              <a:lnSpc>
                <a:spcPct val="130000"/>
              </a:lnSpc>
              <a:buFont typeface="Wingdings" charset="2"/>
              <a:buChar char="ü"/>
            </a:pPr>
            <a:r>
              <a:rPr lang="en-US" altLang="ko-KR" sz="1200" dirty="0" smtClean="0">
                <a:latin typeface="1훈새마을운동 Regular"/>
                <a:ea typeface="1훈새마을운동 Regular"/>
                <a:cs typeface="1훈새마을운동 Regular"/>
              </a:rPr>
              <a:t>9</a:t>
            </a:r>
            <a:r>
              <a:rPr lang="ko-KR" altLang="en-US" sz="1200" dirty="0" smtClean="0">
                <a:latin typeface="1훈새마을운동 Regular"/>
                <a:ea typeface="1훈새마을운동 Regular"/>
                <a:cs typeface="1훈새마을운동 Regular"/>
              </a:rPr>
              <a:t>월 </a:t>
            </a:r>
            <a:r>
              <a:rPr lang="en-US" altLang="ko-KR" sz="1200" dirty="0" smtClean="0">
                <a:latin typeface="1훈새마을운동 Regular"/>
                <a:ea typeface="1훈새마을운동 Regular"/>
                <a:cs typeface="1훈새마을운동 Regular"/>
              </a:rPr>
              <a:t>12</a:t>
            </a:r>
            <a:r>
              <a:rPr lang="ko-KR" altLang="en-US" sz="1200" dirty="0" smtClean="0">
                <a:latin typeface="1훈새마을운동 Regular"/>
                <a:ea typeface="1훈새마을운동 Regular"/>
                <a:cs typeface="1훈새마을운동 Regular"/>
              </a:rPr>
              <a:t>일</a:t>
            </a:r>
            <a:r>
              <a:rPr lang="en-US" altLang="ko-KR" sz="1200" dirty="0" smtClean="0">
                <a:latin typeface="1훈새마을운동 Regular"/>
                <a:ea typeface="1훈새마을운동 Regular"/>
                <a:cs typeface="1훈새마을운동 Regular"/>
              </a:rPr>
              <a:t>(</a:t>
            </a:r>
            <a:r>
              <a:rPr lang="ko-KR" altLang="en-US" sz="1200" dirty="0" smtClean="0">
                <a:latin typeface="1훈새마을운동 Regular"/>
                <a:ea typeface="1훈새마을운동 Regular"/>
                <a:cs typeface="1훈새마을운동 Regular"/>
              </a:rPr>
              <a:t>금</a:t>
            </a:r>
            <a:r>
              <a:rPr lang="ko-KR" altLang="ko-KR" sz="1200" dirty="0" smtClean="0">
                <a:latin typeface="1훈새마을운동 Regular"/>
                <a:ea typeface="1훈새마을운동 Regular"/>
                <a:cs typeface="1훈새마을운동 Regular"/>
              </a:rPr>
              <a:t>)</a:t>
            </a:r>
            <a:r>
              <a:rPr lang="ko-KR" altLang="en-US" sz="1200" dirty="0" smtClean="0">
                <a:latin typeface="1훈새마을운동 Regular"/>
                <a:ea typeface="1훈새마을운동 Regular"/>
                <a:cs typeface="1훈새마을운동 Regular"/>
              </a:rPr>
              <a:t> 오후 </a:t>
            </a:r>
            <a:r>
              <a:rPr lang="en-US" altLang="ko-KR" sz="1200" dirty="0" smtClean="0">
                <a:latin typeface="1훈새마을운동 Regular"/>
                <a:ea typeface="1훈새마을운동 Regular"/>
                <a:cs typeface="1훈새마을운동 Regular"/>
              </a:rPr>
              <a:t>11</a:t>
            </a:r>
            <a:r>
              <a:rPr lang="ko-KR" altLang="en-US" sz="1200" dirty="0" smtClean="0">
                <a:latin typeface="1훈새마을운동 Regular"/>
                <a:ea typeface="1훈새마을운동 Regular"/>
                <a:cs typeface="1훈새마을운동 Regular"/>
              </a:rPr>
              <a:t>시까지</a:t>
            </a:r>
            <a:r>
              <a:rPr lang="ko-KR" altLang="ko-KR" sz="1200" dirty="0">
                <a:latin typeface="1훈새마을운동 Regular"/>
                <a:ea typeface="1훈새마을운동 Regular"/>
                <a:cs typeface="1훈새마을운동 Regular"/>
              </a:rPr>
              <a:t> </a:t>
            </a:r>
            <a:r>
              <a:rPr lang="ko-KR" altLang="en-US" sz="1200" dirty="0" smtClean="0">
                <a:latin typeface="1훈새마을운동 Regular"/>
                <a:ea typeface="1훈새마을운동 Regular"/>
                <a:cs typeface="1훈새마을운동 Regular"/>
              </a:rPr>
              <a:t>카페에 게시</a:t>
            </a:r>
            <a:endParaRPr lang="en-US" altLang="ko-KR" sz="1200" dirty="0" smtClean="0">
              <a:latin typeface="1훈새마을운동 Regular"/>
              <a:ea typeface="1훈새마을운동 Regular"/>
              <a:cs typeface="1훈새마을운동 Regular"/>
            </a:endParaRPr>
          </a:p>
          <a:p>
            <a:pPr marL="742950" lvl="1" indent="-285750">
              <a:lnSpc>
                <a:spcPct val="130000"/>
              </a:lnSpc>
              <a:buFont typeface="Wingdings" charset="2"/>
              <a:buChar char="ü"/>
            </a:pPr>
            <a:r>
              <a:rPr lang="en-US" altLang="ko-KR" sz="1100" dirty="0">
                <a:latin typeface="a가을소풍M"/>
                <a:ea typeface="a가을소풍M"/>
                <a:cs typeface="a가을소풍M"/>
              </a:rPr>
              <a:t>http://cafe.naver.com/</a:t>
            </a:r>
            <a:r>
              <a:rPr lang="en-US" altLang="ko-KR" sz="1100" dirty="0" err="1" smtClean="0">
                <a:latin typeface="a가을소풍M"/>
                <a:ea typeface="a가을소풍M"/>
                <a:cs typeface="a가을소풍M"/>
              </a:rPr>
              <a:t>dolearnproject</a:t>
            </a:r>
            <a:endParaRPr lang="en-US" altLang="ko-KR" sz="1100" dirty="0">
              <a:latin typeface="a가을소풍M"/>
              <a:ea typeface="a가을소풍M"/>
              <a:cs typeface="a가을소풍M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5512" y="1211309"/>
            <a:ext cx="4269372" cy="1636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400" dirty="0" smtClean="0">
                <a:solidFill>
                  <a:srgbClr val="FF0000"/>
                </a:solidFill>
                <a:latin typeface="1훈새마을운동 Regular"/>
                <a:ea typeface="1훈새마을운동 Regular"/>
                <a:cs typeface="1훈새마을운동 Regular"/>
              </a:rPr>
              <a:t>*제출이 늦어지거나 지켜지지 않을경우</a:t>
            </a:r>
            <a:r>
              <a:rPr lang="en-US" altLang="ko-KR" sz="1400" dirty="0" smtClean="0">
                <a:solidFill>
                  <a:srgbClr val="FF0000"/>
                </a:solidFill>
                <a:latin typeface="1훈새마을운동 Regular"/>
                <a:ea typeface="1훈새마을운동 Regular"/>
                <a:cs typeface="1훈새마을운동 Regular"/>
              </a:rPr>
              <a:t>,</a:t>
            </a:r>
            <a:endParaRPr lang="en-US" altLang="ko-KR" sz="1400" dirty="0">
              <a:solidFill>
                <a:srgbClr val="FF0000"/>
              </a:solidFill>
              <a:latin typeface="1훈새마을운동 Regular"/>
              <a:ea typeface="1훈새마을운동 Regular"/>
              <a:cs typeface="1훈새마을운동 Regular"/>
            </a:endParaRPr>
          </a:p>
          <a:p>
            <a:pPr>
              <a:lnSpc>
                <a:spcPct val="120000"/>
              </a:lnSpc>
            </a:pPr>
            <a:r>
              <a:rPr lang="ko-KR" altLang="en-US" sz="1400" dirty="0" smtClean="0">
                <a:solidFill>
                  <a:srgbClr val="FF0000"/>
                </a:solidFill>
                <a:latin typeface="1훈새마을운동 Regular"/>
                <a:ea typeface="1훈새마을운동 Regular"/>
                <a:cs typeface="1훈새마을운동 Regular"/>
              </a:rPr>
              <a:t>프로젝트 지원금이 삭감될 수 있습니다</a:t>
            </a:r>
            <a:r>
              <a:rPr lang="en-US" altLang="ko-KR" sz="1400" dirty="0" smtClean="0">
                <a:solidFill>
                  <a:srgbClr val="FF0000"/>
                </a:solidFill>
                <a:latin typeface="1훈새마을운동 Regular"/>
                <a:ea typeface="1훈새마을운동 Regular"/>
                <a:cs typeface="1훈새마을운동 Regular"/>
              </a:rPr>
              <a:t>.</a:t>
            </a:r>
          </a:p>
          <a:p>
            <a:pPr>
              <a:lnSpc>
                <a:spcPct val="120000"/>
              </a:lnSpc>
            </a:pPr>
            <a:endParaRPr lang="en-US" altLang="ko-KR" sz="1400" dirty="0" smtClean="0">
              <a:solidFill>
                <a:srgbClr val="FF0000"/>
              </a:solidFill>
              <a:latin typeface="1훈새마을운동 Regular"/>
              <a:ea typeface="1훈새마을운동 Regular"/>
              <a:cs typeface="1훈새마을운동 Regular"/>
            </a:endParaRPr>
          </a:p>
          <a:p>
            <a:pPr>
              <a:lnSpc>
                <a:spcPct val="120000"/>
              </a:lnSpc>
            </a:pPr>
            <a:r>
              <a:rPr lang="ko-KR" altLang="ko-KR" sz="1400" dirty="0" smtClean="0">
                <a:solidFill>
                  <a:srgbClr val="FF0000"/>
                </a:solidFill>
                <a:latin typeface="1훈새마을운동 Regular"/>
                <a:ea typeface="1훈새마을운동 Regular"/>
                <a:cs typeface="1훈새마을운동 Regular"/>
              </a:rPr>
              <a:t>*</a:t>
            </a:r>
            <a:r>
              <a:rPr lang="ko-KR" altLang="en-US" sz="1400" dirty="0" smtClean="0">
                <a:solidFill>
                  <a:srgbClr val="FF0000"/>
                </a:solidFill>
                <a:latin typeface="1훈새마을운동 Regular"/>
                <a:ea typeface="1훈새마을운동 Regular"/>
                <a:cs typeface="1훈새마을운동 Regular"/>
              </a:rPr>
              <a:t>* </a:t>
            </a:r>
            <a:r>
              <a:rPr lang="en-US" altLang="ko-KR" sz="1400" dirty="0" smtClean="0">
                <a:solidFill>
                  <a:srgbClr val="FF0000"/>
                </a:solidFill>
                <a:latin typeface="1훈새마을운동 Regular"/>
                <a:ea typeface="1훈새마을운동 Regular"/>
                <a:cs typeface="1훈새마을운동 Regular"/>
              </a:rPr>
              <a:t>&lt;</a:t>
            </a:r>
            <a:r>
              <a:rPr lang="ko-KR" altLang="en-US" sz="1400" dirty="0" smtClean="0">
                <a:solidFill>
                  <a:srgbClr val="FF0000"/>
                </a:solidFill>
                <a:latin typeface="1훈새마을운동 Regular"/>
                <a:ea typeface="1훈새마을운동 Regular"/>
                <a:cs typeface="1훈새마을운동 Regular"/>
              </a:rPr>
              <a:t>현황뉴스</a:t>
            </a:r>
            <a:r>
              <a:rPr lang="en-US" altLang="ko-KR" sz="1400" dirty="0" smtClean="0">
                <a:solidFill>
                  <a:srgbClr val="FF0000"/>
                </a:solidFill>
                <a:latin typeface="1훈새마을운동 Regular"/>
                <a:ea typeface="1훈새마을운동 Regular"/>
                <a:cs typeface="1훈새마을운동 Regular"/>
              </a:rPr>
              <a:t>&gt;</a:t>
            </a:r>
            <a:r>
              <a:rPr lang="ko-KR" altLang="en-US" sz="1400" dirty="0" smtClean="0">
                <a:solidFill>
                  <a:srgbClr val="FF0000"/>
                </a:solidFill>
                <a:latin typeface="1훈새마을운동 Regular"/>
                <a:ea typeface="1훈새마을운동 Regular"/>
                <a:cs typeface="1훈새마을운동 Regular"/>
              </a:rPr>
              <a:t> 이외의 두런두런관련 컨텐츠 업로드가 활발하고</a:t>
            </a:r>
            <a:r>
              <a:rPr lang="en-US" altLang="ko-KR" sz="1400" dirty="0" smtClean="0">
                <a:solidFill>
                  <a:srgbClr val="FF0000"/>
                </a:solidFill>
                <a:latin typeface="1훈새마을운동 Regular"/>
                <a:ea typeface="1훈새마을운동 Regular"/>
                <a:cs typeface="1훈새마을운동 Regular"/>
              </a:rPr>
              <a:t>,</a:t>
            </a:r>
            <a:r>
              <a:rPr lang="ko-KR" altLang="en-US" sz="1400" dirty="0" smtClean="0">
                <a:solidFill>
                  <a:srgbClr val="FF0000"/>
                </a:solidFill>
                <a:latin typeface="1훈새마을운동 Regular"/>
                <a:ea typeface="1훈새마을운동 Regular"/>
                <a:cs typeface="1훈새마을운동 Regular"/>
              </a:rPr>
              <a:t> 우리학교 및 다른학교 소식들에 대한 댓글이 가장 많은 학교는 후한 회식기회가 주어집니다</a:t>
            </a:r>
            <a:r>
              <a:rPr lang="en-US" altLang="ko-KR" sz="1400" dirty="0" smtClean="0">
                <a:solidFill>
                  <a:srgbClr val="FF0000"/>
                </a:solidFill>
                <a:latin typeface="1훈새마을운동 Regular"/>
                <a:ea typeface="1훈새마을운동 Regular"/>
                <a:cs typeface="1훈새마을운동 Regular"/>
              </a:rPr>
              <a:t>.</a:t>
            </a:r>
            <a:endParaRPr lang="en-US" sz="1400" dirty="0">
              <a:solidFill>
                <a:srgbClr val="FF0000"/>
              </a:solidFill>
              <a:latin typeface="1훈새마을운동 Regular"/>
              <a:ea typeface="1훈새마을운동 Regular"/>
              <a:cs typeface="1훈새마을운동 Regular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774514" y="368188"/>
            <a:ext cx="439308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charset="0"/>
              <a:buChar char="²"/>
            </a:pPr>
            <a:r>
              <a:rPr lang="ko-KR" altLang="en-US" sz="1600" dirty="0">
                <a:solidFill>
                  <a:srgbClr val="0000FF"/>
                </a:solidFill>
                <a:latin typeface="a시네마B" panose="02020600000000000000" pitchFamily="18" charset="-127"/>
                <a:ea typeface="a시네마B" panose="02020600000000000000" pitchFamily="18" charset="-127"/>
                <a:cs typeface="a가을소풍M"/>
              </a:rPr>
              <a:t>현황뉴스란</a:t>
            </a:r>
            <a:r>
              <a:rPr lang="en-US" altLang="ko-KR" sz="1600" dirty="0">
                <a:solidFill>
                  <a:srgbClr val="0000FF"/>
                </a:solidFill>
                <a:latin typeface="a시네마B" panose="02020600000000000000" pitchFamily="18" charset="-127"/>
                <a:ea typeface="a시네마B" panose="02020600000000000000" pitchFamily="18" charset="-127"/>
                <a:cs typeface="a가을소풍M"/>
              </a:rPr>
              <a:t>?</a:t>
            </a:r>
          </a:p>
          <a:p>
            <a:pPr marL="742950" lvl="1" indent="-285750">
              <a:lnSpc>
                <a:spcPct val="150000"/>
              </a:lnSpc>
              <a:buFont typeface="Wingdings" charset="2"/>
              <a:buChar char="ü"/>
            </a:pPr>
            <a:r>
              <a:rPr lang="ko-KR" altLang="en-US" sz="1200" dirty="0">
                <a:latin typeface="1훈새마을운동 Regular"/>
                <a:ea typeface="1훈새마을운동 Regular"/>
                <a:cs typeface="1훈새마을운동 Regular"/>
              </a:rPr>
              <a:t>현황뉴스란 앞으로 </a:t>
            </a:r>
            <a:r>
              <a:rPr lang="en-US" altLang="ko-KR" sz="1200" dirty="0">
                <a:latin typeface="1훈새마을운동 Regular"/>
                <a:ea typeface="1훈새마을운동 Regular"/>
                <a:cs typeface="1훈새마을운동 Regular"/>
              </a:rPr>
              <a:t>2</a:t>
            </a:r>
            <a:r>
              <a:rPr lang="ko-KR" altLang="en-US" sz="1200" dirty="0">
                <a:latin typeface="1훈새마을운동 Regular"/>
                <a:ea typeface="1훈새마을운동 Regular"/>
                <a:cs typeface="1훈새마을운동 Regular"/>
              </a:rPr>
              <a:t>주마다 팀별로 제작하게 될 프로젝트별 업데이트를 말하며</a:t>
            </a:r>
            <a:r>
              <a:rPr lang="en-US" altLang="ko-KR" sz="1200" dirty="0">
                <a:latin typeface="1훈새마을운동 Regular"/>
                <a:ea typeface="1훈새마을운동 Regular"/>
                <a:cs typeface="1훈새마을운동 Regular"/>
              </a:rPr>
              <a:t>,</a:t>
            </a:r>
            <a:r>
              <a:rPr lang="ko-KR" altLang="en-US" sz="1200" dirty="0">
                <a:latin typeface="1훈새마을운동 Regular"/>
                <a:ea typeface="1훈새마을운동 Regular"/>
                <a:cs typeface="1훈새마을운동 Regular"/>
              </a:rPr>
              <a:t> 말 그대로 기사 형식으로</a:t>
            </a:r>
            <a:endParaRPr lang="en-US" altLang="ko-KR" sz="1200" dirty="0">
              <a:latin typeface="1훈새마을운동 Regular"/>
              <a:ea typeface="1훈새마을운동 Regular"/>
              <a:cs typeface="1훈새마을운동 Regular"/>
            </a:endParaRPr>
          </a:p>
          <a:p>
            <a:pPr marL="714375" lvl="1">
              <a:lnSpc>
                <a:spcPct val="150000"/>
              </a:lnSpc>
            </a:pPr>
            <a:r>
              <a:rPr lang="ko-KR" altLang="ko-KR" sz="1200" dirty="0">
                <a:latin typeface="1훈새마을운동 Regular"/>
                <a:ea typeface="1훈새마을운동 Regular"/>
                <a:cs typeface="1훈새마을운동 Regular"/>
              </a:rPr>
              <a:t> </a:t>
            </a:r>
            <a:r>
              <a:rPr lang="en-US" altLang="ko-KR" sz="1200" dirty="0" smtClean="0">
                <a:latin typeface="1훈새마을운동 Regular"/>
                <a:ea typeface="1훈새마을운동 Regular"/>
                <a:cs typeface="1훈새마을운동 Regular"/>
              </a:rPr>
              <a:t>(</a:t>
            </a:r>
            <a:r>
              <a:rPr lang="ko-KR" altLang="en-US" sz="1200" dirty="0" smtClean="0">
                <a:latin typeface="1훈새마을운동 Regular"/>
                <a:ea typeface="1훈새마을운동 Regular"/>
                <a:cs typeface="1훈새마을운동 Regular"/>
              </a:rPr>
              <a:t>별도 형식문서 참조</a:t>
            </a:r>
            <a:r>
              <a:rPr lang="en-US" altLang="ko-KR" sz="1200" dirty="0" smtClean="0">
                <a:latin typeface="1훈새마을운동 Regular"/>
                <a:ea typeface="1훈새마을운동 Regular"/>
                <a:cs typeface="1훈새마을운동 Regular"/>
              </a:rPr>
              <a:t>)</a:t>
            </a:r>
            <a:r>
              <a:rPr lang="ko-KR" altLang="en-US" sz="1200" dirty="0" smtClean="0">
                <a:latin typeface="1훈새마을운동 Regular"/>
                <a:ea typeface="1훈새마을운동 Regular"/>
                <a:cs typeface="1훈새마을운동 Regular"/>
              </a:rPr>
              <a:t> </a:t>
            </a:r>
            <a:r>
              <a:rPr lang="ko-KR" altLang="en-US" sz="1200" dirty="0">
                <a:latin typeface="1훈새마을운동 Regular"/>
                <a:ea typeface="1훈새마을운동 Regular"/>
                <a:cs typeface="1훈새마을운동 Regular"/>
              </a:rPr>
              <a:t>팀별로 어떤 회의 및 </a:t>
            </a:r>
            <a:r>
              <a:rPr lang="ko-KR" altLang="en-US" sz="1200" dirty="0" smtClean="0">
                <a:latin typeface="1훈새마을운동 Regular"/>
                <a:ea typeface="1훈새마을운동 Regular"/>
                <a:cs typeface="1훈새마을운동 Regular"/>
              </a:rPr>
              <a:t>활동들이 있었는  지</a:t>
            </a:r>
            <a:r>
              <a:rPr lang="ko-KR" altLang="ko-KR" sz="1200" dirty="0">
                <a:latin typeface="1훈새마을운동 Regular"/>
                <a:ea typeface="1훈새마을운동 Regular"/>
                <a:cs typeface="1훈새마을운동 Regular"/>
              </a:rPr>
              <a:t>,</a:t>
            </a:r>
            <a:r>
              <a:rPr lang="ko-KR" altLang="en-US" sz="1200" dirty="0">
                <a:latin typeface="1훈새마을운동 Regular"/>
                <a:ea typeface="1훈새마을운동 Regular"/>
                <a:cs typeface="1훈새마을운동 Regular"/>
              </a:rPr>
              <a:t> 소감은 어떠하였는 지등에 대한 </a:t>
            </a:r>
            <a:r>
              <a:rPr lang="ko-KR" altLang="en-US" sz="1200" dirty="0" smtClean="0">
                <a:latin typeface="1훈새마을운동 Regular"/>
                <a:ea typeface="1훈새마을운동 Regular"/>
                <a:cs typeface="1훈새마을운동 Regular"/>
              </a:rPr>
              <a:t>기록문서</a:t>
            </a:r>
            <a:endParaRPr lang="en-US" altLang="ko-KR" sz="1200" dirty="0">
              <a:latin typeface="1훈새마을운동 Regular"/>
              <a:ea typeface="1훈새마을운동 Regular"/>
              <a:cs typeface="1훈새마을운동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9780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467544" y="4293096"/>
            <a:ext cx="813690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 smtClean="0">
                <a:latin typeface="+mn-ea"/>
              </a:rPr>
              <a:t>Copyright</a:t>
            </a:r>
          </a:p>
          <a:p>
            <a:endParaRPr lang="en-US" altLang="ko-KR" sz="1200" dirty="0" smtClean="0">
              <a:latin typeface="+mn-ea"/>
            </a:endParaRPr>
          </a:p>
          <a:p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본 자료는 동그라미재단의 지원으로 개발되었으며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저작권과 일체의 사용권리는 “</a:t>
            </a:r>
            <a:r>
              <a:rPr lang="ko-KR" altLang="en-US" sz="1200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행복한교육실천모임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”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있습니다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Creative Commons License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의 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"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저작자표시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비영리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변경금지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(CC BY-NC-ND)"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따라 비영리 목적의 경우 사용 가능합니다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r>
              <a:rPr lang="en-US" altLang="ko-KR" sz="1200" u="sng" dirty="0" smtClean="0">
                <a:solidFill>
                  <a:srgbClr val="0000F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http://creativecommons.org/licenses/by-nc-nd/4.0</a:t>
            </a:r>
            <a:r>
              <a:rPr lang="en-US" altLang="ko-KR" sz="1200" u="sng" dirty="0" smtClean="0">
                <a:solidFill>
                  <a:srgbClr val="0000FF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/</a:t>
            </a:r>
            <a:endParaRPr lang="ko-KR" altLang="en-US" sz="1200" u="sng" dirty="0">
              <a:solidFill>
                <a:srgbClr val="0000FF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8960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-254961" y="400875"/>
            <a:ext cx="4706624" cy="659999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나눔고딕"/>
              <a:ea typeface="나눔고딕"/>
              <a:cs typeface="나눔고딕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2673" y="450575"/>
            <a:ext cx="3990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이번 주에 해야 할 일들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4725" y="712185"/>
            <a:ext cx="1819274" cy="250219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72985" y="1091100"/>
            <a:ext cx="8161047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250000"/>
              </a:lnSpc>
              <a:buFont typeface="+mj-lt"/>
              <a:buAutoNum type="arabicPeriod"/>
            </a:pPr>
            <a:r>
              <a:rPr lang="ko-KR" altLang="en-US" sz="3200" dirty="0" smtClean="0">
                <a:solidFill>
                  <a:srgbClr val="0000FF"/>
                </a:solidFill>
                <a:latin typeface="+mn-ea"/>
                <a:cs typeface="a가을소풍M"/>
              </a:rPr>
              <a:t>&lt;</a:t>
            </a:r>
            <a:r>
              <a:rPr lang="ko-KR" altLang="en-US" sz="3200" dirty="0">
                <a:solidFill>
                  <a:srgbClr val="0000FF"/>
                </a:solidFill>
                <a:latin typeface="+mn-ea"/>
                <a:cs typeface="a가을소풍M"/>
              </a:rPr>
              <a:t>필요자원연구 및 자원확보</a:t>
            </a:r>
            <a:r>
              <a:rPr lang="ko-KR" altLang="ko-KR" sz="3200" dirty="0">
                <a:solidFill>
                  <a:srgbClr val="0000FF"/>
                </a:solidFill>
                <a:latin typeface="+mn-ea"/>
                <a:cs typeface="a가을소풍M"/>
              </a:rPr>
              <a:t>&gt;</a:t>
            </a:r>
            <a:r>
              <a:rPr lang="ko-KR" altLang="en-US" sz="3200" dirty="0">
                <a:solidFill>
                  <a:srgbClr val="0000FF"/>
                </a:solidFill>
                <a:latin typeface="+mn-ea"/>
                <a:cs typeface="a가을소풍M"/>
              </a:rPr>
              <a:t> 회의</a:t>
            </a:r>
            <a:endParaRPr lang="en-US" altLang="ko-KR" sz="3200" dirty="0">
              <a:solidFill>
                <a:srgbClr val="0000FF"/>
              </a:solidFill>
              <a:latin typeface="+mn-ea"/>
              <a:cs typeface="a가을소풍M"/>
            </a:endParaRPr>
          </a:p>
          <a:p>
            <a:pPr marL="1371600" lvl="2" indent="-457200">
              <a:lnSpc>
                <a:spcPct val="250000"/>
              </a:lnSpc>
              <a:buFont typeface="+mj-lt"/>
              <a:buAutoNum type="arabicPeriod"/>
            </a:pPr>
            <a:r>
              <a:rPr lang="ko-KR" altLang="en-US" sz="2400" dirty="0">
                <a:latin typeface="+mn-ea"/>
                <a:cs typeface="a가을소풍M"/>
              </a:rPr>
              <a:t> 필요한 자원들 정리</a:t>
            </a:r>
            <a:endParaRPr lang="en-US" altLang="ko-KR" sz="2400" dirty="0">
              <a:latin typeface="+mn-ea"/>
              <a:cs typeface="a가을소풍M"/>
            </a:endParaRPr>
          </a:p>
          <a:p>
            <a:pPr marL="1371600" lvl="2" indent="-457200">
              <a:lnSpc>
                <a:spcPct val="250000"/>
              </a:lnSpc>
              <a:buFont typeface="+mj-lt"/>
              <a:buAutoNum type="arabicPeriod"/>
            </a:pPr>
            <a:r>
              <a:rPr lang="ko-KR" altLang="en-US" sz="2400" dirty="0">
                <a:latin typeface="+mn-ea"/>
                <a:cs typeface="a가을소풍M"/>
              </a:rPr>
              <a:t> 파트너십 및 협력기관 모색</a:t>
            </a:r>
            <a:endParaRPr lang="en-US" altLang="ko-KR" sz="2400" dirty="0">
              <a:latin typeface="+mn-ea"/>
              <a:cs typeface="a가을소풍M"/>
            </a:endParaRPr>
          </a:p>
          <a:p>
            <a:pPr marL="1371600" lvl="2" indent="-457200">
              <a:lnSpc>
                <a:spcPct val="250000"/>
              </a:lnSpc>
              <a:buFont typeface="+mj-lt"/>
              <a:buAutoNum type="arabicPeriod"/>
            </a:pPr>
            <a:r>
              <a:rPr lang="ko-KR" altLang="ko-KR" sz="2400" dirty="0">
                <a:latin typeface="+mn-ea"/>
                <a:cs typeface="a가을소풍M"/>
              </a:rPr>
              <a:t> </a:t>
            </a:r>
            <a:r>
              <a:rPr lang="ko-KR" altLang="en-US" sz="2400" dirty="0">
                <a:latin typeface="+mn-ea"/>
                <a:cs typeface="a가을소풍M"/>
              </a:rPr>
              <a:t>크라우드펀딩 </a:t>
            </a:r>
            <a:r>
              <a:rPr lang="ko-KR" altLang="en-US" sz="2400" dirty="0" smtClean="0">
                <a:latin typeface="+mn-ea"/>
                <a:cs typeface="a가을소풍M"/>
              </a:rPr>
              <a:t>기획</a:t>
            </a:r>
          </a:p>
          <a:p>
            <a:pPr marL="457200" indent="-457200">
              <a:lnSpc>
                <a:spcPct val="250000"/>
              </a:lnSpc>
              <a:buFont typeface="+mj-lt"/>
              <a:buAutoNum type="arabicPeriod"/>
            </a:pPr>
            <a:r>
              <a:rPr lang="ko-KR" altLang="en-US" sz="3200" dirty="0">
                <a:solidFill>
                  <a:srgbClr val="0000FF"/>
                </a:solidFill>
                <a:latin typeface="+mn-ea"/>
                <a:cs typeface="a가을소풍M"/>
              </a:rPr>
              <a:t> 학교별 제 </a:t>
            </a:r>
            <a:r>
              <a:rPr lang="en-US" altLang="ko-KR" sz="3200" dirty="0">
                <a:solidFill>
                  <a:srgbClr val="0000FF"/>
                </a:solidFill>
                <a:latin typeface="+mn-ea"/>
                <a:cs typeface="a가을소풍M"/>
              </a:rPr>
              <a:t>1</a:t>
            </a:r>
            <a:r>
              <a:rPr lang="ko-KR" altLang="en-US" sz="3200" dirty="0">
                <a:solidFill>
                  <a:srgbClr val="0000FF"/>
                </a:solidFill>
                <a:latin typeface="+mn-ea"/>
                <a:cs typeface="a가을소풍M"/>
              </a:rPr>
              <a:t>차 </a:t>
            </a:r>
            <a:r>
              <a:rPr lang="en-US" altLang="ko-KR" sz="3200" dirty="0" smtClean="0">
                <a:solidFill>
                  <a:srgbClr val="0000FF"/>
                </a:solidFill>
                <a:latin typeface="+mn-ea"/>
                <a:cs typeface="a가을소풍M"/>
              </a:rPr>
              <a:t>&lt;</a:t>
            </a:r>
            <a:r>
              <a:rPr lang="ko-KR" altLang="en-US" sz="3200" dirty="0" smtClean="0">
                <a:solidFill>
                  <a:srgbClr val="0000FF"/>
                </a:solidFill>
                <a:latin typeface="+mn-ea"/>
                <a:cs typeface="a가을소풍M"/>
              </a:rPr>
              <a:t>현황뉴스</a:t>
            </a:r>
            <a:r>
              <a:rPr lang="en-US" altLang="ko-KR" sz="3200" dirty="0" smtClean="0">
                <a:solidFill>
                  <a:srgbClr val="0000FF"/>
                </a:solidFill>
                <a:latin typeface="+mn-ea"/>
                <a:cs typeface="a가을소풍M"/>
              </a:rPr>
              <a:t>&gt;</a:t>
            </a:r>
            <a:r>
              <a:rPr lang="ko-KR" altLang="en-US" sz="3200" dirty="0" smtClean="0">
                <a:solidFill>
                  <a:srgbClr val="0000FF"/>
                </a:solidFill>
                <a:latin typeface="+mn-ea"/>
                <a:cs typeface="a가을소풍M"/>
              </a:rPr>
              <a:t> </a:t>
            </a:r>
            <a:r>
              <a:rPr lang="ko-KR" altLang="en-US" sz="3200" dirty="0">
                <a:solidFill>
                  <a:srgbClr val="0000FF"/>
                </a:solidFill>
                <a:latin typeface="+mn-ea"/>
                <a:cs typeface="a가을소풍M"/>
              </a:rPr>
              <a:t>제작</a:t>
            </a:r>
            <a:endParaRPr lang="en-US" altLang="ko-KR" sz="3200" dirty="0">
              <a:solidFill>
                <a:srgbClr val="0000FF"/>
              </a:solidFill>
              <a:latin typeface="+mn-ea"/>
              <a:cs typeface="a가을소풍M"/>
            </a:endParaRPr>
          </a:p>
          <a:p>
            <a:pPr marL="457200" indent="-457200">
              <a:lnSpc>
                <a:spcPct val="250000"/>
              </a:lnSpc>
              <a:buFont typeface="+mj-lt"/>
              <a:buAutoNum type="arabicPeriod"/>
            </a:pPr>
            <a:endParaRPr lang="ko-KR" altLang="en-US" sz="3200" dirty="0" smtClean="0">
              <a:latin typeface="+mn-ea"/>
              <a:cs typeface="a가을소풍M"/>
            </a:endParaRPr>
          </a:p>
        </p:txBody>
      </p:sp>
    </p:spTree>
    <p:extLst>
      <p:ext uri="{BB962C8B-B14F-4D97-AF65-F5344CB8AC3E}">
        <p14:creationId xmlns:p14="http://schemas.microsoft.com/office/powerpoint/2010/main" val="386999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-254961" y="400875"/>
            <a:ext cx="2546367" cy="659999"/>
          </a:xfrm>
          <a:prstGeom prst="roundRect">
            <a:avLst/>
          </a:prstGeom>
          <a:solidFill>
            <a:srgbClr val="3366FF"/>
          </a:solidFill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나눔고딕"/>
              <a:ea typeface="나눔고딕"/>
              <a:cs typeface="나눔고딕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2673" y="450575"/>
            <a:ext cx="19287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자원이란</a:t>
            </a:r>
            <a:r>
              <a:rPr lang="en-US" altLang="ko-KR" sz="2800" dirty="0" smtClean="0">
                <a:solidFill>
                  <a:schemeClr val="bg1"/>
                </a:solidFill>
                <a:latin typeface="a파도소리"/>
                <a:ea typeface="a파도소리"/>
                <a:cs typeface="a파도소리"/>
              </a:rPr>
              <a:t>?</a:t>
            </a:r>
            <a:endParaRPr lang="ko-KR" altLang="en-US" sz="2800" dirty="0">
              <a:solidFill>
                <a:schemeClr val="bg1"/>
              </a:solidFill>
              <a:latin typeface="a파도소리"/>
              <a:ea typeface="a파도소리"/>
              <a:cs typeface="a파도소리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804206"/>
            <a:ext cx="7620000" cy="2984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420209" y="5317248"/>
            <a:ext cx="43035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latin typeface="1훈새마을운동 Regular"/>
                <a:ea typeface="1훈새마을운동 Regular"/>
                <a:cs typeface="1훈새마을운동 Regular"/>
              </a:rPr>
              <a:t>No Pain, No Gain (Resources)</a:t>
            </a:r>
            <a:endParaRPr lang="en-US" sz="2800" dirty="0">
              <a:latin typeface="1훈새마을운동 Regular"/>
              <a:ea typeface="1훈새마을운동 Regular"/>
              <a:cs typeface="1훈새마을운동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9272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067800" y="762000"/>
            <a:ext cx="76200" cy="1905000"/>
          </a:xfrm>
          <a:prstGeom prst="rect">
            <a:avLst/>
          </a:prstGeom>
          <a:solidFill>
            <a:srgbClr val="008ED6"/>
          </a:solidFill>
          <a:ln w="47625">
            <a:solidFill>
              <a:srgbClr val="008E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AutoShape 3"/>
          <p:cNvSpPr>
            <a:spLocks noChangeArrowheads="1"/>
          </p:cNvSpPr>
          <p:nvPr/>
        </p:nvSpPr>
        <p:spPr bwMode="auto">
          <a:xfrm>
            <a:off x="1219200" y="1143000"/>
            <a:ext cx="2057400" cy="3733800"/>
          </a:xfrm>
          <a:prstGeom prst="roundRect">
            <a:avLst>
              <a:gd name="adj" fmla="val 18171"/>
            </a:avLst>
          </a:prstGeom>
          <a:noFill/>
          <a:ln w="9525">
            <a:noFill/>
            <a:round/>
            <a:headEnd/>
            <a:tailEnd/>
          </a:ln>
        </p:spPr>
        <p:txBody>
          <a:bodyPr wrap="square" anchor="ctr"/>
          <a:lstStyle/>
          <a:p>
            <a:pPr marL="457200" indent="-457200" algn="ctr" latinLnBrk="0"/>
            <a:r>
              <a:rPr lang="en-US" sz="22000" b="1" dirty="0" smtClean="0">
                <a:solidFill>
                  <a:srgbClr val="008ED6"/>
                </a:solidFill>
                <a:latin typeface="Arial Rounded MT Bold" pitchFamily="34" charset="0"/>
              </a:rPr>
              <a:t>1</a:t>
            </a:r>
            <a:endParaRPr lang="en-US" sz="22000" b="1" dirty="0" smtClean="0">
              <a:solidFill>
                <a:srgbClr val="008ED6"/>
              </a:solidFill>
              <a:latin typeface="Berlin Sans FB Demi" pitchFamily="34" charset="0"/>
            </a:endParaRPr>
          </a:p>
        </p:txBody>
      </p:sp>
      <p:sp>
        <p:nvSpPr>
          <p:cNvPr id="18" name="AutoShape 3"/>
          <p:cNvSpPr>
            <a:spLocks noChangeArrowheads="1"/>
          </p:cNvSpPr>
          <p:nvPr/>
        </p:nvSpPr>
        <p:spPr bwMode="auto">
          <a:xfrm>
            <a:off x="2781300" y="1981200"/>
            <a:ext cx="5391100" cy="2362200"/>
          </a:xfrm>
          <a:prstGeom prst="roundRect">
            <a:avLst>
              <a:gd name="adj" fmla="val 18171"/>
            </a:avLst>
          </a:prstGeom>
          <a:noFill/>
          <a:ln w="9525">
            <a:noFill/>
            <a:round/>
            <a:headEnd/>
            <a:tailEnd/>
          </a:ln>
        </p:spPr>
        <p:txBody>
          <a:bodyPr wrap="square" anchor="t"/>
          <a:lstStyle/>
          <a:p>
            <a:pPr latinLnBrk="0"/>
            <a:r>
              <a:rPr lang="ko-KR" altLang="en-US" sz="32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포착한 기회를 실현하기 위해서는 어떤 자원이 필요할까</a:t>
            </a:r>
            <a:r>
              <a:rPr lang="en-US" sz="32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?</a:t>
            </a:r>
          </a:p>
          <a:p>
            <a:pPr marL="457200" indent="-457200" latinLnBrk="0"/>
            <a:endParaRPr lang="en-US" sz="3200" b="1" dirty="0" smtClean="0">
              <a:solidFill>
                <a:srgbClr val="008ED6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73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067800" y="762000"/>
            <a:ext cx="76200" cy="1905000"/>
          </a:xfrm>
          <a:prstGeom prst="rect">
            <a:avLst/>
          </a:prstGeom>
          <a:solidFill>
            <a:srgbClr val="008ED6"/>
          </a:solidFill>
          <a:ln w="47625">
            <a:solidFill>
              <a:srgbClr val="008E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AutoShape 3"/>
          <p:cNvSpPr>
            <a:spLocks noChangeArrowheads="1"/>
          </p:cNvSpPr>
          <p:nvPr/>
        </p:nvSpPr>
        <p:spPr bwMode="auto">
          <a:xfrm>
            <a:off x="1219200" y="1143000"/>
            <a:ext cx="2057400" cy="3733800"/>
          </a:xfrm>
          <a:prstGeom prst="roundRect">
            <a:avLst>
              <a:gd name="adj" fmla="val 18171"/>
            </a:avLst>
          </a:prstGeom>
          <a:noFill/>
          <a:ln w="9525">
            <a:noFill/>
            <a:round/>
            <a:headEnd/>
            <a:tailEnd/>
          </a:ln>
        </p:spPr>
        <p:txBody>
          <a:bodyPr wrap="square" anchor="ctr"/>
          <a:lstStyle/>
          <a:p>
            <a:pPr marL="457200" indent="-457200" algn="ctr" latinLnBrk="0"/>
            <a:r>
              <a:rPr lang="en-US" altLang="ko-KR" sz="22000" b="1" dirty="0" smtClean="0">
                <a:solidFill>
                  <a:srgbClr val="008ED6"/>
                </a:solidFill>
                <a:latin typeface="Arial Rounded MT Bold" pitchFamily="34" charset="0"/>
              </a:rPr>
              <a:t>2</a:t>
            </a:r>
            <a:endParaRPr lang="en-US" sz="22000" b="1" dirty="0" smtClean="0">
              <a:solidFill>
                <a:srgbClr val="008ED6"/>
              </a:solidFill>
              <a:latin typeface="Berlin Sans FB Demi" pitchFamily="34" charset="0"/>
            </a:endParaRPr>
          </a:p>
        </p:txBody>
      </p:sp>
      <p:sp>
        <p:nvSpPr>
          <p:cNvPr id="9" name="AutoShape 3"/>
          <p:cNvSpPr>
            <a:spLocks noChangeArrowheads="1"/>
          </p:cNvSpPr>
          <p:nvPr/>
        </p:nvSpPr>
        <p:spPr bwMode="auto">
          <a:xfrm>
            <a:off x="3009900" y="1981200"/>
            <a:ext cx="5600700" cy="2362200"/>
          </a:xfrm>
          <a:prstGeom prst="roundRect">
            <a:avLst>
              <a:gd name="adj" fmla="val 18171"/>
            </a:avLst>
          </a:prstGeom>
          <a:noFill/>
          <a:ln w="9525">
            <a:noFill/>
            <a:round/>
            <a:headEnd/>
            <a:tailEnd/>
          </a:ln>
        </p:spPr>
        <p:txBody>
          <a:bodyPr wrap="square" anchor="t"/>
          <a:lstStyle/>
          <a:p>
            <a:pPr latinLnBrk="0"/>
            <a:r>
              <a:rPr lang="ko-KR" altLang="en-US" sz="32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필요자원들을 얻기위해 무엇을 해야 하는가</a:t>
            </a:r>
            <a:r>
              <a:rPr lang="en-US" altLang="ko-KR" sz="32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?</a:t>
            </a:r>
            <a:endParaRPr lang="en-US" sz="3200" b="1" dirty="0" smtClean="0">
              <a:solidFill>
                <a:srgbClr val="008ED6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86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8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AutoShape 3"/>
          <p:cNvSpPr>
            <a:spLocks noChangeArrowheads="1"/>
          </p:cNvSpPr>
          <p:nvPr/>
        </p:nvSpPr>
        <p:spPr bwMode="auto">
          <a:xfrm>
            <a:off x="1143000" y="29633"/>
            <a:ext cx="4419600" cy="1562100"/>
          </a:xfrm>
          <a:prstGeom prst="roundRect">
            <a:avLst>
              <a:gd name="adj" fmla="val 18171"/>
            </a:avLst>
          </a:prstGeom>
          <a:noFill/>
          <a:ln w="9525">
            <a:noFill/>
            <a:round/>
            <a:headEnd/>
            <a:tailEnd/>
          </a:ln>
        </p:spPr>
        <p:txBody>
          <a:bodyPr wrap="square" anchor="t"/>
          <a:lstStyle/>
          <a:p>
            <a:pPr marL="457200" indent="-457200" latinLnBrk="0"/>
            <a:r>
              <a:rPr lang="en-US" sz="3200" b="1" dirty="0" smtClean="0">
                <a:solidFill>
                  <a:prstClr val="white"/>
                </a:solidFill>
                <a:latin typeface="Arial Rounded MT Bold" pitchFamily="34" charset="0"/>
              </a:rPr>
              <a:t>Physical Resources</a:t>
            </a:r>
          </a:p>
          <a:p>
            <a:pPr marL="457200" indent="-457200" latinLnBrk="0"/>
            <a:r>
              <a:rPr lang="ko-KR" altLang="en-US" sz="3200" b="1" dirty="0" smtClean="0">
                <a:solidFill>
                  <a:prstClr val="white"/>
                </a:solidFill>
                <a:latin typeface="Arial Rounded MT Bold" pitchFamily="34" charset="0"/>
              </a:rPr>
              <a:t>물리적 자원</a:t>
            </a:r>
            <a:endParaRPr lang="en-US" sz="1200" b="1" dirty="0" smtClean="0">
              <a:solidFill>
                <a:srgbClr val="FF0066"/>
              </a:solidFill>
              <a:latin typeface="Berlin Sans FB Demi" pitchFamily="34" charset="0"/>
            </a:endParaRPr>
          </a:p>
        </p:txBody>
      </p:sp>
      <p:sp>
        <p:nvSpPr>
          <p:cNvPr id="9" name="AutoShape 3"/>
          <p:cNvSpPr>
            <a:spLocks noChangeArrowheads="1"/>
          </p:cNvSpPr>
          <p:nvPr/>
        </p:nvSpPr>
        <p:spPr bwMode="auto">
          <a:xfrm>
            <a:off x="0" y="29633"/>
            <a:ext cx="1143000" cy="1562100"/>
          </a:xfrm>
          <a:prstGeom prst="roundRect">
            <a:avLst>
              <a:gd name="adj" fmla="val 18171"/>
            </a:avLst>
          </a:prstGeom>
          <a:noFill/>
          <a:ln w="9525">
            <a:noFill/>
            <a:round/>
            <a:headEnd/>
            <a:tailEnd/>
          </a:ln>
        </p:spPr>
        <p:txBody>
          <a:bodyPr wrap="square" anchor="ctr"/>
          <a:lstStyle/>
          <a:p>
            <a:pPr marL="457200" indent="-457200" latinLnBrk="0"/>
            <a:r>
              <a:rPr lang="en-US" sz="15000" b="1" dirty="0" smtClean="0">
                <a:solidFill>
                  <a:prstClr val="white"/>
                </a:solidFill>
                <a:latin typeface="Arial Rounded MT Bold" pitchFamily="34" charset="0"/>
              </a:rPr>
              <a:t>1</a:t>
            </a:r>
            <a:endParaRPr lang="en-US" sz="15000" b="1" dirty="0" smtClean="0">
              <a:solidFill>
                <a:srgbClr val="FF0066"/>
              </a:solidFill>
              <a:latin typeface="Berlin Sans FB Demi" pitchFamily="34" charset="0"/>
            </a:endParaRPr>
          </a:p>
        </p:txBody>
      </p:sp>
      <p:pic>
        <p:nvPicPr>
          <p:cNvPr id="3" name="Picture 2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61536" y="2483718"/>
            <a:ext cx="3000062" cy="2736000"/>
          </a:xfrm>
          <a:prstGeom prst="ellipse">
            <a:avLst/>
          </a:prstGeom>
        </p:spPr>
      </p:pic>
      <p:pic>
        <p:nvPicPr>
          <p:cNvPr id="5" name="Picture 4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673440" y="2476500"/>
            <a:ext cx="2340000" cy="2736000"/>
          </a:xfrm>
          <a:prstGeom prst="ellipse">
            <a:avLst/>
          </a:prstGeom>
        </p:spPr>
      </p:pic>
      <p:pic>
        <p:nvPicPr>
          <p:cNvPr id="6" name="Picture 5"/>
          <p:cNvPicPr>
            <a:picLocks/>
          </p:cNvPicPr>
          <p:nvPr/>
        </p:nvPicPr>
        <p:blipFill rotWithShape="1">
          <a:blip r:embed="rId5"/>
          <a:srcRect l="10533" r="12933" b="15636"/>
          <a:stretch/>
        </p:blipFill>
        <p:spPr>
          <a:xfrm>
            <a:off x="6525281" y="2476500"/>
            <a:ext cx="2263117" cy="2736000"/>
          </a:xfrm>
          <a:prstGeom prst="ellipse">
            <a:avLst/>
          </a:prstGeom>
        </p:spPr>
      </p:pic>
      <p:pic>
        <p:nvPicPr>
          <p:cNvPr id="11" name="pasted-image.ti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198316" y="53840"/>
            <a:ext cx="1857752" cy="4227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Picture 2" descr="동그라미재단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615" y="53840"/>
            <a:ext cx="1284760" cy="42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683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8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AutoShape 3"/>
          <p:cNvSpPr>
            <a:spLocks noChangeArrowheads="1"/>
          </p:cNvSpPr>
          <p:nvPr/>
        </p:nvSpPr>
        <p:spPr bwMode="auto">
          <a:xfrm>
            <a:off x="1072152" y="28745"/>
            <a:ext cx="5334000" cy="1562100"/>
          </a:xfrm>
          <a:prstGeom prst="roundRect">
            <a:avLst>
              <a:gd name="adj" fmla="val 18171"/>
            </a:avLst>
          </a:prstGeom>
          <a:noFill/>
          <a:ln w="9525">
            <a:noFill/>
            <a:round/>
            <a:headEnd/>
            <a:tailEnd/>
          </a:ln>
        </p:spPr>
        <p:txBody>
          <a:bodyPr wrap="square" anchor="t"/>
          <a:lstStyle/>
          <a:p>
            <a:pPr marL="457200" indent="-457200" latinLnBrk="0"/>
            <a:r>
              <a:rPr lang="en-US" sz="3200" b="1" dirty="0" smtClean="0">
                <a:solidFill>
                  <a:prstClr val="white"/>
                </a:solidFill>
                <a:latin typeface="Arial Rounded MT Bold" pitchFamily="34" charset="0"/>
              </a:rPr>
              <a:t>Intellectual Resources</a:t>
            </a:r>
          </a:p>
          <a:p>
            <a:pPr marL="457200" indent="-457200" latinLnBrk="0"/>
            <a:r>
              <a:rPr lang="ko-KR" altLang="en-US" sz="3200" b="1" dirty="0" smtClean="0">
                <a:solidFill>
                  <a:prstClr val="white"/>
                </a:solidFill>
                <a:latin typeface="Arial Rounded MT Bold" pitchFamily="34" charset="0"/>
              </a:rPr>
              <a:t>지적 자원 </a:t>
            </a:r>
            <a:r>
              <a:rPr lang="en-US" altLang="ko-KR" sz="3200" b="1" dirty="0" smtClean="0">
                <a:solidFill>
                  <a:prstClr val="white"/>
                </a:solidFill>
                <a:latin typeface="Arial Rounded MT Bold" pitchFamily="34" charset="0"/>
              </a:rPr>
              <a:t>(</a:t>
            </a:r>
            <a:r>
              <a:rPr lang="ko-KR" altLang="en-US" sz="3200" b="1" dirty="0" smtClean="0">
                <a:solidFill>
                  <a:prstClr val="white"/>
                </a:solidFill>
                <a:latin typeface="Arial Rounded MT Bold" pitchFamily="34" charset="0"/>
              </a:rPr>
              <a:t>지식</a:t>
            </a:r>
            <a:r>
              <a:rPr lang="en-US" altLang="ko-KR" sz="3200" b="1" dirty="0" smtClean="0">
                <a:solidFill>
                  <a:prstClr val="white"/>
                </a:solidFill>
                <a:latin typeface="Arial Rounded MT Bold" pitchFamily="34" charset="0"/>
              </a:rPr>
              <a:t>)</a:t>
            </a:r>
            <a:r>
              <a:rPr lang="en-US" sz="3200" b="1" dirty="0" smtClean="0">
                <a:solidFill>
                  <a:prstClr val="white"/>
                </a:solidFill>
                <a:latin typeface="Arial Rounded MT Bold" pitchFamily="34" charset="0"/>
              </a:rPr>
              <a:t> </a:t>
            </a:r>
          </a:p>
          <a:p>
            <a:pPr marL="457200" indent="-457200" latinLnBrk="0"/>
            <a:endParaRPr lang="en-US" sz="1200" b="1" dirty="0" smtClean="0">
              <a:solidFill>
                <a:srgbClr val="FF0066"/>
              </a:solidFill>
              <a:latin typeface="Berlin Sans FB Demi" pitchFamily="34" charset="0"/>
            </a:endParaRPr>
          </a:p>
        </p:txBody>
      </p:sp>
      <p:sp>
        <p:nvSpPr>
          <p:cNvPr id="9" name="AutoShape 3"/>
          <p:cNvSpPr>
            <a:spLocks noChangeArrowheads="1"/>
          </p:cNvSpPr>
          <p:nvPr/>
        </p:nvSpPr>
        <p:spPr bwMode="auto">
          <a:xfrm>
            <a:off x="-147048" y="28745"/>
            <a:ext cx="1143000" cy="1562100"/>
          </a:xfrm>
          <a:prstGeom prst="roundRect">
            <a:avLst>
              <a:gd name="adj" fmla="val 18171"/>
            </a:avLst>
          </a:prstGeom>
          <a:noFill/>
          <a:ln w="9525">
            <a:noFill/>
            <a:round/>
            <a:headEnd/>
            <a:tailEnd/>
          </a:ln>
        </p:spPr>
        <p:txBody>
          <a:bodyPr wrap="square" anchor="ctr"/>
          <a:lstStyle/>
          <a:p>
            <a:pPr marL="457200" indent="-457200" latinLnBrk="0"/>
            <a:r>
              <a:rPr lang="en-US" sz="15000" b="1" dirty="0" smtClean="0">
                <a:solidFill>
                  <a:prstClr val="white"/>
                </a:solidFill>
                <a:latin typeface="Arial Rounded MT Bold" pitchFamily="34" charset="0"/>
              </a:rPr>
              <a:t>2</a:t>
            </a:r>
            <a:endParaRPr lang="en-US" sz="15000" b="1" dirty="0" smtClean="0">
              <a:solidFill>
                <a:srgbClr val="FF0066"/>
              </a:solidFill>
              <a:latin typeface="Berlin Sans FB Demi" pitchFamily="34" charset="0"/>
            </a:endParaRPr>
          </a:p>
        </p:txBody>
      </p:sp>
      <p:pic>
        <p:nvPicPr>
          <p:cNvPr id="7" name="Picture 4" descr="http://www.popandroll.com/coke-art/Coca-Cola_Secret_Formula2.jpg"/>
          <p:cNvPicPr>
            <a:picLocks noChangeAspect="1" noChangeArrowheads="1"/>
          </p:cNvPicPr>
          <p:nvPr/>
        </p:nvPicPr>
        <p:blipFill rotWithShape="1">
          <a:blip r:embed="rId3" cstate="print"/>
          <a:srcRect l="32926" r="33778" b="38007"/>
          <a:stretch/>
        </p:blipFill>
        <p:spPr bwMode="auto">
          <a:xfrm>
            <a:off x="5390153" y="2583943"/>
            <a:ext cx="2873314" cy="3020247"/>
          </a:xfrm>
          <a:prstGeom prst="ellipse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6272" r="6971"/>
          <a:stretch/>
        </p:blipFill>
        <p:spPr>
          <a:xfrm>
            <a:off x="555685" y="2571081"/>
            <a:ext cx="3759200" cy="3033109"/>
          </a:xfrm>
          <a:prstGeom prst="ellipse">
            <a:avLst/>
          </a:prstGeom>
        </p:spPr>
      </p:pic>
      <p:pic>
        <p:nvPicPr>
          <p:cNvPr id="10" name="pasted-image.ti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198316" y="53840"/>
            <a:ext cx="1857752" cy="4227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Picture 2" descr="동그라미재단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615" y="53840"/>
            <a:ext cx="1284760" cy="42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901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8E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AutoShape 3"/>
          <p:cNvSpPr>
            <a:spLocks noChangeArrowheads="1"/>
          </p:cNvSpPr>
          <p:nvPr/>
        </p:nvSpPr>
        <p:spPr bwMode="auto">
          <a:xfrm>
            <a:off x="1219200" y="42111"/>
            <a:ext cx="4419600" cy="1562100"/>
          </a:xfrm>
          <a:prstGeom prst="roundRect">
            <a:avLst>
              <a:gd name="adj" fmla="val 18171"/>
            </a:avLst>
          </a:prstGeom>
          <a:noFill/>
          <a:ln w="9525">
            <a:noFill/>
            <a:round/>
            <a:headEnd/>
            <a:tailEnd/>
          </a:ln>
        </p:spPr>
        <p:txBody>
          <a:bodyPr wrap="square" anchor="t"/>
          <a:lstStyle/>
          <a:p>
            <a:pPr marL="457200" indent="-457200" latinLnBrk="0"/>
            <a:r>
              <a:rPr lang="en-US" sz="3200" b="1" dirty="0" smtClean="0">
                <a:solidFill>
                  <a:prstClr val="white"/>
                </a:solidFill>
                <a:latin typeface="Arial Rounded MT Bold" pitchFamily="34" charset="0"/>
              </a:rPr>
              <a:t>Human Resources</a:t>
            </a:r>
          </a:p>
          <a:p>
            <a:pPr marL="457200" indent="-457200" latinLnBrk="0"/>
            <a:r>
              <a:rPr lang="ko-KR" altLang="en-US" sz="3200" b="1" dirty="0" smtClean="0">
                <a:solidFill>
                  <a:prstClr val="white"/>
                </a:solidFill>
                <a:latin typeface="Arial Rounded MT Bold" pitchFamily="34" charset="0"/>
              </a:rPr>
              <a:t>인적 자원</a:t>
            </a:r>
            <a:endParaRPr lang="en-US" sz="1200" b="1" dirty="0" smtClean="0">
              <a:solidFill>
                <a:srgbClr val="FF0066"/>
              </a:solidFill>
              <a:latin typeface="Berlin Sans FB Demi" pitchFamily="34" charset="0"/>
            </a:endParaRPr>
          </a:p>
        </p:txBody>
      </p:sp>
      <p:sp>
        <p:nvSpPr>
          <p:cNvPr id="9" name="AutoShape 3"/>
          <p:cNvSpPr>
            <a:spLocks noChangeArrowheads="1"/>
          </p:cNvSpPr>
          <p:nvPr/>
        </p:nvSpPr>
        <p:spPr bwMode="auto">
          <a:xfrm>
            <a:off x="0" y="42111"/>
            <a:ext cx="1143000" cy="1562100"/>
          </a:xfrm>
          <a:prstGeom prst="roundRect">
            <a:avLst>
              <a:gd name="adj" fmla="val 18171"/>
            </a:avLst>
          </a:prstGeom>
          <a:noFill/>
          <a:ln w="9525">
            <a:noFill/>
            <a:round/>
            <a:headEnd/>
            <a:tailEnd/>
          </a:ln>
        </p:spPr>
        <p:txBody>
          <a:bodyPr wrap="square" anchor="ctr"/>
          <a:lstStyle/>
          <a:p>
            <a:pPr marL="457200" indent="-457200" latinLnBrk="0"/>
            <a:r>
              <a:rPr lang="en-US" sz="15000" b="1" dirty="0" smtClean="0">
                <a:solidFill>
                  <a:prstClr val="white"/>
                </a:solidFill>
                <a:latin typeface="Arial Rounded MT Bold" pitchFamily="34" charset="0"/>
              </a:rPr>
              <a:t>3</a:t>
            </a:r>
            <a:endParaRPr lang="en-US" sz="15000" b="1" dirty="0" smtClean="0">
              <a:solidFill>
                <a:srgbClr val="FF0066"/>
              </a:solidFill>
              <a:latin typeface="Berlin Sans FB Dem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5862" y="1587878"/>
            <a:ext cx="2743867" cy="3276000"/>
          </a:xfrm>
          <a:prstGeom prst="ellipse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2629" y="4091093"/>
            <a:ext cx="4732866" cy="2766907"/>
          </a:xfrm>
          <a:prstGeom prst="ellipse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728" y="1604211"/>
            <a:ext cx="3259667" cy="3259667"/>
          </a:xfrm>
          <a:prstGeom prst="ellipse">
            <a:avLst/>
          </a:prstGeom>
        </p:spPr>
      </p:pic>
      <p:pic>
        <p:nvPicPr>
          <p:cNvPr id="10" name="pasted-image.ti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198316" y="53840"/>
            <a:ext cx="1857752" cy="4227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icture 2" descr="동그라미재단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615" y="53840"/>
            <a:ext cx="1284760" cy="42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359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7489</TotalTime>
  <Words>821</Words>
  <Application>Microsoft Office PowerPoint</Application>
  <PresentationFormat>화면 슬라이드 쇼(4:3)</PresentationFormat>
  <Paragraphs>126</Paragraphs>
  <Slides>18</Slides>
  <Notes>7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18</vt:i4>
      </vt:variant>
    </vt:vector>
  </HeadingPairs>
  <TitlesOfParts>
    <vt:vector size="19" baseType="lpstr">
      <vt:lpstr>Office Theme</vt:lpstr>
      <vt:lpstr>2014 The 두런두런 (Do + Learn) 동아리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2014 The 두런두런호에 승선을 환영합니다!</dc:title>
  <dc:creator>Alex Lim</dc:creator>
  <cp:lastModifiedBy>user</cp:lastModifiedBy>
  <cp:revision>52</cp:revision>
  <dcterms:created xsi:type="dcterms:W3CDTF">2014-08-10T16:17:07Z</dcterms:created>
  <dcterms:modified xsi:type="dcterms:W3CDTF">2015-01-22T08:31:11Z</dcterms:modified>
</cp:coreProperties>
</file>