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75" r:id="rId2"/>
    <p:sldId id="368" r:id="rId3"/>
    <p:sldId id="338" r:id="rId4"/>
    <p:sldId id="372" r:id="rId5"/>
    <p:sldId id="373" r:id="rId6"/>
    <p:sldId id="374" r:id="rId7"/>
    <p:sldId id="341" r:id="rId8"/>
    <p:sldId id="350" r:id="rId9"/>
    <p:sldId id="344" r:id="rId10"/>
    <p:sldId id="308" r:id="rId11"/>
    <p:sldId id="305" r:id="rId12"/>
    <p:sldId id="351" r:id="rId13"/>
    <p:sldId id="371" r:id="rId14"/>
    <p:sldId id="312" r:id="rId15"/>
    <p:sldId id="370" r:id="rId16"/>
    <p:sldId id="369" r:id="rId17"/>
    <p:sldId id="313" r:id="rId18"/>
    <p:sldId id="314" r:id="rId19"/>
    <p:sldId id="316" r:id="rId20"/>
    <p:sldId id="353" r:id="rId21"/>
    <p:sldId id="354" r:id="rId22"/>
    <p:sldId id="365" r:id="rId23"/>
    <p:sldId id="317" r:id="rId24"/>
    <p:sldId id="320" r:id="rId25"/>
    <p:sldId id="321" r:id="rId26"/>
    <p:sldId id="323" r:id="rId27"/>
    <p:sldId id="329" r:id="rId28"/>
    <p:sldId id="360" r:id="rId29"/>
    <p:sldId id="361" r:id="rId30"/>
    <p:sldId id="366" r:id="rId31"/>
    <p:sldId id="324" r:id="rId32"/>
    <p:sldId id="331" r:id="rId33"/>
    <p:sldId id="357" r:id="rId34"/>
    <p:sldId id="362" r:id="rId35"/>
    <p:sldId id="367" r:id="rId36"/>
    <p:sldId id="346" r:id="rId37"/>
    <p:sldId id="335" r:id="rId38"/>
    <p:sldId id="347" r:id="rId39"/>
    <p:sldId id="336" r:id="rId40"/>
    <p:sldId id="348" r:id="rId41"/>
    <p:sldId id="359" r:id="rId42"/>
    <p:sldId id="379" r:id="rId43"/>
    <p:sldId id="376" r:id="rId44"/>
    <p:sldId id="380" r:id="rId45"/>
    <p:sldId id="381" r:id="rId46"/>
    <p:sldId id="377" r:id="rId47"/>
    <p:sldId id="378" r:id="rId48"/>
    <p:sldId id="349" r:id="rId4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00"/>
    <a:srgbClr val="FF9966"/>
    <a:srgbClr val="FFCC66"/>
    <a:srgbClr val="339933"/>
    <a:srgbClr val="D4ECBA"/>
    <a:srgbClr val="3399FF"/>
    <a:srgbClr val="60CAAE"/>
    <a:srgbClr val="BEFFFE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585" autoAdjust="0"/>
  </p:normalViewPr>
  <p:slideViewPr>
    <p:cSldViewPr>
      <p:cViewPr varScale="1">
        <p:scale>
          <a:sx n="70" d="100"/>
          <a:sy n="70" d="100"/>
        </p:scale>
        <p:origin x="64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08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F46AD-2C0A-4D3D-A9A8-D2EA5F784BD5}" type="datetimeFigureOut">
              <a:rPr lang="ko-KR" altLang="en-US" smtClean="0"/>
              <a:pPr/>
              <a:t>2015-01-24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510BB-AA24-47E8-AA7F-7889CAD71E7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6103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10BB-AA24-47E8-AA7F-7889CAD71E79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6194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638EE7-DB10-4EF1-9607-7B4E1CE82E12}" type="slidenum">
              <a:rPr lang="en-US" altLang="ko-KR"/>
              <a:pPr/>
              <a:t>24</a:t>
            </a:fld>
            <a:endParaRPr lang="en-US" altLang="ko-KR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146688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10BB-AA24-47E8-AA7F-7889CAD71E79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487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 smtClean="0"/>
              <a:t>77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24328" y="5445224"/>
            <a:ext cx="2133600" cy="365125"/>
          </a:xfr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5465-1339-4AD1-8001-4E5ACFAF74FE}" type="datetimeFigureOut">
              <a:rPr lang="ko-KR" altLang="en-US" smtClean="0"/>
              <a:pPr/>
              <a:t>2015-01-24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3926-4EF9-4F90-BF2B-6506DCB2AD6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722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Microsoft\Windows\Temporary Internet Files\Content.IE5\TMHX4AO3\MP900448524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B3A2C7">
              <a:alpha val="65098"/>
            </a:srgbClr>
          </a:solidFill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완벽을 추구하는 나 걱정하지 말자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marL="0" indent="0">
              <a:buNone/>
              <a:defRPr sz="3600" b="1" cap="none" spc="0">
                <a:ln w="12700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나의 강점은 심미안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1" name="왼쪽 화살표 10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2" name="왼쪽 화살표 11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3" name="왼쪽 화살표 12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35F83-E84A-46A2-B12A-202D34841136}" type="datetimeFigureOut">
              <a:rPr lang="ko-KR" altLang="en-US" smtClean="0"/>
              <a:pPr/>
              <a:t>2015-01-24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0" y="6165304"/>
            <a:ext cx="2608410" cy="692696"/>
            <a:chOff x="0" y="6165304"/>
            <a:chExt cx="2608410" cy="692696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4134" t="40605" r="24992" b="36799"/>
            <a:stretch>
              <a:fillRect/>
            </a:stretch>
          </p:blipFill>
          <p:spPr bwMode="auto">
            <a:xfrm>
              <a:off x="0" y="6192723"/>
              <a:ext cx="2608410" cy="665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 userDrawn="1"/>
          </p:nvPicPr>
          <p:blipFill>
            <a:blip r:embed="rId16" cstate="print"/>
            <a:srcRect l="32484" t="43636" r="30307" b="39384"/>
            <a:stretch>
              <a:fillRect/>
            </a:stretch>
          </p:blipFill>
          <p:spPr bwMode="auto">
            <a:xfrm>
              <a:off x="971600" y="6165304"/>
              <a:ext cx="684584" cy="249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그림 11" descr="서울중등진로와직업교과교육연구회_아이덴티티_시그니처_cs2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5868144" y="6309320"/>
            <a:ext cx="3203848" cy="527665"/>
          </a:xfrm>
          <a:prstGeom prst="rect">
            <a:avLst/>
          </a:prstGeom>
        </p:spPr>
      </p:pic>
      <p:pic>
        <p:nvPicPr>
          <p:cNvPr id="11" name="Picture 2" descr="C:\Users\user\Desktop\ㄱ찾기 프로젝트.jp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%5bmix%5d&#54588;&#54532;&#54004;&#47112;&#49828;&#53664;&#46993;.SBS_&#44368;&#50977;&#46041;&#50689;&#49345;.avi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8680"/>
            <a:ext cx="7416824" cy="55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6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4000" dirty="0" smtClean="0">
                <a:latin typeface="한컴 윤고딕 240" pitchFamily="18" charset="-127"/>
                <a:ea typeface="한컴 윤고딕 240" pitchFamily="18" charset="-127"/>
              </a:rPr>
              <a:t>&lt;</a:t>
            </a:r>
            <a:r>
              <a:rPr lang="ko-KR" altLang="en-US" sz="4000" dirty="0" smtClean="0">
                <a:latin typeface="한컴 윤고딕 240" pitchFamily="18" charset="-127"/>
                <a:ea typeface="한컴 윤고딕 240" pitchFamily="18" charset="-127"/>
              </a:rPr>
              <a:t>생애곡선</a:t>
            </a:r>
            <a:r>
              <a:rPr lang="en-US" altLang="ko-KR" sz="4000" dirty="0" smtClean="0">
                <a:latin typeface="한컴 윤고딕 240" pitchFamily="18" charset="-127"/>
                <a:ea typeface="한컴 윤고딕 240" pitchFamily="18" charset="-127"/>
              </a:rPr>
              <a:t>&gt; </a:t>
            </a:r>
            <a:r>
              <a:rPr lang="ko-KR" altLang="en-US" sz="4000" dirty="0" smtClean="0">
                <a:latin typeface="한컴 윤고딕 240" pitchFamily="18" charset="-127"/>
                <a:ea typeface="한컴 윤고딕 240" pitchFamily="18" charset="-127"/>
              </a:rPr>
              <a:t>들어보셨나요</a:t>
            </a:r>
            <a:endParaRPr lang="ko-KR" altLang="en-US" sz="4000" dirty="0">
              <a:latin typeface="한컴 윤고딕 240" pitchFamily="18" charset="-127"/>
              <a:ea typeface="한컴 윤고딕 240" pitchFamily="18" charset="-127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2841" y="1502036"/>
            <a:ext cx="7403575" cy="43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5652120" y="44624"/>
            <a:ext cx="3672408" cy="593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546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256990" y="5037454"/>
            <a:ext cx="8563481" cy="64294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한컴 윤고딕 240" pitchFamily="18" charset="-127"/>
                <a:ea typeface="한컴 윤고딕 240" pitchFamily="18" charset="-127"/>
                <a:cs typeface="+mj-cs"/>
              </a:rPr>
              <a:t>당신의 꿈을 찾는데 계기가 된 여행이 있었나요</a:t>
            </a:r>
            <a:endParaRPr kumimoji="0" lang="ko-KR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한컴 윤고딕 240" pitchFamily="18" charset="-127"/>
              <a:ea typeface="한컴 윤고딕 240" pitchFamily="18" charset="-127"/>
              <a:cs typeface="+mj-cs"/>
            </a:endParaRPr>
          </a:p>
        </p:txBody>
      </p:sp>
      <p:pic>
        <p:nvPicPr>
          <p:cNvPr id="8" name="내용 개체 틀 3" descr="숲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8590121" cy="4093919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77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71538" y="1928802"/>
            <a:ext cx="7143800" cy="3500462"/>
          </a:xfrm>
        </p:spPr>
        <p:txBody>
          <a:bodyPr>
            <a:noAutofit/>
          </a:bodyPr>
          <a:lstStyle/>
          <a:p>
            <a:endParaRPr lang="en-US" altLang="ko-KR" sz="4400" dirty="0" smtClean="0">
              <a:solidFill>
                <a:srgbClr val="FF0066"/>
              </a:solidFill>
              <a:latin typeface="HY산B" pitchFamily="18" charset="-127"/>
              <a:ea typeface="HY산B" pitchFamily="18" charset="-127"/>
            </a:endParaRPr>
          </a:p>
          <a:p>
            <a:endParaRPr lang="en-US" altLang="ko-KR" sz="4400" dirty="0" smtClean="0">
              <a:solidFill>
                <a:srgbClr val="FF0066"/>
              </a:solidFill>
              <a:latin typeface="HY산B" pitchFamily="18" charset="-127"/>
              <a:ea typeface="HY산B" pitchFamily="18" charset="-127"/>
            </a:endParaRPr>
          </a:p>
        </p:txBody>
      </p:sp>
      <p:pic>
        <p:nvPicPr>
          <p:cNvPr id="1026" name="Picture 2" descr="C:\Users\user\Desktop\캠프\20141108_103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4" y="342028"/>
            <a:ext cx="4792132" cy="632733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캠프\20141108_1156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407" y="260185"/>
            <a:ext cx="5140651" cy="626719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341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2195736" y="2535999"/>
            <a:ext cx="4752528" cy="178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250000"/>
              </a:lnSpc>
              <a:defRPr sz="2400" spc="-15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defRPr>
            </a:lvl1pPr>
          </a:lstStyle>
          <a:p>
            <a:pPr algn="ctr"/>
            <a:r>
              <a:rPr lang="en-US" altLang="ko-KR" dirty="0"/>
              <a:t>Ⅱ . </a:t>
            </a:r>
            <a:r>
              <a:rPr lang="ko-KR" altLang="en-US" dirty="0"/>
              <a:t>공동체와 이익을 나누는 </a:t>
            </a:r>
            <a:r>
              <a:rPr lang="ko-KR" altLang="en-US" dirty="0" err="1"/>
              <a:t>착한기업</a:t>
            </a:r>
            <a:r>
              <a:rPr lang="ko-KR" altLang="en-US" dirty="0"/>
              <a:t>       </a:t>
            </a:r>
            <a:r>
              <a:rPr lang="en-US" altLang="ko-KR" dirty="0"/>
              <a:t>- </a:t>
            </a:r>
            <a:r>
              <a:rPr lang="ko-KR" altLang="en-US" dirty="0" err="1"/>
              <a:t>중암중</a:t>
            </a:r>
            <a:r>
              <a:rPr lang="ko-KR" altLang="en-US" dirty="0"/>
              <a:t> 진미숙 선생님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15861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00100" y="1643050"/>
            <a:ext cx="7143800" cy="3571900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ko-KR" altLang="en-US" sz="44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문제해결과  기업가 정신</a:t>
            </a:r>
            <a:endParaRPr lang="en-US" altLang="ko-KR" sz="4400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r>
              <a:rPr lang="ko-KR" altLang="en-US" sz="4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사회적  기업이해</a:t>
            </a:r>
            <a:endParaRPr lang="en-US" altLang="ko-KR" sz="4800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77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7316316" cy="4176464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ko-KR" altLang="en-US" sz="36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기업가 정신이란</a:t>
            </a:r>
            <a:endParaRPr lang="en-US" altLang="ko-KR" sz="3600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r>
              <a:rPr lang="ko-KR" altLang="en-US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새로운 가치와 일자리를 만들어 내는 것</a:t>
            </a:r>
            <a:endParaRPr lang="en-US" altLang="ko-KR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r>
              <a:rPr lang="en-US" altLang="ko-KR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(</a:t>
            </a:r>
            <a:r>
              <a:rPr lang="ko-KR" altLang="en-US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가치창조활동</a:t>
            </a:r>
            <a:r>
              <a:rPr lang="en-US" altLang="ko-KR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)</a:t>
            </a:r>
          </a:p>
        </p:txBody>
      </p:sp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405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00100" y="908720"/>
            <a:ext cx="7316316" cy="4306230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ko-KR" altLang="en-US" sz="36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사회적 기업이란</a:t>
            </a:r>
            <a:endParaRPr lang="en-US" altLang="ko-KR" sz="3600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r>
              <a:rPr lang="ko-KR" altLang="en-US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사회적 목적을 우선적으로 추구하면서</a:t>
            </a:r>
            <a:endParaRPr lang="en-US" altLang="ko-KR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r>
              <a:rPr lang="ko-KR" altLang="en-US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 영업 활동을 수행하는 기업 및 조직</a:t>
            </a:r>
            <a:endParaRPr lang="en-US" altLang="ko-KR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0171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3"/>
          <p:cNvSpPr txBox="1">
            <a:spLocks noGrp="1"/>
          </p:cNvSpPr>
          <p:nvPr>
            <p:ph type="subTitle" idx="1"/>
          </p:nvPr>
        </p:nvSpPr>
        <p:spPr>
          <a:xfrm>
            <a:off x="785786" y="1428736"/>
            <a:ext cx="7572428" cy="91717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영국 콘월 지역의  </a:t>
            </a:r>
            <a:r>
              <a:rPr lang="en-US" altLang="ko-KR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Fifteen </a:t>
            </a:r>
            <a:r>
              <a:rPr lang="ko-KR" altLang="en-US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레스토랑</a:t>
            </a:r>
            <a:endParaRPr lang="en-US" altLang="ko-KR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en-US" altLang="ko-KR" sz="1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&lt; </a:t>
            </a:r>
            <a:r>
              <a:rPr lang="ko-KR" altLang="en-US" sz="1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출처 </a:t>
            </a:r>
            <a:r>
              <a:rPr lang="en-US" altLang="ko-KR" sz="1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: SBS </a:t>
            </a:r>
            <a:r>
              <a:rPr lang="ko-KR" altLang="en-US" sz="1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다큐  </a:t>
            </a:r>
            <a:r>
              <a:rPr lang="en-US" altLang="ko-KR" sz="1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‘</a:t>
            </a:r>
            <a:r>
              <a:rPr lang="ko-KR" altLang="en-US" sz="1800" b="0" dirty="0" err="1" smtClean="0">
                <a:effectLst/>
                <a:latin typeface="한컴 윤고딕 240" pitchFamily="18" charset="-127"/>
                <a:ea typeface="한컴 윤고딕 240" pitchFamily="18" charset="-127"/>
              </a:rPr>
              <a:t>더불어사는</a:t>
            </a:r>
            <a:r>
              <a:rPr lang="ko-KR" altLang="en-US" sz="1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 힘</a:t>
            </a:r>
            <a:r>
              <a:rPr lang="en-US" altLang="ko-KR" sz="1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,</a:t>
            </a:r>
            <a:r>
              <a:rPr lang="ko-KR" altLang="en-US" sz="1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  사회적기업</a:t>
            </a:r>
            <a:r>
              <a:rPr lang="en-US" altLang="ko-KR" sz="1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’ &gt;</a:t>
            </a:r>
            <a:endParaRPr lang="ko-KR" altLang="en-US" sz="1800" b="0" dirty="0">
              <a:effectLst/>
              <a:latin typeface="한컴 윤고딕 240" pitchFamily="18" charset="-127"/>
              <a:ea typeface="한컴 윤고딕 240" pitchFamily="18" charset="-127"/>
            </a:endParaRPr>
          </a:p>
        </p:txBody>
      </p:sp>
      <p:pic>
        <p:nvPicPr>
          <p:cNvPr id="5" name="그림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571744"/>
            <a:ext cx="8572560" cy="342902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771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3"/>
          <p:cNvSpPr>
            <a:spLocks noGrp="1"/>
          </p:cNvSpPr>
          <p:nvPr>
            <p:ph type="subTitle" idx="1"/>
          </p:nvPr>
        </p:nvSpPr>
        <p:spPr>
          <a:xfrm>
            <a:off x="1571604" y="1357299"/>
            <a:ext cx="5643602" cy="7143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ko-KR" altLang="en-US" sz="3600" b="0" dirty="0" smtClean="0">
                <a:solidFill>
                  <a:sysClr val="windowText" lastClr="000000"/>
                </a:solidFill>
                <a:effectLst/>
                <a:latin typeface="한컴 윤고딕 240" pitchFamily="18" charset="-127"/>
                <a:ea typeface="한컴 윤고딕 240" pitchFamily="18" charset="-127"/>
              </a:rPr>
              <a:t>우 리 도  사 회 적  기 업 가</a:t>
            </a:r>
            <a:r>
              <a:rPr lang="en-US" altLang="ko-KR" sz="3600" b="0" dirty="0" smtClean="0">
                <a:solidFill>
                  <a:sysClr val="windowText" lastClr="000000"/>
                </a:solidFill>
                <a:effectLst/>
                <a:latin typeface="한컴 윤고딕 240" pitchFamily="18" charset="-127"/>
                <a:ea typeface="한컴 윤고딕 240" pitchFamily="18" charset="-127"/>
              </a:rPr>
              <a:t>!</a:t>
            </a:r>
            <a:endParaRPr lang="ko-KR" altLang="en-US" sz="3600" b="0" dirty="0">
              <a:solidFill>
                <a:sysClr val="windowText" lastClr="000000"/>
              </a:solidFill>
              <a:effectLst/>
              <a:latin typeface="한컴 윤고딕 240" pitchFamily="18" charset="-127"/>
              <a:ea typeface="한컴 윤고딕 240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48880"/>
            <a:ext cx="7858180" cy="318223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771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43608" y="1340768"/>
            <a:ext cx="7143800" cy="3571900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ko-KR" altLang="en-US" sz="4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디자인   발표하기</a:t>
            </a:r>
            <a:endParaRPr lang="en-US" altLang="ko-KR" sz="4800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r>
              <a:rPr lang="ko-KR" altLang="en-US" sz="4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우리도   할 수 있어요</a:t>
            </a:r>
            <a:r>
              <a:rPr lang="en-US" altLang="ko-KR" sz="4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..</a:t>
            </a:r>
          </a:p>
        </p:txBody>
      </p:sp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77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1302715" y="1844824"/>
            <a:ext cx="6264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250000"/>
              </a:lnSpc>
              <a:defRPr sz="2400" spc="-15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defRPr>
            </a:lvl1pPr>
          </a:lstStyle>
          <a:p>
            <a:pPr algn="ctr"/>
            <a:r>
              <a:rPr lang="ko-KR" altLang="en-US" dirty="0" smtClean="0"/>
              <a:t>청소년의 </a:t>
            </a:r>
            <a:r>
              <a:rPr lang="ko-KR" altLang="en-US" sz="3600" dirty="0" smtClean="0">
                <a:solidFill>
                  <a:schemeClr val="accent6">
                    <a:lumMod val="75000"/>
                  </a:schemeClr>
                </a:solidFill>
              </a:rPr>
              <a:t>가</a:t>
            </a:r>
            <a:r>
              <a:rPr lang="ko-KR" altLang="en-US" dirty="0" smtClean="0"/>
              <a:t>능성</a:t>
            </a:r>
            <a:r>
              <a:rPr lang="en-US" altLang="ko-KR" dirty="0" smtClean="0"/>
              <a:t>,  </a:t>
            </a:r>
            <a:r>
              <a:rPr lang="ko-KR" altLang="en-US" sz="3600" dirty="0" smtClean="0">
                <a:solidFill>
                  <a:schemeClr val="accent6">
                    <a:lumMod val="75000"/>
                  </a:schemeClr>
                </a:solidFill>
              </a:rPr>
              <a:t>기</a:t>
            </a:r>
            <a:r>
              <a:rPr lang="ko-KR" altLang="en-US" dirty="0" smtClean="0"/>
              <a:t>회</a:t>
            </a:r>
            <a:r>
              <a:rPr lang="en-US" altLang="ko-KR" dirty="0" smtClean="0"/>
              <a:t>,  </a:t>
            </a:r>
            <a:r>
              <a:rPr lang="ko-KR" altLang="en-US" sz="3600" dirty="0" smtClean="0">
                <a:solidFill>
                  <a:schemeClr val="accent6">
                    <a:lumMod val="75000"/>
                  </a:schemeClr>
                </a:solidFill>
              </a:rPr>
              <a:t>기</a:t>
            </a:r>
            <a:r>
              <a:rPr lang="ko-KR" altLang="en-US" dirty="0" smtClean="0"/>
              <a:t>업가정신</a:t>
            </a:r>
            <a:r>
              <a:rPr lang="en-US" altLang="ko-KR" dirty="0" smtClean="0"/>
              <a:t>, </a:t>
            </a:r>
          </a:p>
          <a:p>
            <a:pPr algn="ctr"/>
            <a:r>
              <a:rPr lang="ko-KR" altLang="en-US" dirty="0" smtClean="0"/>
              <a:t>그리고 </a:t>
            </a:r>
            <a:r>
              <a:rPr lang="ko-KR" altLang="en-US" sz="3600" dirty="0" smtClean="0">
                <a:solidFill>
                  <a:schemeClr val="accent6">
                    <a:lumMod val="75000"/>
                  </a:schemeClr>
                </a:solidFill>
              </a:rPr>
              <a:t>꿈</a:t>
            </a:r>
            <a:r>
              <a:rPr lang="ko-KR" altLang="en-US" dirty="0" smtClean="0"/>
              <a:t>을 찾습니다</a:t>
            </a:r>
            <a:r>
              <a:rPr lang="en-US" altLang="ko-KR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2036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미술2실\Users\user\Desktop\자유학기제 관련 사진및 동영상\자유학기제 동영상\진로교육활동\20.진로캠프\IMG_73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91" y="332656"/>
            <a:ext cx="5142182" cy="342812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미술2실\Users\user\Desktop\자유학기제 관련 사진및 동영상\자유학기제 동영상\진로교육활동\20.진로캠프\IMG_73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525" y="1787567"/>
            <a:ext cx="4672501" cy="311647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캠프\20141108_143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35504"/>
            <a:ext cx="3027757" cy="403700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845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4" name="진로캠프2번 비디오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692696"/>
            <a:ext cx="892899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5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2231740" y="2459504"/>
            <a:ext cx="4680520" cy="178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250000"/>
              </a:lnSpc>
              <a:defRPr sz="2400" spc="-15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defRPr>
            </a:lvl1pPr>
          </a:lstStyle>
          <a:p>
            <a:pPr algn="ctr"/>
            <a:r>
              <a:rPr lang="en-US" altLang="ko-KR" dirty="0"/>
              <a:t>Ⅲ . </a:t>
            </a:r>
            <a:r>
              <a:rPr lang="ko-KR" altLang="en-US" dirty="0"/>
              <a:t>나만의 </a:t>
            </a:r>
            <a:r>
              <a:rPr lang="ko-KR" altLang="en-US" dirty="0" err="1"/>
              <a:t>기업만들기</a:t>
            </a:r>
            <a:r>
              <a:rPr lang="en-US" altLang="ko-KR" dirty="0"/>
              <a:t>, </a:t>
            </a:r>
            <a:r>
              <a:rPr lang="ko-KR" altLang="en-US" dirty="0"/>
              <a:t>어렵지 않아요      </a:t>
            </a:r>
            <a:r>
              <a:rPr lang="en-US" altLang="ko-KR" dirty="0"/>
              <a:t>- </a:t>
            </a:r>
            <a:r>
              <a:rPr lang="ko-KR" altLang="en-US" dirty="0" err="1"/>
              <a:t>월곡중</a:t>
            </a:r>
            <a:r>
              <a:rPr lang="ko-KR" altLang="en-US" dirty="0"/>
              <a:t> </a:t>
            </a:r>
            <a:r>
              <a:rPr lang="ko-KR" altLang="en-US" dirty="0" err="1"/>
              <a:t>황석묵</a:t>
            </a:r>
            <a:r>
              <a:rPr lang="ko-KR" altLang="en-US" dirty="0"/>
              <a:t> 선생님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31359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00100" y="1643050"/>
            <a:ext cx="7143800" cy="3571900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ko-KR" altLang="en-US" sz="40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기업가  활동</a:t>
            </a:r>
            <a:endParaRPr lang="en-US" altLang="ko-KR" sz="4000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r>
              <a:rPr lang="ko-KR" altLang="en-US" sz="2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나도  창업  </a:t>
            </a:r>
            <a:r>
              <a:rPr lang="en-US" altLang="ko-KR" sz="2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CEO</a:t>
            </a:r>
          </a:p>
          <a:p>
            <a:pPr>
              <a:lnSpc>
                <a:spcPct val="250000"/>
              </a:lnSpc>
            </a:pPr>
            <a:r>
              <a:rPr lang="en-US" altLang="ko-KR" sz="24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I am a Chief Executive Officer </a:t>
            </a:r>
          </a:p>
          <a:p>
            <a:pPr>
              <a:lnSpc>
                <a:spcPct val="250000"/>
              </a:lnSpc>
            </a:pPr>
            <a:endParaRPr lang="en-US" altLang="ko-KR" sz="4400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77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9"/>
          <p:cNvGrpSpPr/>
          <p:nvPr/>
        </p:nvGrpSpPr>
        <p:grpSpPr>
          <a:xfrm>
            <a:off x="6991558" y="1303308"/>
            <a:ext cx="1461900" cy="2505089"/>
            <a:chOff x="6991558" y="1303308"/>
            <a:chExt cx="1461900" cy="250508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9699" name="AutoShape 3"/>
            <p:cNvSpPr>
              <a:spLocks noChangeArrowheads="1"/>
            </p:cNvSpPr>
            <p:nvPr/>
          </p:nvSpPr>
          <p:spPr bwMode="auto">
            <a:xfrm>
              <a:off x="7445395" y="1303308"/>
              <a:ext cx="1008063" cy="50482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dirty="0">
                  <a:latin typeface="한컴 윤고딕 240" pitchFamily="18" charset="-127"/>
                  <a:ea typeface="한컴 윤고딕 240" pitchFamily="18" charset="-127"/>
                </a:rPr>
                <a:t>금 융</a:t>
              </a:r>
            </a:p>
          </p:txBody>
        </p:sp>
        <p:sp>
          <p:nvSpPr>
            <p:cNvPr id="29700" name="AutoShape 4"/>
            <p:cNvSpPr>
              <a:spLocks noChangeArrowheads="1"/>
            </p:cNvSpPr>
            <p:nvPr/>
          </p:nvSpPr>
          <p:spPr bwMode="auto">
            <a:xfrm>
              <a:off x="7445395" y="2089126"/>
              <a:ext cx="1008063" cy="50482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dirty="0">
                  <a:latin typeface="한컴 윤고딕 240" pitchFamily="18" charset="-127"/>
                  <a:ea typeface="한컴 윤고딕 240" pitchFamily="18" charset="-127"/>
                </a:rPr>
                <a:t>은 행</a:t>
              </a:r>
            </a:p>
          </p:txBody>
        </p:sp>
        <p:sp>
          <p:nvSpPr>
            <p:cNvPr id="29701" name="AutoShape 5"/>
            <p:cNvSpPr>
              <a:spLocks noChangeArrowheads="1"/>
            </p:cNvSpPr>
            <p:nvPr/>
          </p:nvSpPr>
          <p:spPr bwMode="auto">
            <a:xfrm>
              <a:off x="7445395" y="2713241"/>
              <a:ext cx="1008063" cy="50482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dirty="0">
                  <a:latin typeface="한컴 윤고딕 240" pitchFamily="18" charset="-127"/>
                  <a:ea typeface="한컴 윤고딕 240" pitchFamily="18" charset="-127"/>
                </a:rPr>
                <a:t>증 권</a:t>
              </a:r>
            </a:p>
          </p:txBody>
        </p:sp>
        <p:sp>
          <p:nvSpPr>
            <p:cNvPr id="29702" name="AutoShape 6"/>
            <p:cNvSpPr>
              <a:spLocks noChangeArrowheads="1"/>
            </p:cNvSpPr>
            <p:nvPr/>
          </p:nvSpPr>
          <p:spPr bwMode="auto">
            <a:xfrm>
              <a:off x="7445395" y="3303572"/>
              <a:ext cx="1008063" cy="50482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dirty="0">
                  <a:latin typeface="한컴 윤고딕 240" pitchFamily="18" charset="-127"/>
                  <a:ea typeface="한컴 윤고딕 240" pitchFamily="18" charset="-127"/>
                </a:rPr>
                <a:t>보 험</a:t>
              </a:r>
            </a:p>
          </p:txBody>
        </p:sp>
        <p:cxnSp>
          <p:nvCxnSpPr>
            <p:cNvPr id="29703" name="AutoShape 7"/>
            <p:cNvCxnSpPr>
              <a:cxnSpLocks noChangeShapeType="1"/>
              <a:endCxn id="29701" idx="1"/>
            </p:cNvCxnSpPr>
            <p:nvPr/>
          </p:nvCxnSpPr>
          <p:spPr bwMode="auto">
            <a:xfrm flipV="1">
              <a:off x="6991558" y="2965654"/>
              <a:ext cx="453837" cy="2176"/>
            </a:xfrm>
            <a:prstGeom prst="straightConnector1">
              <a:avLst/>
            </a:prstGeom>
            <a:grp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9704" name="AutoShape 8"/>
            <p:cNvCxnSpPr>
              <a:cxnSpLocks noChangeShapeType="1"/>
              <a:endCxn id="29700" idx="1"/>
            </p:cNvCxnSpPr>
            <p:nvPr/>
          </p:nvCxnSpPr>
          <p:spPr bwMode="auto">
            <a:xfrm flipV="1">
              <a:off x="6991558" y="2341539"/>
              <a:ext cx="453837" cy="626291"/>
            </a:xfrm>
            <a:prstGeom prst="straightConnector1">
              <a:avLst/>
            </a:prstGeom>
            <a:grp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9705" name="AutoShape 9"/>
            <p:cNvCxnSpPr>
              <a:cxnSpLocks noChangeShapeType="1"/>
              <a:endCxn id="29702" idx="1"/>
            </p:cNvCxnSpPr>
            <p:nvPr/>
          </p:nvCxnSpPr>
          <p:spPr bwMode="auto">
            <a:xfrm>
              <a:off x="6991558" y="2967830"/>
              <a:ext cx="453837" cy="588155"/>
            </a:xfrm>
            <a:prstGeom prst="straightConnector1">
              <a:avLst/>
            </a:prstGeom>
            <a:grp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108309" y="1643050"/>
            <a:ext cx="4906672" cy="4278328"/>
            <a:chOff x="1836" y="1600"/>
            <a:chExt cx="2043" cy="1831"/>
          </a:xfrm>
        </p:grpSpPr>
        <p:sp>
          <p:nvSpPr>
            <p:cNvPr id="29707" name="Oval 11"/>
            <p:cNvSpPr>
              <a:spLocks noChangeArrowheads="1"/>
            </p:cNvSpPr>
            <p:nvPr/>
          </p:nvSpPr>
          <p:spPr bwMode="auto">
            <a:xfrm>
              <a:off x="3289" y="1875"/>
              <a:ext cx="590" cy="54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dirty="0">
                  <a:latin typeface="한컴 윤고딕 240" pitchFamily="18" charset="-127"/>
                  <a:ea typeface="한컴 윤고딕 240" pitchFamily="18" charset="-127"/>
                </a:rPr>
                <a:t>가계</a:t>
              </a:r>
            </a:p>
          </p:txBody>
        </p:sp>
        <p:sp>
          <p:nvSpPr>
            <p:cNvPr id="29708" name="Oval 12"/>
            <p:cNvSpPr>
              <a:spLocks noChangeArrowheads="1"/>
            </p:cNvSpPr>
            <p:nvPr/>
          </p:nvSpPr>
          <p:spPr bwMode="auto">
            <a:xfrm>
              <a:off x="2585" y="2886"/>
              <a:ext cx="590" cy="54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dirty="0">
                  <a:latin typeface="한컴 윤고딕 240" pitchFamily="18" charset="-127"/>
                  <a:ea typeface="한컴 윤고딕 240" pitchFamily="18" charset="-127"/>
                </a:rPr>
                <a:t>정부</a:t>
              </a:r>
            </a:p>
          </p:txBody>
        </p:sp>
        <p:sp>
          <p:nvSpPr>
            <p:cNvPr id="29709" name="Text Box 13"/>
            <p:cNvSpPr txBox="1">
              <a:spLocks noChangeArrowheads="1"/>
            </p:cNvSpPr>
            <p:nvPr/>
          </p:nvSpPr>
          <p:spPr bwMode="auto">
            <a:xfrm>
              <a:off x="1928" y="1600"/>
              <a:ext cx="423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400" dirty="0">
                  <a:latin typeface="한컴 윤고딕 240" pitchFamily="18" charset="-127"/>
                  <a:ea typeface="한컴 윤고딕 240" pitchFamily="18" charset="-127"/>
                </a:rPr>
                <a:t>생산자</a:t>
              </a:r>
            </a:p>
          </p:txBody>
        </p:sp>
        <p:sp>
          <p:nvSpPr>
            <p:cNvPr id="29710" name="Text Box 14"/>
            <p:cNvSpPr txBox="1">
              <a:spLocks noChangeArrowheads="1"/>
            </p:cNvSpPr>
            <p:nvPr/>
          </p:nvSpPr>
          <p:spPr bwMode="auto">
            <a:xfrm>
              <a:off x="3425" y="1600"/>
              <a:ext cx="423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400">
                  <a:latin typeface="한컴 윤고딕 240" pitchFamily="18" charset="-127"/>
                  <a:ea typeface="한컴 윤고딕 240" pitchFamily="18" charset="-127"/>
                </a:rPr>
                <a:t>소비자</a:t>
              </a:r>
            </a:p>
          </p:txBody>
        </p:sp>
        <p:sp>
          <p:nvSpPr>
            <p:cNvPr id="29711" name="Oval 15"/>
            <p:cNvSpPr>
              <a:spLocks noChangeArrowheads="1"/>
            </p:cNvSpPr>
            <p:nvPr/>
          </p:nvSpPr>
          <p:spPr bwMode="auto">
            <a:xfrm>
              <a:off x="1836" y="1887"/>
              <a:ext cx="590" cy="54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dirty="0">
                  <a:latin typeface="한컴 윤고딕 240" pitchFamily="18" charset="-127"/>
                  <a:ea typeface="한컴 윤고딕 240" pitchFamily="18" charset="-127"/>
                </a:rPr>
                <a:t>기업</a:t>
              </a:r>
            </a:p>
          </p:txBody>
        </p:sp>
        <p:cxnSp>
          <p:nvCxnSpPr>
            <p:cNvPr id="29712" name="AutoShape 16"/>
            <p:cNvCxnSpPr>
              <a:cxnSpLocks noChangeShapeType="1"/>
              <a:stCxn id="29711" idx="5"/>
              <a:endCxn id="29708" idx="1"/>
            </p:cNvCxnSpPr>
            <p:nvPr/>
          </p:nvCxnSpPr>
          <p:spPr bwMode="auto">
            <a:xfrm>
              <a:off x="2340" y="2352"/>
              <a:ext cx="331" cy="614"/>
            </a:xfrm>
            <a:prstGeom prst="straightConnector1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9713" name="AutoShape 17"/>
            <p:cNvCxnSpPr>
              <a:cxnSpLocks noChangeShapeType="1"/>
              <a:stCxn id="29707" idx="3"/>
              <a:endCxn id="29708" idx="7"/>
            </p:cNvCxnSpPr>
            <p:nvPr/>
          </p:nvCxnSpPr>
          <p:spPr bwMode="auto">
            <a:xfrm rot="5400000">
              <a:off x="2919" y="2510"/>
              <a:ext cx="625" cy="287"/>
            </a:xfrm>
            <a:prstGeom prst="straightConnector1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9714" name="Line 18"/>
            <p:cNvSpPr>
              <a:spLocks noChangeShapeType="1"/>
            </p:cNvSpPr>
            <p:nvPr/>
          </p:nvSpPr>
          <p:spPr bwMode="auto">
            <a:xfrm>
              <a:off x="2472" y="2069"/>
              <a:ext cx="771" cy="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endParaRPr lang="ko-KR" altLang="en-US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sp>
          <p:nvSpPr>
            <p:cNvPr id="29715" name="Line 19"/>
            <p:cNvSpPr>
              <a:spLocks noChangeShapeType="1"/>
            </p:cNvSpPr>
            <p:nvPr/>
          </p:nvSpPr>
          <p:spPr bwMode="auto">
            <a:xfrm flipH="1">
              <a:off x="2472" y="2205"/>
              <a:ext cx="771" cy="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endParaRPr lang="ko-KR" altLang="en-US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sp>
          <p:nvSpPr>
            <p:cNvPr id="29718" name="Text Box 22"/>
            <p:cNvSpPr txBox="1">
              <a:spLocks noChangeArrowheads="1"/>
            </p:cNvSpPr>
            <p:nvPr/>
          </p:nvSpPr>
          <p:spPr bwMode="auto">
            <a:xfrm>
              <a:off x="2738" y="2602"/>
              <a:ext cx="269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000">
                  <a:latin typeface="한컴 윤고딕 240" pitchFamily="18" charset="-127"/>
                  <a:ea typeface="한컴 윤고딕 240" pitchFamily="18" charset="-127"/>
                </a:rPr>
                <a:t>세금</a:t>
              </a:r>
            </a:p>
          </p:txBody>
        </p:sp>
      </p:grpSp>
      <p:grpSp>
        <p:nvGrpSpPr>
          <p:cNvPr id="4" name="그룹 27"/>
          <p:cNvGrpSpPr/>
          <p:nvPr/>
        </p:nvGrpSpPr>
        <p:grpSpPr>
          <a:xfrm>
            <a:off x="3848105" y="1214422"/>
            <a:ext cx="1366837" cy="1446208"/>
            <a:chOff x="3848105" y="1214422"/>
            <a:chExt cx="1366837" cy="144620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9720" name="AutoShape 24"/>
            <p:cNvSpPr>
              <a:spLocks noChangeArrowheads="1"/>
            </p:cNvSpPr>
            <p:nvPr/>
          </p:nvSpPr>
          <p:spPr bwMode="auto">
            <a:xfrm>
              <a:off x="4137028" y="2232002"/>
              <a:ext cx="863600" cy="428628"/>
            </a:xfrm>
            <a:prstGeom prst="upArrow">
              <a:avLst>
                <a:gd name="adj1" fmla="val 50000"/>
                <a:gd name="adj2" fmla="val 50366"/>
              </a:avLst>
            </a:prstGeom>
            <a:grpFill/>
            <a:ln w="9525">
              <a:solidFill>
                <a:srgbClr val="003300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ko-KR" altLang="en-US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sp>
          <p:nvSpPr>
            <p:cNvPr id="29721" name="AutoShape 25"/>
            <p:cNvSpPr>
              <a:spLocks noChangeArrowheads="1"/>
            </p:cNvSpPr>
            <p:nvPr/>
          </p:nvSpPr>
          <p:spPr bwMode="auto">
            <a:xfrm>
              <a:off x="3848105" y="1214422"/>
              <a:ext cx="1366837" cy="946142"/>
            </a:xfrm>
            <a:prstGeom prst="can">
              <a:avLst>
                <a:gd name="adj" fmla="val 25000"/>
              </a:avLst>
            </a:prstGeom>
            <a:grpFill/>
            <a:ln w="9525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dirty="0">
                  <a:latin typeface="한컴 윤고딕 240" pitchFamily="18" charset="-127"/>
                  <a:ea typeface="한컴 윤고딕 240" pitchFamily="18" charset="-127"/>
                </a:rPr>
                <a:t>시 장</a:t>
              </a:r>
            </a:p>
          </p:txBody>
        </p:sp>
      </p:grpSp>
      <p:grpSp>
        <p:nvGrpSpPr>
          <p:cNvPr id="5" name="그룹 28"/>
          <p:cNvGrpSpPr/>
          <p:nvPr/>
        </p:nvGrpSpPr>
        <p:grpSpPr>
          <a:xfrm>
            <a:off x="428596" y="2693969"/>
            <a:ext cx="1684124" cy="504826"/>
            <a:chOff x="428596" y="2693969"/>
            <a:chExt cx="1684124" cy="50482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9723" name="AutoShape 27"/>
            <p:cNvSpPr>
              <a:spLocks noChangeArrowheads="1"/>
            </p:cNvSpPr>
            <p:nvPr/>
          </p:nvSpPr>
          <p:spPr bwMode="auto">
            <a:xfrm>
              <a:off x="428596" y="2693969"/>
              <a:ext cx="1008062" cy="50482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dirty="0">
                  <a:latin typeface="한컴 윤고딕 240" pitchFamily="18" charset="-127"/>
                  <a:ea typeface="한컴 윤고딕 240" pitchFamily="18" charset="-127"/>
                </a:rPr>
                <a:t>무 역</a:t>
              </a:r>
            </a:p>
          </p:txBody>
        </p:sp>
        <p:cxnSp>
          <p:nvCxnSpPr>
            <p:cNvPr id="29724" name="AutoShape 28"/>
            <p:cNvCxnSpPr>
              <a:cxnSpLocks noChangeShapeType="1"/>
              <a:endCxn id="29723" idx="3"/>
            </p:cNvCxnSpPr>
            <p:nvPr/>
          </p:nvCxnSpPr>
          <p:spPr bwMode="auto">
            <a:xfrm rot="10800000">
              <a:off x="1436658" y="2946382"/>
              <a:ext cx="676062" cy="21448"/>
            </a:xfrm>
            <a:prstGeom prst="straightConnector1">
              <a:avLst/>
            </a:prstGeom>
            <a:grp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539750" y="476250"/>
            <a:ext cx="806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ko-KR" sz="3200" dirty="0">
                <a:latin typeface="한컴 윤고딕 240" pitchFamily="18" charset="-127"/>
                <a:ea typeface="한컴 윤고딕 240" pitchFamily="18" charset="-127"/>
              </a:rPr>
              <a:t>  </a:t>
            </a:r>
            <a:r>
              <a:rPr lang="ko-KR" altLang="en-US" sz="3600" dirty="0">
                <a:latin typeface="한컴 윤고딕 240" pitchFamily="18" charset="-127"/>
                <a:ea typeface="한컴 윤고딕 240" pitchFamily="18" charset="-127"/>
              </a:rPr>
              <a:t>경 </a:t>
            </a:r>
            <a:r>
              <a:rPr lang="ko-KR" altLang="en-US" sz="3600" dirty="0" smtClean="0">
                <a:latin typeface="한컴 윤고딕 240" pitchFamily="18" charset="-127"/>
                <a:ea typeface="한컴 윤고딕 240" pitchFamily="18" charset="-127"/>
              </a:rPr>
              <a:t> 제</a:t>
            </a:r>
            <a:endParaRPr lang="ko-KR" altLang="en-US" sz="3600" dirty="0"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31" name="AutoShape 27"/>
          <p:cNvSpPr>
            <a:spLocks noChangeArrowheads="1"/>
          </p:cNvSpPr>
          <p:nvPr/>
        </p:nvSpPr>
        <p:spPr bwMode="auto">
          <a:xfrm>
            <a:off x="4214810" y="3929066"/>
            <a:ext cx="1008062" cy="50482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세 금</a:t>
            </a:r>
            <a:endParaRPr lang="ko-KR" altLang="en-US" sz="2400" dirty="0"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32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모서리가 둥근 직사각형 11"/>
          <p:cNvSpPr/>
          <p:nvPr/>
        </p:nvSpPr>
        <p:spPr>
          <a:xfrm>
            <a:off x="395536" y="1191554"/>
            <a:ext cx="2016224" cy="8913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기획회의</a:t>
            </a:r>
            <a:endParaRPr lang="ko-KR" altLang="en-US" sz="3200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2915815" y="1199305"/>
            <a:ext cx="5782097" cy="8913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어떤 광고를 만들까</a:t>
            </a:r>
            <a:r>
              <a:rPr lang="en-US" altLang="ko-KR" sz="24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?</a:t>
            </a: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광고제작을 위한 아이디어 회의</a:t>
            </a:r>
            <a:endParaRPr lang="ko-KR" altLang="en-US" sz="2400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95536" y="2222060"/>
            <a:ext cx="2016224" cy="8913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제작 회의</a:t>
            </a:r>
            <a:endParaRPr lang="ko-KR" altLang="en-US" sz="3200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915816" y="2229811"/>
            <a:ext cx="5782098" cy="8913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pc="-150" dirty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어떤 말이나 그림이 좋을까</a:t>
            </a:r>
            <a:r>
              <a:rPr lang="en-US" altLang="ko-KR" sz="2400" spc="-150" dirty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?</a:t>
            </a:r>
          </a:p>
          <a:p>
            <a:pPr algn="ctr"/>
            <a:r>
              <a:rPr lang="ko-KR" altLang="en-US" sz="2400" spc="-150" dirty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광고에 들어갈  문구나 그림의 </a:t>
            </a:r>
            <a:r>
              <a:rPr lang="ko-KR" altLang="en-US" sz="2400" spc="-15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아이디어</a:t>
            </a:r>
            <a:endParaRPr lang="ko-KR" altLang="en-US" sz="2400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392528" y="3292735"/>
            <a:ext cx="2019232" cy="89139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시안 제작</a:t>
            </a:r>
            <a:endParaRPr lang="ko-KR" altLang="en-US" sz="3200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937961" y="3292735"/>
            <a:ext cx="5759953" cy="89139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pc="-150" dirty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아이디어를 어떻게 보여줄까</a:t>
            </a:r>
            <a:r>
              <a:rPr lang="en-US" altLang="ko-KR" sz="2400" spc="-150" dirty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?</a:t>
            </a:r>
          </a:p>
          <a:p>
            <a:pPr algn="ctr"/>
            <a:r>
              <a:rPr lang="ko-KR" altLang="en-US" sz="2400" spc="-150" dirty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문구와 그림을 </a:t>
            </a:r>
            <a:r>
              <a:rPr lang="ko-KR" altLang="en-US" sz="2400" spc="-15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조합</a:t>
            </a:r>
            <a:endParaRPr lang="ko-KR" altLang="en-US" sz="2400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417681" y="4357353"/>
            <a:ext cx="1994079" cy="11598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발표</a:t>
            </a:r>
            <a:endParaRPr lang="ko-KR" altLang="en-US" sz="3200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937960" y="4365104"/>
            <a:ext cx="5759953" cy="11521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pc="-150" dirty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우리가 만든 광고를 어떻게 </a:t>
            </a:r>
            <a:r>
              <a:rPr lang="ko-KR" altLang="en-US" sz="2400" spc="-15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알려줄까</a:t>
            </a:r>
            <a:r>
              <a:rPr lang="en-US" altLang="ko-KR" sz="2400" spc="-15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? </a:t>
            </a:r>
            <a:endParaRPr lang="en-US" altLang="ko-KR" sz="2400" spc="-150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ko-KR" altLang="en-US" sz="2400" spc="-150" dirty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완성된 광고를 사람들에게 설명</a:t>
            </a:r>
            <a:endParaRPr lang="ko-KR" altLang="en-US" sz="2400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18" name="제목 1"/>
          <p:cNvSpPr txBox="1">
            <a:spLocks/>
          </p:cNvSpPr>
          <p:nvPr/>
        </p:nvSpPr>
        <p:spPr>
          <a:xfrm>
            <a:off x="5652120" y="44624"/>
            <a:ext cx="3672408" cy="593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467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71"/>
          <p:cNvGrpSpPr/>
          <p:nvPr/>
        </p:nvGrpSpPr>
        <p:grpSpPr>
          <a:xfrm>
            <a:off x="1113031" y="60614"/>
            <a:ext cx="2955557" cy="3398669"/>
            <a:chOff x="1113031" y="60614"/>
            <a:chExt cx="2955557" cy="3398669"/>
          </a:xfrm>
          <a:solidFill>
            <a:schemeClr val="accent6">
              <a:lumMod val="75000"/>
            </a:schemeClr>
          </a:solidFill>
        </p:grpSpPr>
        <p:sp>
          <p:nvSpPr>
            <p:cNvPr id="40" name="타원 39"/>
            <p:cNvSpPr/>
            <p:nvPr/>
          </p:nvSpPr>
          <p:spPr>
            <a:xfrm>
              <a:off x="1113031" y="60614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캐스팅</a:t>
              </a:r>
              <a:endParaRPr lang="en-US" altLang="ko-KR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dirty="0" err="1" smtClean="0">
                  <a:latin typeface="한컴 윤고딕 240" pitchFamily="18" charset="-127"/>
                  <a:ea typeface="한컴 윤고딕 240" pitchFamily="18" charset="-127"/>
                </a:rPr>
                <a:t>디렉</a:t>
              </a:r>
              <a:r>
                <a:rPr lang="ko-KR" altLang="en-US" dirty="0" err="1">
                  <a:latin typeface="한컴 윤고딕 240" pitchFamily="18" charset="-127"/>
                  <a:ea typeface="한컴 윤고딕 240" pitchFamily="18" charset="-127"/>
                </a:rPr>
                <a:t>터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101" name="직선 연결선 100"/>
            <p:cNvCxnSpPr>
              <a:endCxn id="40" idx="5"/>
            </p:cNvCxnSpPr>
            <p:nvPr/>
          </p:nvCxnSpPr>
          <p:spPr>
            <a:xfrm flipH="1" flipV="1">
              <a:off x="2203497" y="1151080"/>
              <a:ext cx="1865091" cy="2308203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173"/>
          <p:cNvGrpSpPr/>
          <p:nvPr/>
        </p:nvGrpSpPr>
        <p:grpSpPr>
          <a:xfrm>
            <a:off x="3242714" y="126976"/>
            <a:ext cx="1277560" cy="3145213"/>
            <a:chOff x="3242714" y="126976"/>
            <a:chExt cx="1277560" cy="3145213"/>
          </a:xfrm>
          <a:solidFill>
            <a:srgbClr val="00B0F0"/>
          </a:solidFill>
        </p:grpSpPr>
        <p:sp>
          <p:nvSpPr>
            <p:cNvPr id="36" name="타원 35"/>
            <p:cNvSpPr/>
            <p:nvPr/>
          </p:nvSpPr>
          <p:spPr>
            <a:xfrm>
              <a:off x="3242714" y="126976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smtClean="0">
                  <a:latin typeface="한컴 윤고딕 240" pitchFamily="18" charset="-127"/>
                  <a:ea typeface="한컴 윤고딕 240" pitchFamily="18" charset="-127"/>
                </a:rPr>
                <a:t>메이크업스타일리스트</a:t>
              </a:r>
              <a:endParaRPr lang="ko-KR" altLang="en-US" sz="1400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142" name="직선 연결선 141"/>
            <p:cNvCxnSpPr>
              <a:stCxn id="36" idx="4"/>
            </p:cNvCxnSpPr>
            <p:nvPr/>
          </p:nvCxnSpPr>
          <p:spPr>
            <a:xfrm>
              <a:off x="3881494" y="1404536"/>
              <a:ext cx="638780" cy="1867653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156"/>
          <p:cNvGrpSpPr/>
          <p:nvPr/>
        </p:nvGrpSpPr>
        <p:grpSpPr>
          <a:xfrm>
            <a:off x="4971960" y="4362655"/>
            <a:ext cx="4088434" cy="2144105"/>
            <a:chOff x="4971960" y="4362655"/>
            <a:chExt cx="4088434" cy="2144105"/>
          </a:xfrm>
        </p:grpSpPr>
        <p:sp>
          <p:nvSpPr>
            <p:cNvPr id="23" name="타원 22"/>
            <p:cNvSpPr/>
            <p:nvPr/>
          </p:nvSpPr>
          <p:spPr>
            <a:xfrm>
              <a:off x="7782834" y="5229200"/>
              <a:ext cx="1277560" cy="12775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프로</a:t>
              </a:r>
              <a:endParaRPr lang="en-US" altLang="ko-KR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dirty="0" err="1" smtClean="0">
                  <a:latin typeface="한컴 윤고딕 240" pitchFamily="18" charset="-127"/>
                  <a:ea typeface="한컴 윤고딕 240" pitchFamily="18" charset="-127"/>
                </a:rPr>
                <a:t>듀서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64" name="직선 연결선 63"/>
            <p:cNvCxnSpPr>
              <a:endCxn id="23" idx="1"/>
            </p:cNvCxnSpPr>
            <p:nvPr/>
          </p:nvCxnSpPr>
          <p:spPr>
            <a:xfrm>
              <a:off x="4971960" y="4362655"/>
              <a:ext cx="2997968" cy="10536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타원 37"/>
          <p:cNvSpPr/>
          <p:nvPr/>
        </p:nvSpPr>
        <p:spPr>
          <a:xfrm>
            <a:off x="2158725" y="881914"/>
            <a:ext cx="1277560" cy="12775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한컴 윤고딕 240" pitchFamily="18" charset="-127"/>
                <a:ea typeface="한컴 윤고딕 240" pitchFamily="18" charset="-127"/>
              </a:rPr>
              <a:t>광고</a:t>
            </a:r>
            <a:endParaRPr lang="en-US" altLang="ko-KR" dirty="0"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ko-KR" altLang="en-US" dirty="0" err="1">
                <a:latin typeface="한컴 윤고딕 240" pitchFamily="18" charset="-127"/>
                <a:ea typeface="한컴 윤고딕 240" pitchFamily="18" charset="-127"/>
              </a:rPr>
              <a:t>플래너</a:t>
            </a:r>
            <a:endParaRPr lang="en-US" altLang="ko-KR" dirty="0"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en-US" altLang="ko-KR" dirty="0" smtClean="0">
                <a:latin typeface="한컴 윤고딕 240" pitchFamily="18" charset="-127"/>
                <a:ea typeface="한컴 윤고딕 240" pitchFamily="18" charset="-127"/>
              </a:rPr>
              <a:t>AP</a:t>
            </a:r>
            <a:endParaRPr lang="en-US" altLang="ko-KR" dirty="0">
              <a:latin typeface="한컴 윤고딕 240" pitchFamily="18" charset="-127"/>
              <a:ea typeface="한컴 윤고딕 240" pitchFamily="18" charset="-127"/>
            </a:endParaRPr>
          </a:p>
        </p:txBody>
      </p:sp>
      <p:grpSp>
        <p:nvGrpSpPr>
          <p:cNvPr id="6" name="그룹 170"/>
          <p:cNvGrpSpPr/>
          <p:nvPr/>
        </p:nvGrpSpPr>
        <p:grpSpPr>
          <a:xfrm>
            <a:off x="134248" y="1059588"/>
            <a:ext cx="3934340" cy="2399695"/>
            <a:chOff x="134248" y="1059588"/>
            <a:chExt cx="3934340" cy="2399695"/>
          </a:xfrm>
          <a:solidFill>
            <a:srgbClr val="92D050"/>
          </a:solidFill>
        </p:grpSpPr>
        <p:sp>
          <p:nvSpPr>
            <p:cNvPr id="39" name="타원 38"/>
            <p:cNvSpPr/>
            <p:nvPr/>
          </p:nvSpPr>
          <p:spPr>
            <a:xfrm>
              <a:off x="134248" y="1059588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한컴 윤고딕 240" pitchFamily="18" charset="-127"/>
                  <a:ea typeface="한컴 윤고딕 240" pitchFamily="18" charset="-127"/>
                </a:rPr>
                <a:t>3D</a:t>
              </a:r>
            </a:p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디자이</a:t>
              </a:r>
              <a:r>
                <a:rPr lang="ko-KR" altLang="en-US" dirty="0">
                  <a:latin typeface="한컴 윤고딕 240" pitchFamily="18" charset="-127"/>
                  <a:ea typeface="한컴 윤고딕 240" pitchFamily="18" charset="-127"/>
                </a:rPr>
                <a:t>너</a:t>
              </a:r>
            </a:p>
          </p:txBody>
        </p:sp>
        <p:cxnSp>
          <p:nvCxnSpPr>
            <p:cNvPr id="103" name="직선 연결선 102"/>
            <p:cNvCxnSpPr>
              <a:endCxn id="39" idx="6"/>
            </p:cNvCxnSpPr>
            <p:nvPr/>
          </p:nvCxnSpPr>
          <p:spPr>
            <a:xfrm flipH="1" flipV="1">
              <a:off x="1411808" y="1698368"/>
              <a:ext cx="2656780" cy="1760915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165"/>
          <p:cNvGrpSpPr/>
          <p:nvPr/>
        </p:nvGrpSpPr>
        <p:grpSpPr>
          <a:xfrm>
            <a:off x="120338" y="3910969"/>
            <a:ext cx="3761156" cy="1558921"/>
            <a:chOff x="120338" y="3910969"/>
            <a:chExt cx="3761156" cy="155892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7" name="타원 26"/>
            <p:cNvSpPr/>
            <p:nvPr/>
          </p:nvSpPr>
          <p:spPr>
            <a:xfrm>
              <a:off x="120338" y="4192330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콘티</a:t>
              </a:r>
              <a:endParaRPr lang="en-US" altLang="ko-KR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라이터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80" name="직선 연결선 79"/>
            <p:cNvCxnSpPr>
              <a:endCxn id="27" idx="7"/>
            </p:cNvCxnSpPr>
            <p:nvPr/>
          </p:nvCxnSpPr>
          <p:spPr>
            <a:xfrm flipH="1">
              <a:off x="1210804" y="3910969"/>
              <a:ext cx="2670690" cy="468455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162"/>
          <p:cNvGrpSpPr/>
          <p:nvPr/>
        </p:nvGrpSpPr>
        <p:grpSpPr>
          <a:xfrm>
            <a:off x="474251" y="4362655"/>
            <a:ext cx="3594337" cy="2495345"/>
            <a:chOff x="474251" y="4362655"/>
            <a:chExt cx="3594337" cy="2495345"/>
          </a:xfrm>
          <a:solidFill>
            <a:srgbClr val="92D050"/>
          </a:solidFill>
        </p:grpSpPr>
        <p:sp>
          <p:nvSpPr>
            <p:cNvPr id="30" name="타원 29"/>
            <p:cNvSpPr/>
            <p:nvPr/>
          </p:nvSpPr>
          <p:spPr>
            <a:xfrm>
              <a:off x="474251" y="5580440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촬영</a:t>
              </a:r>
              <a:endParaRPr lang="en-US" altLang="ko-KR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감독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74" name="직선 연결선 73"/>
            <p:cNvCxnSpPr>
              <a:endCxn id="30" idx="7"/>
            </p:cNvCxnSpPr>
            <p:nvPr/>
          </p:nvCxnSpPr>
          <p:spPr>
            <a:xfrm flipH="1">
              <a:off x="1564717" y="4362655"/>
              <a:ext cx="2503871" cy="1404879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그룹 161"/>
          <p:cNvGrpSpPr/>
          <p:nvPr/>
        </p:nvGrpSpPr>
        <p:grpSpPr>
          <a:xfrm>
            <a:off x="2133020" y="4362655"/>
            <a:ext cx="1935568" cy="2495345"/>
            <a:chOff x="2133020" y="4362655"/>
            <a:chExt cx="1935568" cy="2495345"/>
          </a:xfrm>
        </p:grpSpPr>
        <p:sp>
          <p:nvSpPr>
            <p:cNvPr id="29" name="타원 28"/>
            <p:cNvSpPr/>
            <p:nvPr/>
          </p:nvSpPr>
          <p:spPr>
            <a:xfrm>
              <a:off x="2133020" y="5580440"/>
              <a:ext cx="1277560" cy="12775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조감독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72" name="직선 연결선 71"/>
            <p:cNvCxnSpPr>
              <a:endCxn id="29" idx="7"/>
            </p:cNvCxnSpPr>
            <p:nvPr/>
          </p:nvCxnSpPr>
          <p:spPr>
            <a:xfrm flipH="1">
              <a:off x="3223486" y="4362655"/>
              <a:ext cx="845102" cy="14048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그룹 157"/>
          <p:cNvGrpSpPr/>
          <p:nvPr/>
        </p:nvGrpSpPr>
        <p:grpSpPr>
          <a:xfrm>
            <a:off x="4971960" y="4362655"/>
            <a:ext cx="2172094" cy="2488267"/>
            <a:chOff x="4971960" y="4362655"/>
            <a:chExt cx="2172094" cy="2488267"/>
          </a:xfrm>
          <a:solidFill>
            <a:srgbClr val="92D050"/>
          </a:solidFill>
        </p:grpSpPr>
        <p:sp>
          <p:nvSpPr>
            <p:cNvPr id="25" name="타원 24"/>
            <p:cNvSpPr/>
            <p:nvPr/>
          </p:nvSpPr>
          <p:spPr>
            <a:xfrm>
              <a:off x="5866494" y="5573362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포토</a:t>
              </a:r>
              <a:endParaRPr lang="en-US" altLang="ko-KR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dirty="0" err="1" smtClean="0">
                  <a:latin typeface="한컴 윤고딕 240" pitchFamily="18" charset="-127"/>
                  <a:ea typeface="한컴 윤고딕 240" pitchFamily="18" charset="-127"/>
                </a:rPr>
                <a:t>그래퍼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66" name="직선 연결선 65"/>
            <p:cNvCxnSpPr>
              <a:endCxn id="25" idx="1"/>
            </p:cNvCxnSpPr>
            <p:nvPr/>
          </p:nvCxnSpPr>
          <p:spPr>
            <a:xfrm>
              <a:off x="4971960" y="4362655"/>
              <a:ext cx="1081628" cy="1397801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55"/>
          <p:cNvGrpSpPr/>
          <p:nvPr/>
        </p:nvGrpSpPr>
        <p:grpSpPr>
          <a:xfrm>
            <a:off x="4971960" y="4191726"/>
            <a:ext cx="1741696" cy="1277560"/>
            <a:chOff x="4971960" y="4191726"/>
            <a:chExt cx="1741696" cy="1277560"/>
          </a:xfrm>
          <a:solidFill>
            <a:srgbClr val="00B0F0"/>
          </a:solidFill>
        </p:grpSpPr>
        <p:sp>
          <p:nvSpPr>
            <p:cNvPr id="24" name="타원 23"/>
            <p:cNvSpPr/>
            <p:nvPr/>
          </p:nvSpPr>
          <p:spPr>
            <a:xfrm>
              <a:off x="5436096" y="4191726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오디오</a:t>
              </a:r>
              <a:endParaRPr lang="en-US" altLang="ko-KR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dirty="0" err="1" smtClean="0">
                  <a:latin typeface="한컴 윤고딕 240" pitchFamily="18" charset="-127"/>
                  <a:ea typeface="한컴 윤고딕 240" pitchFamily="18" charset="-127"/>
                </a:rPr>
                <a:t>디렉터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62" name="직선 연결선 61"/>
            <p:cNvCxnSpPr/>
            <p:nvPr/>
          </p:nvCxnSpPr>
          <p:spPr>
            <a:xfrm>
              <a:off x="4971960" y="4362655"/>
              <a:ext cx="464136" cy="290481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151"/>
          <p:cNvGrpSpPr/>
          <p:nvPr/>
        </p:nvGrpSpPr>
        <p:grpSpPr>
          <a:xfrm>
            <a:off x="5159054" y="3204131"/>
            <a:ext cx="3984946" cy="1277560"/>
            <a:chOff x="5159054" y="3204131"/>
            <a:chExt cx="3984946" cy="1277560"/>
          </a:xfrm>
        </p:grpSpPr>
        <p:sp>
          <p:nvSpPr>
            <p:cNvPr id="20" name="타원 19"/>
            <p:cNvSpPr/>
            <p:nvPr/>
          </p:nvSpPr>
          <p:spPr>
            <a:xfrm>
              <a:off x="7866440" y="3204131"/>
              <a:ext cx="1277560" cy="12775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 smtClean="0">
                  <a:latin typeface="한컴 윤고딕 240" pitchFamily="18" charset="-127"/>
                  <a:ea typeface="한컴 윤고딕 240" pitchFamily="18" charset="-127"/>
                </a:rPr>
                <a:t>디자</a:t>
              </a:r>
              <a:endParaRPr lang="en-US" altLang="ko-KR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dirty="0" err="1" smtClean="0">
                  <a:latin typeface="한컴 윤고딕 240" pitchFamily="18" charset="-127"/>
                  <a:ea typeface="한컴 윤고딕 240" pitchFamily="18" charset="-127"/>
                </a:rPr>
                <a:t>이너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58" name="직선 연결선 57"/>
            <p:cNvCxnSpPr>
              <a:endCxn id="20" idx="2"/>
            </p:cNvCxnSpPr>
            <p:nvPr/>
          </p:nvCxnSpPr>
          <p:spPr>
            <a:xfrm flipV="1">
              <a:off x="5159054" y="3842911"/>
              <a:ext cx="2707386" cy="680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그룹 148"/>
          <p:cNvGrpSpPr/>
          <p:nvPr/>
        </p:nvGrpSpPr>
        <p:grpSpPr>
          <a:xfrm>
            <a:off x="5159054" y="643037"/>
            <a:ext cx="3901340" cy="3267932"/>
            <a:chOff x="5159054" y="643037"/>
            <a:chExt cx="3901340" cy="3267932"/>
          </a:xfrm>
          <a:solidFill>
            <a:srgbClr val="92D050"/>
          </a:solidFill>
        </p:grpSpPr>
        <p:sp>
          <p:nvSpPr>
            <p:cNvPr id="17" name="타원 16"/>
            <p:cNvSpPr/>
            <p:nvPr/>
          </p:nvSpPr>
          <p:spPr>
            <a:xfrm>
              <a:off x="7782834" y="643037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미디어</a:t>
              </a:r>
              <a:endParaRPr lang="en-US" altLang="ko-KR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dirty="0" err="1" smtClean="0">
                  <a:latin typeface="한컴 윤고딕 240" pitchFamily="18" charset="-127"/>
                  <a:ea typeface="한컴 윤고딕 240" pitchFamily="18" charset="-127"/>
                </a:rPr>
                <a:t>플래너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52" name="직선 연결선 51"/>
            <p:cNvCxnSpPr>
              <a:endCxn id="17" idx="3"/>
            </p:cNvCxnSpPr>
            <p:nvPr/>
          </p:nvCxnSpPr>
          <p:spPr>
            <a:xfrm flipV="1">
              <a:off x="5159054" y="1733503"/>
              <a:ext cx="2810874" cy="2177466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그룹 146"/>
          <p:cNvGrpSpPr/>
          <p:nvPr/>
        </p:nvGrpSpPr>
        <p:grpSpPr>
          <a:xfrm>
            <a:off x="4971960" y="60614"/>
            <a:ext cx="2791858" cy="3398669"/>
            <a:chOff x="4971960" y="60614"/>
            <a:chExt cx="2791858" cy="3398669"/>
          </a:xfrm>
        </p:grpSpPr>
        <p:sp>
          <p:nvSpPr>
            <p:cNvPr id="16" name="타원 15"/>
            <p:cNvSpPr/>
            <p:nvPr/>
          </p:nvSpPr>
          <p:spPr>
            <a:xfrm>
              <a:off x="6486258" y="60614"/>
              <a:ext cx="1277560" cy="12775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한컴 윤고딕 240" pitchFamily="18" charset="-127"/>
                  <a:ea typeface="한컴 윤고딕 240" pitchFamily="18" charset="-127"/>
                </a:rPr>
                <a:t>2D</a:t>
              </a:r>
              <a:endParaRPr lang="en-US" altLang="ko-KR" dirty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dirty="0">
                  <a:latin typeface="한컴 윤고딕 240" pitchFamily="18" charset="-127"/>
                  <a:ea typeface="한컴 윤고딕 240" pitchFamily="18" charset="-127"/>
                </a:rPr>
                <a:t>디자이너</a:t>
              </a:r>
            </a:p>
            <a:p>
              <a:pPr algn="ctr"/>
              <a:endParaRPr lang="en-US" altLang="ko-KR" dirty="0" smtClean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48" name="직선 연결선 47"/>
            <p:cNvCxnSpPr>
              <a:endCxn id="16" idx="3"/>
            </p:cNvCxnSpPr>
            <p:nvPr/>
          </p:nvCxnSpPr>
          <p:spPr>
            <a:xfrm flipV="1">
              <a:off x="4971960" y="1151080"/>
              <a:ext cx="1701392" cy="23082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그룹 169"/>
          <p:cNvGrpSpPr/>
          <p:nvPr/>
        </p:nvGrpSpPr>
        <p:grpSpPr>
          <a:xfrm>
            <a:off x="110494" y="2803734"/>
            <a:ext cx="3771000" cy="1277560"/>
            <a:chOff x="110494" y="2803734"/>
            <a:chExt cx="3771000" cy="1277560"/>
          </a:xfrm>
        </p:grpSpPr>
        <p:sp>
          <p:nvSpPr>
            <p:cNvPr id="33" name="타원 32"/>
            <p:cNvSpPr/>
            <p:nvPr/>
          </p:nvSpPr>
          <p:spPr>
            <a:xfrm>
              <a:off x="110494" y="2803734"/>
              <a:ext cx="1277560" cy="12775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로케</a:t>
              </a:r>
              <a:endParaRPr lang="en-US" altLang="ko-KR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dirty="0" err="1" smtClean="0">
                  <a:latin typeface="한컴 윤고딕 240" pitchFamily="18" charset="-127"/>
                  <a:ea typeface="한컴 윤고딕 240" pitchFamily="18" charset="-127"/>
                </a:rPr>
                <a:t>이션</a:t>
              </a:r>
              <a:endParaRPr lang="en-US" altLang="ko-KR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매니저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90" name="직선 연결선 89"/>
            <p:cNvCxnSpPr>
              <a:endCxn id="33" idx="6"/>
            </p:cNvCxnSpPr>
            <p:nvPr/>
          </p:nvCxnSpPr>
          <p:spPr>
            <a:xfrm flipH="1" flipV="1">
              <a:off x="1388054" y="3442514"/>
              <a:ext cx="2493440" cy="4684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타원 31"/>
          <p:cNvSpPr/>
          <p:nvPr/>
        </p:nvSpPr>
        <p:spPr>
          <a:xfrm>
            <a:off x="2112811" y="2940292"/>
            <a:ext cx="1277560" cy="12775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한컴 윤고딕 240" pitchFamily="18" charset="-127"/>
                <a:ea typeface="한컴 윤고딕 240" pitchFamily="18" charset="-127"/>
              </a:rPr>
              <a:t>조명</a:t>
            </a:r>
            <a:endParaRPr lang="en-US" altLang="ko-KR" dirty="0" smtClean="0"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ko-KR" altLang="en-US" dirty="0" smtClean="0">
                <a:latin typeface="한컴 윤고딕 240" pitchFamily="18" charset="-127"/>
                <a:ea typeface="한컴 윤고딕 240" pitchFamily="18" charset="-127"/>
              </a:rPr>
              <a:t>감독</a:t>
            </a:r>
            <a:endParaRPr lang="ko-KR" altLang="en-US" dirty="0"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42" name="십이각형 41"/>
          <p:cNvSpPr/>
          <p:nvPr/>
        </p:nvSpPr>
        <p:spPr>
          <a:xfrm>
            <a:off x="3881494" y="3272189"/>
            <a:ext cx="1277560" cy="1277560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latin typeface="한컴 윤고딕 240" pitchFamily="18" charset="-127"/>
                <a:ea typeface="한컴 윤고딕 240" pitchFamily="18" charset="-127"/>
              </a:rPr>
              <a:t>광고</a:t>
            </a:r>
            <a:r>
              <a:rPr lang="ko-KR" altLang="en-US" sz="2400" b="1" dirty="0" smtClean="0">
                <a:latin typeface="한컴 윤고딕 240" pitchFamily="18" charset="-127"/>
                <a:ea typeface="한컴 윤고딕 240" pitchFamily="18" charset="-127"/>
              </a:rPr>
              <a:t> </a:t>
            </a:r>
            <a:r>
              <a:rPr lang="ko-KR" altLang="en-US" b="1" dirty="0" smtClean="0">
                <a:solidFill>
                  <a:schemeClr val="bg2"/>
                </a:solidFill>
                <a:latin typeface="한컴 윤고딕 240" pitchFamily="18" charset="-127"/>
                <a:ea typeface="한컴 윤고딕 240" pitchFamily="18" charset="-127"/>
              </a:rPr>
              <a:t>하나에</a:t>
            </a:r>
            <a:r>
              <a:rPr lang="en-US" altLang="ko-KR" b="1" dirty="0" smtClean="0">
                <a:solidFill>
                  <a:schemeClr val="bg2"/>
                </a:solidFill>
                <a:latin typeface="한컴 윤고딕 240" pitchFamily="18" charset="-127"/>
                <a:ea typeface="한컴 윤고딕 240" pitchFamily="18" charset="-127"/>
              </a:rPr>
              <a:t>?</a:t>
            </a:r>
            <a:endParaRPr lang="ko-KR" altLang="en-US" b="1" dirty="0">
              <a:solidFill>
                <a:schemeClr val="bg2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grpSp>
        <p:nvGrpSpPr>
          <p:cNvPr id="34" name="그룹 144"/>
          <p:cNvGrpSpPr/>
          <p:nvPr/>
        </p:nvGrpSpPr>
        <p:grpSpPr>
          <a:xfrm>
            <a:off x="4404571" y="1246682"/>
            <a:ext cx="1277560" cy="2212601"/>
            <a:chOff x="4404571" y="1246682"/>
            <a:chExt cx="1277560" cy="2212601"/>
          </a:xfrm>
        </p:grpSpPr>
        <p:sp>
          <p:nvSpPr>
            <p:cNvPr id="37" name="타원 36"/>
            <p:cNvSpPr/>
            <p:nvPr/>
          </p:nvSpPr>
          <p:spPr>
            <a:xfrm>
              <a:off x="4404571" y="1246682"/>
              <a:ext cx="1277560" cy="12775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 smtClean="0">
                  <a:latin typeface="한컴 윤고딕 240" pitchFamily="18" charset="-127"/>
                  <a:ea typeface="한컴 윤고딕 240" pitchFamily="18" charset="-127"/>
                </a:rPr>
                <a:t>포스트</a:t>
              </a:r>
              <a:endParaRPr lang="en-US" altLang="ko-KR" sz="1400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sz="1400" dirty="0" smtClean="0">
                  <a:latin typeface="한컴 윤고딕 240" pitchFamily="18" charset="-127"/>
                  <a:ea typeface="한컴 윤고딕 240" pitchFamily="18" charset="-127"/>
                </a:rPr>
                <a:t>프로덕션편집</a:t>
              </a:r>
              <a:endParaRPr lang="en-US" altLang="ko-KR" sz="1400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sz="1400" dirty="0" smtClean="0">
                  <a:latin typeface="한컴 윤고딕 240" pitchFamily="18" charset="-127"/>
                  <a:ea typeface="한컴 윤고딕 240" pitchFamily="18" charset="-127"/>
                </a:rPr>
                <a:t>디자이너</a:t>
              </a:r>
              <a:endParaRPr lang="ko-KR" altLang="en-US" sz="1400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44" name="직선 연결선 43"/>
            <p:cNvCxnSpPr>
              <a:endCxn id="37" idx="4"/>
            </p:cNvCxnSpPr>
            <p:nvPr/>
          </p:nvCxnSpPr>
          <p:spPr>
            <a:xfrm flipV="1">
              <a:off x="4971960" y="2524242"/>
              <a:ext cx="71391" cy="9350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그룹 145"/>
          <p:cNvGrpSpPr/>
          <p:nvPr/>
        </p:nvGrpSpPr>
        <p:grpSpPr>
          <a:xfrm>
            <a:off x="4971960" y="50560"/>
            <a:ext cx="1355115" cy="3408723"/>
            <a:chOff x="4971960" y="50560"/>
            <a:chExt cx="1355115" cy="3408723"/>
          </a:xfrm>
          <a:solidFill>
            <a:srgbClr val="FFC000"/>
          </a:solidFill>
        </p:grpSpPr>
        <p:sp>
          <p:nvSpPr>
            <p:cNvPr id="3" name="타원 2"/>
            <p:cNvSpPr/>
            <p:nvPr/>
          </p:nvSpPr>
          <p:spPr>
            <a:xfrm>
              <a:off x="5049515" y="50560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광고</a:t>
              </a:r>
              <a:endParaRPr lang="en-US" altLang="ko-KR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기획자</a:t>
              </a:r>
              <a:endParaRPr lang="en-US" altLang="ko-KR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en-US" altLang="ko-KR" dirty="0" smtClean="0">
                  <a:latin typeface="한컴 윤고딕 240" pitchFamily="18" charset="-127"/>
                  <a:ea typeface="한컴 윤고딕 240" pitchFamily="18" charset="-127"/>
                </a:rPr>
                <a:t>AE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46" name="직선 연결선 45"/>
            <p:cNvCxnSpPr>
              <a:endCxn id="3" idx="4"/>
            </p:cNvCxnSpPr>
            <p:nvPr/>
          </p:nvCxnSpPr>
          <p:spPr>
            <a:xfrm flipV="1">
              <a:off x="4971960" y="1328120"/>
              <a:ext cx="716335" cy="2131163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그룹 149"/>
          <p:cNvGrpSpPr/>
          <p:nvPr/>
        </p:nvGrpSpPr>
        <p:grpSpPr>
          <a:xfrm>
            <a:off x="5159054" y="1917943"/>
            <a:ext cx="3369920" cy="1993026"/>
            <a:chOff x="5159054" y="1917943"/>
            <a:chExt cx="3369920" cy="1993026"/>
          </a:xfrm>
          <a:solidFill>
            <a:srgbClr val="00B0F0"/>
          </a:solidFill>
        </p:grpSpPr>
        <p:sp>
          <p:nvSpPr>
            <p:cNvPr id="19" name="타원 18"/>
            <p:cNvSpPr/>
            <p:nvPr/>
          </p:nvSpPr>
          <p:spPr>
            <a:xfrm>
              <a:off x="7251414" y="1917943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이벤트</a:t>
              </a:r>
              <a:endParaRPr lang="en-US" altLang="ko-KR" dirty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sz="1400" dirty="0" smtClean="0">
                  <a:latin typeface="한컴 윤고딕 240" pitchFamily="18" charset="-127"/>
                  <a:ea typeface="한컴 윤고딕 240" pitchFamily="18" charset="-127"/>
                </a:rPr>
                <a:t>프로모션</a:t>
              </a:r>
              <a:endParaRPr lang="en-US" altLang="ko-KR" sz="1400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피디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54" name="직선 연결선 53"/>
            <p:cNvCxnSpPr>
              <a:endCxn id="19" idx="2"/>
            </p:cNvCxnSpPr>
            <p:nvPr/>
          </p:nvCxnSpPr>
          <p:spPr>
            <a:xfrm flipV="1">
              <a:off x="5159054" y="2556723"/>
              <a:ext cx="2092360" cy="1354246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그룹 150"/>
          <p:cNvGrpSpPr/>
          <p:nvPr/>
        </p:nvGrpSpPr>
        <p:grpSpPr>
          <a:xfrm>
            <a:off x="5159054" y="2906360"/>
            <a:ext cx="2293266" cy="1277560"/>
            <a:chOff x="5159054" y="2906360"/>
            <a:chExt cx="2293266" cy="1277560"/>
          </a:xfrm>
          <a:solidFill>
            <a:srgbClr val="FFC000"/>
          </a:solidFill>
        </p:grpSpPr>
        <p:sp>
          <p:nvSpPr>
            <p:cNvPr id="21" name="타원 20"/>
            <p:cNvSpPr/>
            <p:nvPr/>
          </p:nvSpPr>
          <p:spPr>
            <a:xfrm>
              <a:off x="6174760" y="2906360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아트 </a:t>
              </a:r>
              <a:endParaRPr lang="en-US" altLang="ko-KR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dirty="0" err="1" smtClean="0">
                  <a:latin typeface="한컴 윤고딕 240" pitchFamily="18" charset="-127"/>
                  <a:ea typeface="한컴 윤고딕 240" pitchFamily="18" charset="-127"/>
                </a:rPr>
                <a:t>디렉터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56" name="직선 연결선 55"/>
            <p:cNvCxnSpPr>
              <a:endCxn id="21" idx="2"/>
            </p:cNvCxnSpPr>
            <p:nvPr/>
          </p:nvCxnSpPr>
          <p:spPr>
            <a:xfrm flipV="1">
              <a:off x="5159054" y="3545140"/>
              <a:ext cx="1015706" cy="365829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그룹 153"/>
          <p:cNvGrpSpPr/>
          <p:nvPr/>
        </p:nvGrpSpPr>
        <p:grpSpPr>
          <a:xfrm>
            <a:off x="5159054" y="3910969"/>
            <a:ext cx="2932046" cy="1550511"/>
            <a:chOff x="5159054" y="3910969"/>
            <a:chExt cx="2932046" cy="155051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2" name="타원 21"/>
            <p:cNvSpPr/>
            <p:nvPr/>
          </p:nvSpPr>
          <p:spPr>
            <a:xfrm>
              <a:off x="6813540" y="4183920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한컴 윤고딕 240" pitchFamily="18" charset="-127"/>
                  <a:ea typeface="한컴 윤고딕 240" pitchFamily="18" charset="-127"/>
                </a:rPr>
                <a:t>CM</a:t>
              </a:r>
            </a:p>
            <a:p>
              <a:pPr algn="ctr"/>
              <a:r>
                <a:rPr lang="ko-KR" altLang="en-US" dirty="0" err="1" smtClean="0">
                  <a:latin typeface="한컴 윤고딕 240" pitchFamily="18" charset="-127"/>
                  <a:ea typeface="한컴 윤고딕 240" pitchFamily="18" charset="-127"/>
                </a:rPr>
                <a:t>플래너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60" name="직선 연결선 59"/>
            <p:cNvCxnSpPr>
              <a:endCxn id="22" idx="1"/>
            </p:cNvCxnSpPr>
            <p:nvPr/>
          </p:nvCxnSpPr>
          <p:spPr>
            <a:xfrm>
              <a:off x="5159054" y="3910969"/>
              <a:ext cx="1841580" cy="460045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그룹 159"/>
          <p:cNvGrpSpPr/>
          <p:nvPr/>
        </p:nvGrpSpPr>
        <p:grpSpPr>
          <a:xfrm>
            <a:off x="4520274" y="4549749"/>
            <a:ext cx="1308189" cy="1980911"/>
            <a:chOff x="4520274" y="4549749"/>
            <a:chExt cx="1308189" cy="1980911"/>
          </a:xfrm>
        </p:grpSpPr>
        <p:sp>
          <p:nvSpPr>
            <p:cNvPr id="26" name="타원 25"/>
            <p:cNvSpPr/>
            <p:nvPr/>
          </p:nvSpPr>
          <p:spPr>
            <a:xfrm>
              <a:off x="4550903" y="5253100"/>
              <a:ext cx="1277560" cy="12775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>
                  <a:latin typeface="한컴 윤고딕 240" pitchFamily="18" charset="-127"/>
                  <a:ea typeface="한컴 윤고딕 240" pitchFamily="18" charset="-127"/>
                </a:rPr>
                <a:t>크리에이티브</a:t>
              </a:r>
              <a:r>
                <a:rPr lang="ko-KR" altLang="en-US" dirty="0">
                  <a:latin typeface="한컴 윤고딕 240" pitchFamily="18" charset="-127"/>
                  <a:ea typeface="한컴 윤고딕 240" pitchFamily="18" charset="-127"/>
                </a:rPr>
                <a:t> </a:t>
              </a:r>
              <a:r>
                <a:rPr lang="ko-KR" altLang="en-US" dirty="0" err="1" smtClean="0">
                  <a:latin typeface="한컴 윤고딕 240" pitchFamily="18" charset="-127"/>
                  <a:ea typeface="한컴 윤고딕 240" pitchFamily="18" charset="-127"/>
                </a:rPr>
                <a:t>디렉터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68" name="직선 연결선 67"/>
            <p:cNvCxnSpPr>
              <a:endCxn id="26" idx="1"/>
            </p:cNvCxnSpPr>
            <p:nvPr/>
          </p:nvCxnSpPr>
          <p:spPr>
            <a:xfrm>
              <a:off x="4520274" y="4549749"/>
              <a:ext cx="217723" cy="8904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그룹 160"/>
          <p:cNvGrpSpPr/>
          <p:nvPr/>
        </p:nvGrpSpPr>
        <p:grpSpPr>
          <a:xfrm>
            <a:off x="3273343" y="4549749"/>
            <a:ext cx="1277560" cy="1668979"/>
            <a:chOff x="3273343" y="4549749"/>
            <a:chExt cx="1277560" cy="1668979"/>
          </a:xfrm>
          <a:solidFill>
            <a:srgbClr val="FFC000"/>
          </a:solidFill>
        </p:grpSpPr>
        <p:sp>
          <p:nvSpPr>
            <p:cNvPr id="28" name="타원 27"/>
            <p:cNvSpPr/>
            <p:nvPr/>
          </p:nvSpPr>
          <p:spPr>
            <a:xfrm>
              <a:off x="3273343" y="4941168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프로덕션감독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70" name="직선 연결선 69"/>
            <p:cNvCxnSpPr>
              <a:endCxn id="28" idx="7"/>
            </p:cNvCxnSpPr>
            <p:nvPr/>
          </p:nvCxnSpPr>
          <p:spPr>
            <a:xfrm flipH="1">
              <a:off x="4363809" y="4549749"/>
              <a:ext cx="156465" cy="578513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그룹 164"/>
          <p:cNvGrpSpPr/>
          <p:nvPr/>
        </p:nvGrpSpPr>
        <p:grpSpPr>
          <a:xfrm>
            <a:off x="1554407" y="4217852"/>
            <a:ext cx="2514182" cy="1277560"/>
            <a:chOff x="1554407" y="4217852"/>
            <a:chExt cx="2514182" cy="1277560"/>
          </a:xfrm>
          <a:solidFill>
            <a:srgbClr val="00B0F0"/>
          </a:solidFill>
        </p:grpSpPr>
        <p:sp>
          <p:nvSpPr>
            <p:cNvPr id="31" name="타원 30"/>
            <p:cNvSpPr/>
            <p:nvPr/>
          </p:nvSpPr>
          <p:spPr>
            <a:xfrm>
              <a:off x="1554407" y="4217852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카피</a:t>
              </a:r>
              <a:endParaRPr lang="en-US" altLang="ko-KR" dirty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라이터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78" name="직선 연결선 77"/>
            <p:cNvCxnSpPr>
              <a:endCxn id="31" idx="6"/>
            </p:cNvCxnSpPr>
            <p:nvPr/>
          </p:nvCxnSpPr>
          <p:spPr>
            <a:xfrm flipH="1">
              <a:off x="2831967" y="4362655"/>
              <a:ext cx="1236622" cy="49397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직선 연결선 95"/>
          <p:cNvCxnSpPr/>
          <p:nvPr/>
        </p:nvCxnSpPr>
        <p:spPr>
          <a:xfrm flipH="1" flipV="1">
            <a:off x="3172648" y="2353917"/>
            <a:ext cx="895940" cy="11053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그룹 147"/>
          <p:cNvGrpSpPr/>
          <p:nvPr/>
        </p:nvGrpSpPr>
        <p:grpSpPr>
          <a:xfrm>
            <a:off x="4971960" y="1628800"/>
            <a:ext cx="2173744" cy="1830483"/>
            <a:chOff x="4971960" y="1628800"/>
            <a:chExt cx="2173744" cy="1830483"/>
          </a:xfrm>
          <a:solidFill>
            <a:schemeClr val="accent6">
              <a:lumMod val="75000"/>
            </a:schemeClr>
          </a:solidFill>
        </p:grpSpPr>
        <p:sp>
          <p:nvSpPr>
            <p:cNvPr id="18" name="타원 17"/>
            <p:cNvSpPr/>
            <p:nvPr/>
          </p:nvSpPr>
          <p:spPr>
            <a:xfrm>
              <a:off x="5868144" y="1628800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프로덕션피디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116" name="직선 연결선 115"/>
            <p:cNvCxnSpPr>
              <a:endCxn id="18" idx="3"/>
            </p:cNvCxnSpPr>
            <p:nvPr/>
          </p:nvCxnSpPr>
          <p:spPr>
            <a:xfrm flipV="1">
              <a:off x="4971960" y="2719266"/>
              <a:ext cx="1083278" cy="74001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그룹 172"/>
          <p:cNvGrpSpPr/>
          <p:nvPr/>
        </p:nvGrpSpPr>
        <p:grpSpPr>
          <a:xfrm>
            <a:off x="3127011" y="1733503"/>
            <a:ext cx="1277560" cy="1538686"/>
            <a:chOff x="3127011" y="1733503"/>
            <a:chExt cx="1277560" cy="153868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5" name="타원 34"/>
            <p:cNvSpPr/>
            <p:nvPr/>
          </p:nvSpPr>
          <p:spPr>
            <a:xfrm>
              <a:off x="3127011" y="1733503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의상</a:t>
              </a:r>
              <a:endParaRPr lang="en-US" altLang="ko-KR" dirty="0" smtClean="0">
                <a:latin typeface="한컴 윤고딕 240" pitchFamily="18" charset="-127"/>
                <a:ea typeface="한컴 윤고딕 240" pitchFamily="18" charset="-127"/>
              </a:endParaRPr>
            </a:p>
            <a:p>
              <a:pPr algn="ctr"/>
              <a:r>
                <a:rPr lang="ko-KR" altLang="en-US" dirty="0" smtClean="0">
                  <a:latin typeface="한컴 윤고딕 240" pitchFamily="18" charset="-127"/>
                  <a:ea typeface="한컴 윤고딕 240" pitchFamily="18" charset="-127"/>
                </a:rPr>
                <a:t>스타일리스트</a:t>
              </a:r>
              <a:endParaRPr lang="ko-KR" altLang="en-US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cxnSp>
          <p:nvCxnSpPr>
            <p:cNvPr id="144" name="직선 연결선 143"/>
            <p:cNvCxnSpPr>
              <a:stCxn id="42" idx="10"/>
              <a:endCxn id="35" idx="5"/>
            </p:cNvCxnSpPr>
            <p:nvPr/>
          </p:nvCxnSpPr>
          <p:spPr>
            <a:xfrm flipH="1" flipV="1">
              <a:off x="4217477" y="2823969"/>
              <a:ext cx="131628" cy="44822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248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50"/>
                            </p:stCondLst>
                            <p:childTnLst>
                              <p:par>
                                <p:cTn id="6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50"/>
                            </p:stCondLst>
                            <p:childTnLst>
                              <p:par>
                                <p:cTn id="7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250"/>
                            </p:stCondLst>
                            <p:childTnLst>
                              <p:par>
                                <p:cTn id="8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750"/>
                            </p:stCondLst>
                            <p:childTnLst>
                              <p:par>
                                <p:cTn id="9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250"/>
                            </p:stCondLst>
                            <p:childTnLst>
                              <p:par>
                                <p:cTn id="10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500"/>
                            </p:stCondLst>
                            <p:childTnLst>
                              <p:par>
                                <p:cTn id="10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750"/>
                            </p:stCondLst>
                            <p:childTnLst>
                              <p:par>
                                <p:cTn id="1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2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00100" y="1643050"/>
            <a:ext cx="7143800" cy="3571900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250000"/>
              </a:lnSpc>
            </a:pPr>
            <a:r>
              <a:rPr lang="ko-KR" altLang="en-US" sz="4400" b="0" dirty="0">
                <a:effectLst/>
                <a:latin typeface="한컴 윤고딕 240" pitchFamily="18" charset="-127"/>
                <a:ea typeface="한컴 윤고딕 240" pitchFamily="18" charset="-127"/>
              </a:rPr>
              <a:t>기업가 활동</a:t>
            </a:r>
            <a:endParaRPr lang="en-US" altLang="ko-KR" sz="4400" b="0" dirty="0">
              <a:effectLst/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r>
              <a:rPr lang="ko-KR" altLang="en-US" sz="4400" b="0" dirty="0">
                <a:effectLst/>
                <a:latin typeface="한컴 윤고딕 240" pitchFamily="18" charset="-127"/>
                <a:ea typeface="한컴 윤고딕 240" pitchFamily="18" charset="-127"/>
              </a:rPr>
              <a:t>생산    홍보    판매</a:t>
            </a:r>
            <a:endParaRPr lang="en-US" altLang="ko-KR" sz="4400" b="0" dirty="0">
              <a:effectLst/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endParaRPr lang="en-US" altLang="ko-KR" sz="4400" b="0" dirty="0">
              <a:effectLst/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77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528550"/>
            <a:ext cx="4674710" cy="311647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503366"/>
            <a:ext cx="4674710" cy="311647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476672"/>
            <a:ext cx="4674709" cy="311647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440808"/>
            <a:ext cx="4674709" cy="311647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39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5" name="진로캠프3번비디오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390" y="692696"/>
            <a:ext cx="889510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9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3528" y="1988840"/>
            <a:ext cx="8496944" cy="345638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ko-KR" altLang="en-US" sz="4000" dirty="0" smtClean="0">
                <a:effectLst/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중학교 </a:t>
            </a:r>
            <a:r>
              <a:rPr lang="ko-KR" altLang="en-US" sz="4000" dirty="0" err="1" smtClean="0">
                <a:effectLst/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</a:t>
            </a:r>
            <a:r>
              <a:rPr lang="ko-KR" altLang="en-US" sz="4000" dirty="0" smtClean="0">
                <a:effectLst/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 지원 </a:t>
            </a:r>
            <a:endParaRPr lang="en-US" altLang="ko-KR" sz="4000" dirty="0" smtClean="0">
              <a:effectLst/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4000" dirty="0" smtClean="0">
                <a:effectLst/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기업가정신 창의적  자기주도 진로 개발</a:t>
            </a:r>
            <a:endParaRPr lang="en-US" altLang="ko-KR" sz="4400" dirty="0" smtClean="0">
              <a:effectLst/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  <a:p>
            <a:endParaRPr lang="en-US" altLang="ko-KR" sz="2800" dirty="0" smtClean="0">
              <a:effectLst/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827584" y="692697"/>
            <a:ext cx="7772400" cy="593163"/>
          </a:xfrm>
        </p:spPr>
        <p:txBody>
          <a:bodyPr>
            <a:noAutofit/>
          </a:bodyPr>
          <a:lstStyle/>
          <a:p>
            <a:r>
              <a:rPr lang="ko-KR" altLang="en-US" sz="2800" dirty="0" smtClean="0"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 </a:t>
            </a:r>
            <a:r>
              <a:rPr lang="en-US" altLang="ko-K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 </a:t>
            </a:r>
            <a:r>
              <a:rPr lang="ko-KR" alt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프로젝트</a:t>
            </a:r>
            <a:endParaRPr lang="ko-KR" altLang="en-US" sz="2800" dirty="0">
              <a:solidFill>
                <a:schemeClr val="tx2">
                  <a:lumMod val="60000"/>
                  <a:lumOff val="40000"/>
                </a:schemeClr>
              </a:soli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090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2123728" y="2459504"/>
            <a:ext cx="4896544" cy="178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250000"/>
              </a:lnSpc>
              <a:defRPr sz="2400" spc="-15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defRPr>
            </a:lvl1pPr>
          </a:lstStyle>
          <a:p>
            <a:pPr algn="ctr"/>
            <a:r>
              <a:rPr lang="en-US" altLang="ko-KR" dirty="0"/>
              <a:t>Ⅳ . </a:t>
            </a:r>
            <a:r>
              <a:rPr lang="ko-KR" altLang="en-US" dirty="0"/>
              <a:t>청소년 적정기술</a:t>
            </a:r>
            <a:r>
              <a:rPr lang="en-US" altLang="ko-KR" dirty="0"/>
              <a:t>, </a:t>
            </a:r>
            <a:r>
              <a:rPr lang="ko-KR" altLang="en-US" dirty="0"/>
              <a:t>희曦</a:t>
            </a:r>
            <a:r>
              <a:rPr lang="en-US" altLang="ko-KR" dirty="0"/>
              <a:t>story              - </a:t>
            </a:r>
            <a:r>
              <a:rPr lang="ko-KR" altLang="en-US" dirty="0"/>
              <a:t>정원여중 이진명 선생님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1697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00100" y="1643050"/>
            <a:ext cx="7143800" cy="3571900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endParaRPr lang="en-US" altLang="ko-KR" sz="4400" dirty="0" smtClean="0">
              <a:solidFill>
                <a:srgbClr val="FF33CC"/>
              </a:solidFill>
              <a:latin typeface="서울남산 장체EB" pitchFamily="18" charset="-127"/>
              <a:ea typeface="서울남산 장체EB" pitchFamily="18" charset="-127"/>
            </a:endParaRPr>
          </a:p>
          <a:p>
            <a:pPr>
              <a:lnSpc>
                <a:spcPct val="250000"/>
              </a:lnSpc>
            </a:pPr>
            <a:endParaRPr lang="en-US" altLang="ko-KR" sz="4400" dirty="0" smtClean="0">
              <a:solidFill>
                <a:srgbClr val="006600"/>
              </a:solidFill>
              <a:latin typeface="서울남산 장체EB" pitchFamily="18" charset="-127"/>
              <a:ea typeface="서울남산 장체EB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00034" y="764704"/>
            <a:ext cx="814393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o-KR" altLang="en-US" dirty="0" smtClean="0">
              <a:latin typeface="한컴 윤고딕 240" pitchFamily="18" charset="-127"/>
              <a:ea typeface="한컴 윤고딕 240" pitchFamily="18" charset="-127"/>
            </a:endParaRPr>
          </a:p>
          <a:p>
            <a:r>
              <a:rPr lang="ko-KR" altLang="en-US" sz="3200" dirty="0" smtClean="0">
                <a:latin typeface="한컴 윤고딕 240" pitchFamily="18" charset="-127"/>
                <a:ea typeface="한컴 윤고딕 240" pitchFamily="18" charset="-127"/>
              </a:rPr>
              <a:t>적정기술이란</a:t>
            </a:r>
            <a:r>
              <a:rPr lang="en-US" altLang="ko-KR" sz="3200" dirty="0" smtClean="0">
                <a:latin typeface="한컴 윤고딕 240" pitchFamily="18" charset="-127"/>
                <a:ea typeface="한컴 윤고딕 240" pitchFamily="18" charset="-127"/>
              </a:rPr>
              <a:t>?</a:t>
            </a:r>
          </a:p>
          <a:p>
            <a:endParaRPr lang="en-US" altLang="ko-KR" dirty="0" smtClean="0">
              <a:latin typeface="한컴 윤고딕 240" pitchFamily="18" charset="-127"/>
              <a:ea typeface="한컴 윤고딕 240" pitchFamily="18" charset="-127"/>
            </a:endParaRPr>
          </a:p>
          <a:p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“</a:t>
            </a:r>
            <a:r>
              <a:rPr lang="ko-KR" altLang="en-US" sz="2000" dirty="0" smtClean="0">
                <a:latin typeface="한컴 윤고딕 240" pitchFamily="18" charset="-127"/>
                <a:ea typeface="한컴 윤고딕 240" pitchFamily="18" charset="-127"/>
              </a:rPr>
              <a:t>적정기술은 철저하게 사용자의 관점에서 개발되어야 하는                                   </a:t>
            </a:r>
          </a:p>
          <a:p>
            <a:endParaRPr lang="en-US" altLang="ko-KR" sz="2000" dirty="0" smtClean="0">
              <a:latin typeface="한컴 윤고딕 240" pitchFamily="18" charset="-127"/>
              <a:ea typeface="한컴 윤고딕 24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dirty="0" smtClean="0">
                <a:latin typeface="한컴 윤고딕 240" pitchFamily="18" charset="-127"/>
                <a:ea typeface="한컴 윤고딕 240" pitchFamily="18" charset="-127"/>
              </a:rPr>
              <a:t>인간 중심의 기술이며</a:t>
            </a:r>
            <a:r>
              <a:rPr lang="en-US" altLang="ko-KR" sz="3600" dirty="0" smtClean="0">
                <a:latin typeface="한컴 윤고딕 240" pitchFamily="18" charset="-127"/>
                <a:ea typeface="한컴 윤고딕 240" pitchFamily="18" charset="-127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ko-KR" altLang="en-US" sz="3600" dirty="0" smtClean="0">
                <a:latin typeface="한컴 윤고딕 240" pitchFamily="18" charset="-127"/>
                <a:ea typeface="한컴 윤고딕 240" pitchFamily="18" charset="-127"/>
              </a:rPr>
              <a:t>소외된 </a:t>
            </a:r>
            <a:r>
              <a:rPr lang="en-US" altLang="ko-KR" sz="3600" dirty="0" smtClean="0">
                <a:latin typeface="한컴 윤고딕 240" pitchFamily="18" charset="-127"/>
                <a:ea typeface="한컴 윤고딕 240" pitchFamily="18" charset="-127"/>
              </a:rPr>
              <a:t>90%</a:t>
            </a:r>
            <a:r>
              <a:rPr lang="ko-KR" altLang="en-US" sz="3600" dirty="0" smtClean="0">
                <a:latin typeface="한컴 윤고딕 240" pitchFamily="18" charset="-127"/>
                <a:ea typeface="한컴 윤고딕 240" pitchFamily="18" charset="-127"/>
              </a:rPr>
              <a:t>를 위한 기술</a:t>
            </a:r>
            <a:endParaRPr lang="en-US" altLang="ko-KR" sz="3600" dirty="0" smtClean="0"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endParaRPr lang="en-US" altLang="ko-KR" sz="2000" dirty="0" smtClean="0">
              <a:latin typeface="한컴 윤고딕 240" pitchFamily="18" charset="-127"/>
              <a:ea typeface="한컴 윤고딕 24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latin typeface="한컴 윤고딕 240" pitchFamily="18" charset="-127"/>
                <a:ea typeface="한컴 윤고딕 240" pitchFamily="18" charset="-127"/>
              </a:rPr>
              <a:t>단순히 ‘기술’의 차원에 머무르는 것이 아니라 </a:t>
            </a:r>
            <a:r>
              <a:rPr lang="ko-KR" altLang="en-US" sz="2000" dirty="0">
                <a:latin typeface="한컴 윤고딕 240" pitchFamily="18" charset="-127"/>
                <a:ea typeface="한컴 윤고딕 240" pitchFamily="18" charset="-127"/>
              </a:rPr>
              <a:t>이를 통해서 </a:t>
            </a:r>
            <a:endParaRPr lang="ko-KR" altLang="en-US" sz="2000" dirty="0" smtClean="0">
              <a:latin typeface="한컴 윤고딕 240" pitchFamily="18" charset="-127"/>
              <a:ea typeface="한컴 윤고딕 24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latin typeface="한컴 윤고딕 240" pitchFamily="18" charset="-127"/>
                <a:ea typeface="한컴 윤고딕 240" pitchFamily="18" charset="-127"/>
              </a:rPr>
              <a:t>사용자와 사용자가 속한 공동체의 역량이 강화되는 것을 목적으로 한다</a:t>
            </a:r>
            <a:r>
              <a:rPr lang="en-US" altLang="ko-KR" sz="2000" dirty="0" smtClean="0">
                <a:latin typeface="한컴 윤고딕 240" pitchFamily="18" charset="-127"/>
                <a:ea typeface="한컴 윤고딕 240" pitchFamily="18" charset="-127"/>
              </a:rPr>
              <a:t>.” </a:t>
            </a:r>
          </a:p>
          <a:p>
            <a:pPr algn="ctr"/>
            <a:endParaRPr lang="en-US" altLang="ko-KR" sz="2000" dirty="0" smtClean="0"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ko-KR" altLang="en-US" sz="2000" dirty="0" smtClean="0">
                <a:latin typeface="한컴 윤고딕 240" pitchFamily="18" charset="-127"/>
                <a:ea typeface="한컴 윤고딕 240" pitchFamily="18" charset="-127"/>
              </a:rPr>
              <a:t>                                </a:t>
            </a:r>
            <a:r>
              <a:rPr lang="ko-KR" altLang="en-US" dirty="0" smtClean="0">
                <a:latin typeface="한컴 윤고딕 240" pitchFamily="18" charset="-127"/>
                <a:ea typeface="한컴 윤고딕 240" pitchFamily="18" charset="-127"/>
              </a:rPr>
              <a:t>‘인간중심의 기술</a:t>
            </a:r>
            <a:r>
              <a:rPr lang="en-US" altLang="ko-KR" dirty="0" smtClean="0"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dirty="0" smtClean="0">
                <a:latin typeface="한컴 윤고딕 240" pitchFamily="18" charset="-127"/>
                <a:ea typeface="한컴 윤고딕 240" pitchFamily="18" charset="-127"/>
              </a:rPr>
              <a:t>적정기술과의 만남</a:t>
            </a:r>
            <a:r>
              <a:rPr lang="en-US" altLang="ko-KR" dirty="0" smtClean="0">
                <a:latin typeface="한컴 윤고딕 240" pitchFamily="18" charset="-127"/>
                <a:ea typeface="한컴 윤고딕 240" pitchFamily="18" charset="-127"/>
              </a:rPr>
              <a:t>?’ </a:t>
            </a:r>
            <a:r>
              <a:rPr lang="ko-KR" altLang="en-US" dirty="0" smtClean="0">
                <a:latin typeface="한컴 윤고딕 240" pitchFamily="18" charset="-127"/>
                <a:ea typeface="한컴 윤고딕 240" pitchFamily="18" charset="-127"/>
              </a:rPr>
              <a:t>中에서 </a:t>
            </a:r>
          </a:p>
        </p:txBody>
      </p:sp>
      <p:sp>
        <p:nvSpPr>
          <p:cNvPr id="5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77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타원 2"/>
          <p:cNvSpPr/>
          <p:nvPr/>
        </p:nvSpPr>
        <p:spPr>
          <a:xfrm>
            <a:off x="0" y="1556792"/>
            <a:ext cx="1907704" cy="1800200"/>
          </a:xfrm>
          <a:prstGeom prst="ellipse">
            <a:avLst/>
          </a:prstGeom>
          <a:solidFill>
            <a:srgbClr val="D4E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EMPATHY</a:t>
            </a:r>
          </a:p>
          <a:p>
            <a:pPr algn="ctr"/>
            <a:r>
              <a:rPr lang="ko-KR" altLang="en-US" sz="1600" b="1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공감하기</a:t>
            </a:r>
            <a:endParaRPr lang="ko-KR" altLang="en-US" sz="1600" b="1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2339752" y="1556792"/>
            <a:ext cx="1944216" cy="1728192"/>
          </a:xfrm>
          <a:prstGeom prst="ellipse">
            <a:avLst/>
          </a:prstGeom>
          <a:solidFill>
            <a:srgbClr val="BE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Define</a:t>
            </a:r>
          </a:p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문제탐색</a:t>
            </a:r>
            <a:endParaRPr lang="ko-KR" altLang="en-US" b="1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4788024" y="1556792"/>
            <a:ext cx="1944216" cy="17281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Ideate</a:t>
            </a:r>
          </a:p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아이디어</a:t>
            </a:r>
            <a:endParaRPr lang="en-US" altLang="ko-KR" b="1" dirty="0" smtClean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내기</a:t>
            </a:r>
            <a:endParaRPr lang="ko-KR" altLang="en-US" b="1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7236296" y="1628800"/>
            <a:ext cx="1907705" cy="172819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Prototype</a:t>
            </a:r>
          </a:p>
          <a:p>
            <a:pPr algn="ctr"/>
            <a:r>
              <a:rPr lang="ko-KR" altLang="en-US" b="1" dirty="0" err="1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제품만들기</a:t>
            </a:r>
            <a:endParaRPr lang="en-US" altLang="ko-KR" b="1" dirty="0" smtClean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endParaRPr lang="ko-KR" altLang="en-US" b="1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1259632" y="4077072"/>
            <a:ext cx="6480720" cy="144016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b="1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Feedback</a:t>
            </a:r>
          </a:p>
          <a:p>
            <a:pPr algn="ctr">
              <a:lnSpc>
                <a:spcPct val="150000"/>
              </a:lnSpc>
            </a:pPr>
            <a:r>
              <a:rPr lang="en-US" altLang="ko-KR" b="1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 </a:t>
            </a:r>
            <a:r>
              <a:rPr lang="ko-KR" altLang="en-US" b="1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꼭</a:t>
            </a:r>
            <a:r>
              <a:rPr lang="en-US" altLang="ko-KR" b="1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 </a:t>
            </a:r>
            <a:r>
              <a:rPr lang="ko-KR" altLang="en-US" b="1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사용자와의 제품 반응 듣기</a:t>
            </a:r>
            <a:r>
              <a:rPr lang="en-US" altLang="ko-KR" b="1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 </a:t>
            </a:r>
            <a:endParaRPr lang="ko-KR" altLang="en-US" b="1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26" name="오른쪽 화살표 25"/>
          <p:cNvSpPr/>
          <p:nvPr/>
        </p:nvSpPr>
        <p:spPr>
          <a:xfrm>
            <a:off x="1619672" y="2312876"/>
            <a:ext cx="936104" cy="2880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오른쪽 화살표 27"/>
          <p:cNvSpPr/>
          <p:nvPr/>
        </p:nvSpPr>
        <p:spPr>
          <a:xfrm>
            <a:off x="6603843" y="2276872"/>
            <a:ext cx="864096" cy="2880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오른쪽 화살표 29"/>
          <p:cNvSpPr/>
          <p:nvPr/>
        </p:nvSpPr>
        <p:spPr>
          <a:xfrm>
            <a:off x="4067944" y="2312876"/>
            <a:ext cx="864096" cy="2880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오른쪽 화살표 10"/>
          <p:cNvSpPr/>
          <p:nvPr/>
        </p:nvSpPr>
        <p:spPr>
          <a:xfrm rot="8516963">
            <a:off x="6762805" y="3566240"/>
            <a:ext cx="1339805" cy="56117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525698" y="404664"/>
            <a:ext cx="5926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600" dirty="0">
                <a:solidFill>
                  <a:srgbClr val="B07493"/>
                </a:solidFill>
                <a:latin typeface="한컴 윤고딕 240" pitchFamily="18" charset="-127"/>
                <a:ea typeface="한컴 윤고딕 240" pitchFamily="18" charset="-127"/>
              </a:rPr>
              <a:t>How to solve problems?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528550"/>
            <a:ext cx="4674710" cy="311647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503366"/>
            <a:ext cx="4674709" cy="311647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476672"/>
            <a:ext cx="4674709" cy="311647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440808"/>
            <a:ext cx="4674709" cy="311647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39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5" name="진로캠프4번비디오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390" y="764704"/>
            <a:ext cx="889510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9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2699792" y="2459504"/>
            <a:ext cx="3600400" cy="178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250000"/>
              </a:lnSpc>
              <a:defRPr sz="2400" spc="-15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defRPr>
            </a:lvl1pPr>
          </a:lstStyle>
          <a:p>
            <a:pPr algn="ctr"/>
            <a:r>
              <a:rPr lang="en-US" altLang="ko-KR" dirty="0"/>
              <a:t>Ⅴ . </a:t>
            </a:r>
            <a:r>
              <a:rPr lang="ko-KR" altLang="en-US" dirty="0"/>
              <a:t>너의 스토리를 들려줘                       </a:t>
            </a:r>
            <a:r>
              <a:rPr lang="en-US" altLang="ko-KR" dirty="0"/>
              <a:t>- </a:t>
            </a:r>
            <a:r>
              <a:rPr lang="ko-KR" altLang="en-US" dirty="0" err="1"/>
              <a:t>사당중</a:t>
            </a:r>
            <a:r>
              <a:rPr lang="ko-KR" altLang="en-US" dirty="0"/>
              <a:t> 김연희 선생님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96726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http://tv02.search.naver.net/ugc?t=470x180&amp;q=http://blogfiles.naver.net/20140128_113/begin13_139083594573206JIr_JPEG/DSC049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0438"/>
            <a:ext cx="3823890" cy="3357562"/>
          </a:xfrm>
          <a:prstGeom prst="rect">
            <a:avLst/>
          </a:prstGeom>
          <a:noFill/>
        </p:spPr>
      </p:pic>
      <p:pic>
        <p:nvPicPr>
          <p:cNvPr id="28676" name="Picture 4" descr="http://tv01.search.naver.net/ugc?t=470x180&amp;q=http://blogfiles.naver.net/20130524_143/borami0119_1369376390979tOHVk_JPEG/%B9%AE%C1%A6%B0%F8%B8%F0%C0%F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3441" y="849263"/>
            <a:ext cx="3770559" cy="5302349"/>
          </a:xfrm>
          <a:prstGeom prst="rect">
            <a:avLst/>
          </a:prstGeom>
          <a:noFill/>
        </p:spPr>
      </p:pic>
      <p:pic>
        <p:nvPicPr>
          <p:cNvPr id="28678" name="Picture 6" descr="스토리텔링 개념수학으 문서 이미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657981"/>
            <a:ext cx="3095328" cy="3684914"/>
          </a:xfrm>
          <a:prstGeom prst="rect">
            <a:avLst/>
          </a:prstGeom>
          <a:noFill/>
        </p:spPr>
      </p:pic>
      <p:pic>
        <p:nvPicPr>
          <p:cNvPr id="28674" name="Picture 2" descr="http://tv01.search.naver.net/ugc?t=470x180&amp;q=http://ncc.phinf.naver.net/20140508_91/1399518104681EphlN_JPEG/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52736"/>
            <a:ext cx="2918324" cy="3699284"/>
          </a:xfrm>
          <a:prstGeom prst="rect">
            <a:avLst/>
          </a:prstGeom>
          <a:noFill/>
        </p:spPr>
      </p:pic>
      <p:sp>
        <p:nvSpPr>
          <p:cNvPr id="7" name="TextBox 3"/>
          <p:cNvSpPr txBox="1"/>
          <p:nvPr/>
        </p:nvSpPr>
        <p:spPr>
          <a:xfrm>
            <a:off x="0" y="0"/>
            <a:ext cx="9144000" cy="953865"/>
          </a:xfrm>
          <a:prstGeom prst="rect">
            <a:avLst/>
          </a:prstGeom>
          <a:noFill/>
        </p:spPr>
        <p:txBody>
          <a:bodyPr wrap="square" lIns="360000" tIns="180000" rIns="360000" bIns="18000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600" dirty="0" err="1" smtClean="0">
                <a:latin typeface="한컴 윤고딕 240" pitchFamily="18" charset="-127"/>
                <a:ea typeface="한컴 윤고딕 240" pitchFamily="18" charset="-127"/>
              </a:rPr>
              <a:t>스토리텔링</a:t>
            </a:r>
            <a:r>
              <a:rPr lang="ko-KR" altLang="en-US" sz="3600" dirty="0" smtClean="0">
                <a:latin typeface="한컴 윤고딕 240" pitchFamily="18" charset="-127"/>
                <a:ea typeface="한컴 윤고딕 240" pitchFamily="18" charset="-127"/>
              </a:rPr>
              <a:t> 시대</a:t>
            </a:r>
            <a:endParaRPr lang="ko-KR" altLang="en-US" sz="3600" dirty="0">
              <a:latin typeface="한컴 윤고딕 240" pitchFamily="18" charset="-127"/>
              <a:ea typeface="한컴 윤고딕 24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617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15616" y="1700808"/>
            <a:ext cx="7143800" cy="3357586"/>
          </a:xfrm>
        </p:spPr>
        <p:txBody>
          <a:bodyPr>
            <a:noAutofit/>
          </a:bodyPr>
          <a:lstStyle/>
          <a:p>
            <a:r>
              <a:rPr lang="ko-KR" altLang="en-US" sz="44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엘리베이터  스피치</a:t>
            </a:r>
            <a:endParaRPr lang="en-US" altLang="ko-KR" sz="4400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  <a:p>
            <a:r>
              <a:rPr lang="en-US" altLang="ko-KR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ELEVATOR   SPEECH</a:t>
            </a:r>
          </a:p>
          <a:p>
            <a:endParaRPr lang="en-US" altLang="ko-KR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44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투자자를 감동시켜라</a:t>
            </a:r>
            <a:endParaRPr lang="en-US" altLang="ko-KR" sz="4400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77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직사각형 62"/>
          <p:cNvSpPr/>
          <p:nvPr/>
        </p:nvSpPr>
        <p:spPr>
          <a:xfrm>
            <a:off x="0" y="1268760"/>
            <a:ext cx="9144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720000"/>
            <a:r>
              <a:rPr lang="en-US" altLang="ko-KR" sz="2400" dirty="0" smtClean="0">
                <a:latin typeface="한컴 윤고딕 240" pitchFamily="18" charset="-127"/>
                <a:ea typeface="한컴 윤고딕 240" pitchFamily="18" charset="-127"/>
              </a:rPr>
              <a:t>1) </a:t>
            </a:r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엘리베이터에서 우연히 내가 애타게 만나고 싶었던 사람</a:t>
            </a:r>
            <a:r>
              <a:rPr lang="en-US" altLang="ko-KR" sz="2400" dirty="0" smtClean="0">
                <a:latin typeface="한컴 윤고딕 240" pitchFamily="18" charset="-127"/>
                <a:ea typeface="한컴 윤고딕 240" pitchFamily="18" charset="-127"/>
              </a:rPr>
              <a:t>(</a:t>
            </a:r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투자자</a:t>
            </a:r>
            <a:r>
              <a:rPr lang="en-US" altLang="ko-KR" sz="2400" dirty="0" smtClean="0"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존경하는 인물</a:t>
            </a:r>
            <a:r>
              <a:rPr lang="en-US" altLang="ko-KR" sz="2400" dirty="0" smtClean="0">
                <a:latin typeface="한컴 윤고딕 240" pitchFamily="18" charset="-127"/>
                <a:ea typeface="한컴 윤고딕 240" pitchFamily="18" charset="-127"/>
              </a:rPr>
              <a:t>)</a:t>
            </a:r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을 만났다</a:t>
            </a:r>
            <a:r>
              <a:rPr lang="en-US" altLang="ko-KR" sz="2400" dirty="0" smtClean="0">
                <a:latin typeface="한컴 윤고딕 240" pitchFamily="18" charset="-127"/>
                <a:ea typeface="한컴 윤고딕 240" pitchFamily="18" charset="-127"/>
              </a:rPr>
              <a:t>!</a:t>
            </a:r>
          </a:p>
          <a:p>
            <a:pPr marL="180000" indent="-514350">
              <a:buAutoNum type="arabicParenR"/>
            </a:pPr>
            <a:endParaRPr lang="en-US" altLang="ko-KR" sz="2400" dirty="0" smtClean="0">
              <a:latin typeface="한컴 윤고딕 240" pitchFamily="18" charset="-127"/>
              <a:ea typeface="한컴 윤고딕 240" pitchFamily="18" charset="-127"/>
            </a:endParaRPr>
          </a:p>
          <a:p>
            <a:pPr marL="180000" indent="-720000"/>
            <a:r>
              <a:rPr lang="en-US" altLang="ko-KR" sz="2400" dirty="0" smtClean="0">
                <a:latin typeface="한컴 윤고딕 240" pitchFamily="18" charset="-127"/>
                <a:ea typeface="한컴 윤고딕 240" pitchFamily="18" charset="-127"/>
              </a:rPr>
              <a:t>2) </a:t>
            </a:r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내가 누구이고</a:t>
            </a:r>
            <a:r>
              <a:rPr lang="en-US" altLang="ko-KR" sz="2400" dirty="0" smtClean="0"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무엇을 하고 있으며</a:t>
            </a:r>
            <a:r>
              <a:rPr lang="en-US" altLang="ko-KR" sz="2400" dirty="0" smtClean="0"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어떤 가치를 창출하고 싶은지 설명할 수 있는 시간은 </a:t>
            </a:r>
            <a:r>
              <a:rPr lang="en-US" altLang="ko-KR" sz="2400" dirty="0" smtClean="0">
                <a:latin typeface="한컴 윤고딕 240" pitchFamily="18" charset="-127"/>
                <a:ea typeface="한컴 윤고딕 240" pitchFamily="18" charset="-127"/>
              </a:rPr>
              <a:t>30</a:t>
            </a:r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초</a:t>
            </a:r>
            <a:r>
              <a:rPr lang="en-US" altLang="ko-KR" sz="2400" dirty="0" smtClean="0">
                <a:latin typeface="한컴 윤고딕 240" pitchFamily="18" charset="-127"/>
                <a:ea typeface="한컴 윤고딕 240" pitchFamily="18" charset="-127"/>
              </a:rPr>
              <a:t>!</a:t>
            </a:r>
          </a:p>
          <a:p>
            <a:pPr marL="180000"/>
            <a:endParaRPr lang="en-US" altLang="ko-KR" sz="2400" dirty="0" smtClean="0">
              <a:latin typeface="한컴 윤고딕 240" pitchFamily="18" charset="-127"/>
              <a:ea typeface="한컴 윤고딕 240" pitchFamily="18" charset="-127"/>
            </a:endParaRPr>
          </a:p>
          <a:p>
            <a:pPr marL="180000" indent="-720000"/>
            <a:r>
              <a:rPr lang="en-US" altLang="ko-KR" sz="2400" dirty="0" smtClean="0">
                <a:latin typeface="한컴 윤고딕 240" pitchFamily="18" charset="-127"/>
                <a:ea typeface="한컴 윤고딕 240" pitchFamily="18" charset="-127"/>
              </a:rPr>
              <a:t>3) 30</a:t>
            </a:r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초 동안 이 사람을 설득해서 나를 돕게 만들어봅시다</a:t>
            </a:r>
            <a:r>
              <a:rPr lang="en-US" altLang="ko-KR" sz="2400" dirty="0" smtClean="0">
                <a:latin typeface="한컴 윤고딕 240" pitchFamily="18" charset="-127"/>
                <a:ea typeface="한컴 윤고딕 240" pitchFamily="18" charset="-127"/>
              </a:rPr>
              <a:t>.</a:t>
            </a:r>
            <a:endParaRPr lang="ko-KR" altLang="en-US" sz="2400" dirty="0">
              <a:latin typeface="한컴 윤고딕 240" pitchFamily="18" charset="-127"/>
              <a:ea typeface="한컴 윤고딕 240" pitchFamily="18" charset="-127"/>
            </a:endParaRPr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7" t="26203" r="3430" b="26547"/>
          <a:stretch>
            <a:fillRect/>
          </a:stretch>
        </p:blipFill>
        <p:spPr bwMode="auto">
          <a:xfrm>
            <a:off x="0" y="3933056"/>
            <a:ext cx="9144000" cy="239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"/>
          <p:cNvSpPr txBox="1"/>
          <p:nvPr/>
        </p:nvSpPr>
        <p:spPr>
          <a:xfrm>
            <a:off x="0" y="0"/>
            <a:ext cx="9144000" cy="953865"/>
          </a:xfrm>
          <a:prstGeom prst="rect">
            <a:avLst/>
          </a:prstGeom>
          <a:noFill/>
        </p:spPr>
        <p:txBody>
          <a:bodyPr wrap="square" lIns="360000" tIns="180000" rIns="360000" bIns="18000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600" dirty="0" smtClean="0">
                <a:latin typeface="한컴 윤고딕 240" pitchFamily="18" charset="-127"/>
                <a:ea typeface="한컴 윤고딕 240" pitchFamily="18" charset="-127"/>
              </a:rPr>
              <a:t>나를</a:t>
            </a:r>
            <a:r>
              <a:rPr lang="en-US" altLang="ko-KR" sz="3600" dirty="0" smtClean="0">
                <a:latin typeface="한컴 윤고딕 240" pitchFamily="18" charset="-127"/>
                <a:ea typeface="한컴 윤고딕 240" pitchFamily="18" charset="-127"/>
              </a:rPr>
              <a:t> </a:t>
            </a:r>
            <a:r>
              <a:rPr lang="ko-KR" altLang="en-US" sz="3600" dirty="0" smtClean="0">
                <a:latin typeface="한컴 윤고딕 240" pitchFamily="18" charset="-127"/>
                <a:ea typeface="한컴 윤고딕 240" pitchFamily="18" charset="-127"/>
              </a:rPr>
              <a:t>소개하는 </a:t>
            </a:r>
            <a:r>
              <a:rPr lang="en-US" altLang="ko-KR" sz="3600" dirty="0" smtClean="0">
                <a:latin typeface="한컴 윤고딕 240" pitchFamily="18" charset="-127"/>
                <a:ea typeface="한컴 윤고딕 240" pitchFamily="18" charset="-127"/>
              </a:rPr>
              <a:t>30</a:t>
            </a:r>
            <a:r>
              <a:rPr lang="ko-KR" altLang="en-US" sz="3600" dirty="0" smtClean="0">
                <a:latin typeface="한컴 윤고딕 240" pitchFamily="18" charset="-127"/>
                <a:ea typeface="한컴 윤고딕 240" pitchFamily="18" charset="-127"/>
              </a:rPr>
              <a:t>초</a:t>
            </a:r>
            <a:r>
              <a:rPr lang="en-US" altLang="ko-KR" sz="3600" dirty="0" smtClean="0">
                <a:latin typeface="한컴 윤고딕 240" pitchFamily="18" charset="-127"/>
                <a:ea typeface="한컴 윤고딕 240" pitchFamily="18" charset="-127"/>
              </a:rPr>
              <a:t>(</a:t>
            </a:r>
            <a:r>
              <a:rPr lang="ko-KR" altLang="en-US" sz="3600" dirty="0" smtClean="0">
                <a:latin typeface="한컴 윤고딕 240" pitchFamily="18" charset="-127"/>
                <a:ea typeface="한컴 윤고딕 240" pitchFamily="18" charset="-127"/>
              </a:rPr>
              <a:t>엘리베이터피치</a:t>
            </a:r>
            <a:r>
              <a:rPr lang="en-US" altLang="ko-KR" sz="3600" dirty="0" smtClean="0">
                <a:latin typeface="한컴 윤고딕 240" pitchFamily="18" charset="-127"/>
                <a:ea typeface="한컴 윤고딕 240" pitchFamily="18" charset="-127"/>
              </a:rPr>
              <a:t>)</a:t>
            </a:r>
            <a:endParaRPr lang="ko-KR" altLang="en-US" sz="3600" dirty="0">
              <a:latin typeface="한컴 윤고딕 240" pitchFamily="18" charset="-127"/>
              <a:ea typeface="한컴 윤고딕 24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312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15616" y="1196752"/>
            <a:ext cx="7143800" cy="3357586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ko-KR" altLang="en-US" sz="44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타인툰 </a:t>
            </a:r>
            <a:r>
              <a:rPr lang="en-US" altLang="ko-KR" sz="44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STORY</a:t>
            </a:r>
          </a:p>
          <a:p>
            <a:pPr>
              <a:lnSpc>
                <a:spcPct val="200000"/>
              </a:lnSpc>
            </a:pPr>
            <a:r>
              <a:rPr lang="ko-KR" altLang="en-US" sz="44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함께 만들어 가는 이야기</a:t>
            </a:r>
            <a:endParaRPr lang="en-US" altLang="ko-KR" sz="4400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77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92696"/>
            <a:ext cx="801822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2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3865"/>
          </a:xfrm>
          <a:prstGeom prst="rect">
            <a:avLst/>
          </a:prstGeom>
          <a:noFill/>
        </p:spPr>
        <p:txBody>
          <a:bodyPr wrap="square" lIns="360000" tIns="180000" rIns="360000" bIns="180000" rtlCol="0" anchor="ctr">
            <a:spAutoFit/>
          </a:bodyPr>
          <a:lstStyle/>
          <a:p>
            <a:r>
              <a:rPr lang="ko-KR" altLang="en-US" sz="3600" dirty="0" err="1" smtClean="0">
                <a:solidFill>
                  <a:srgbClr val="FF0000"/>
                </a:solidFill>
                <a:latin typeface="한컴 윤고딕 240" pitchFamily="18" charset="-127"/>
                <a:ea typeface="한컴 윤고딕 240" pitchFamily="18" charset="-127"/>
              </a:rPr>
              <a:t>타인툰</a:t>
            </a:r>
            <a:r>
              <a:rPr lang="ko-KR" altLang="en-US" sz="3600" dirty="0" smtClean="0">
                <a:solidFill>
                  <a:srgbClr val="FF0000"/>
                </a:solidFill>
                <a:latin typeface="한컴 윤고딕 240" pitchFamily="18" charset="-127"/>
                <a:ea typeface="한컴 윤고딕 240" pitchFamily="18" charset="-127"/>
              </a:rPr>
              <a:t> </a:t>
            </a:r>
            <a:r>
              <a:rPr lang="ko-KR" altLang="en-US" sz="3600" dirty="0" err="1" smtClean="0">
                <a:solidFill>
                  <a:srgbClr val="FF0000"/>
                </a:solidFill>
                <a:latin typeface="한컴 윤고딕 240" pitchFamily="18" charset="-127"/>
                <a:ea typeface="한컴 윤고딕 240" pitchFamily="18" charset="-127"/>
              </a:rPr>
              <a:t>스토리텔링</a:t>
            </a:r>
            <a:endParaRPr lang="ko-KR" altLang="en-US" sz="3600" dirty="0">
              <a:solidFill>
                <a:srgbClr val="FF0000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 l="10153" t="20672" r="51660" b="16329"/>
          <a:stretch>
            <a:fillRect/>
          </a:stretch>
        </p:blipFill>
        <p:spPr bwMode="auto">
          <a:xfrm>
            <a:off x="-188225" y="612568"/>
            <a:ext cx="6577677" cy="610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7" name="TextBox 6"/>
          <p:cNvSpPr txBox="1"/>
          <p:nvPr/>
        </p:nvSpPr>
        <p:spPr>
          <a:xfrm>
            <a:off x="6372200" y="1380832"/>
            <a:ext cx="3635896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latin typeface="한컴 윤고딕 240" pitchFamily="18" charset="-127"/>
              <a:ea typeface="한컴 윤고딕 240" pitchFamily="18" charset="-127"/>
            </a:endParaRPr>
          </a:p>
          <a:p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타인과 함께 하는 </a:t>
            </a:r>
            <a:endParaRPr lang="en-US" altLang="ko-KR" sz="2400" dirty="0" smtClean="0">
              <a:latin typeface="한컴 윤고딕 240" pitchFamily="18" charset="-127"/>
              <a:ea typeface="한컴 윤고딕 240" pitchFamily="18" charset="-127"/>
            </a:endParaRPr>
          </a:p>
          <a:p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만화</a:t>
            </a:r>
            <a:endParaRPr lang="en-US" altLang="ko-KR" sz="2400" dirty="0" smtClean="0">
              <a:latin typeface="한컴 윤고딕 240" pitchFamily="18" charset="-127"/>
              <a:ea typeface="한컴 윤고딕 240" pitchFamily="18" charset="-127"/>
            </a:endParaRPr>
          </a:p>
          <a:p>
            <a:r>
              <a:rPr lang="en-US" altLang="ko-KR" sz="2400" dirty="0" smtClean="0">
                <a:latin typeface="한컴 윤고딕 240" pitchFamily="18" charset="-127"/>
                <a:ea typeface="한컴 윤고딕 240" pitchFamily="18" charset="-127"/>
              </a:rPr>
              <a:t> </a:t>
            </a:r>
          </a:p>
          <a:p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이후는 짝꿍이 해결</a:t>
            </a:r>
            <a:endParaRPr lang="en-US" altLang="ko-KR" sz="2400" dirty="0" smtClean="0">
              <a:latin typeface="한컴 윤고딕 240" pitchFamily="18" charset="-127"/>
              <a:ea typeface="한컴 윤고딕 240" pitchFamily="18" charset="-127"/>
            </a:endParaRPr>
          </a:p>
          <a:p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방법을 생각하기</a:t>
            </a:r>
            <a:r>
              <a:rPr lang="en-US" altLang="ko-KR" sz="2400" dirty="0" smtClean="0">
                <a:latin typeface="한컴 윤고딕 240" pitchFamily="18" charset="-127"/>
                <a:ea typeface="한컴 윤고딕 240" pitchFamily="18" charset="-127"/>
              </a:rPr>
              <a:t>!!!</a:t>
            </a:r>
          </a:p>
          <a:p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 </a:t>
            </a:r>
            <a:endParaRPr lang="en-US" altLang="ko-KR" sz="2400" dirty="0" smtClean="0">
              <a:latin typeface="한컴 윤고딕 240" pitchFamily="18" charset="-127"/>
              <a:ea typeface="한컴 윤고딕 240" pitchFamily="18" charset="-127"/>
            </a:endParaRPr>
          </a:p>
          <a:p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만화로 다음 이야기</a:t>
            </a:r>
            <a:endParaRPr lang="en-US" altLang="ko-KR" sz="2400" dirty="0" smtClean="0">
              <a:latin typeface="한컴 윤고딕 240" pitchFamily="18" charset="-127"/>
              <a:ea typeface="한컴 윤고딕 240" pitchFamily="18" charset="-127"/>
            </a:endParaRPr>
          </a:p>
          <a:p>
            <a:r>
              <a:rPr lang="ko-KR" altLang="en-US" sz="2400" dirty="0" smtClean="0">
                <a:latin typeface="한컴 윤고딕 240" pitchFamily="18" charset="-127"/>
                <a:ea typeface="한컴 윤고딕 240" pitchFamily="18" charset="-127"/>
              </a:rPr>
              <a:t>전개하</a:t>
            </a:r>
            <a:r>
              <a:rPr lang="ko-KR" altLang="en-US" sz="2400" dirty="0">
                <a:latin typeface="한컴 윤고딕 240" pitchFamily="18" charset="-127"/>
                <a:ea typeface="한컴 윤고딕 240" pitchFamily="18" charset="-127"/>
              </a:rPr>
              <a:t>기</a:t>
            </a:r>
            <a:r>
              <a:rPr lang="en-US" altLang="ko-KR" sz="2400" dirty="0" smtClean="0">
                <a:latin typeface="한컴 윤고딕 240" pitchFamily="18" charset="-127"/>
                <a:ea typeface="한컴 윤고딕 240" pitchFamily="18" charset="-127"/>
              </a:rPr>
              <a:t>.  </a:t>
            </a:r>
            <a:endParaRPr lang="ko-KR" altLang="en-US" sz="2400" dirty="0">
              <a:latin typeface="한컴 윤고딕 240" pitchFamily="18" charset="-127"/>
              <a:ea typeface="한컴 윤고딕 24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573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528550"/>
            <a:ext cx="4674709" cy="311647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503366"/>
            <a:ext cx="4674709" cy="311647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476672"/>
            <a:ext cx="4674708" cy="311647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440808"/>
            <a:ext cx="4674708" cy="311647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39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5576" y="1160748"/>
            <a:ext cx="7596336" cy="5697252"/>
          </a:xfrm>
          <a:prstGeom prst="rect">
            <a:avLst/>
          </a:prstGeom>
        </p:spPr>
      </p:pic>
      <p:sp>
        <p:nvSpPr>
          <p:cNvPr id="5" name="부제목 2"/>
          <p:cNvSpPr>
            <a:spLocks noGrp="1"/>
          </p:cNvSpPr>
          <p:nvPr>
            <p:ph type="subTitle" idx="1"/>
          </p:nvPr>
        </p:nvSpPr>
        <p:spPr>
          <a:xfrm>
            <a:off x="179512" y="0"/>
            <a:ext cx="5328592" cy="1160748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250000"/>
              </a:lnSpc>
            </a:pPr>
            <a:r>
              <a:rPr lang="ko-KR" altLang="en-US" sz="4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서울 진로진학상담교사 워크숍</a:t>
            </a:r>
            <a:r>
              <a:rPr lang="en-US" altLang="ko-KR" sz="4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(11. 18. </a:t>
            </a:r>
            <a:r>
              <a:rPr lang="ko-KR" altLang="en-US" sz="4800" b="0" dirty="0" err="1" smtClean="0">
                <a:effectLst/>
                <a:latin typeface="한컴 윤고딕 240" pitchFamily="18" charset="-127"/>
                <a:ea typeface="한컴 윤고딕 240" pitchFamily="18" charset="-127"/>
              </a:rPr>
              <a:t>압구정고</a:t>
            </a:r>
            <a:r>
              <a:rPr lang="en-US" altLang="ko-KR" sz="4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)</a:t>
            </a:r>
            <a:endParaRPr lang="en-US" altLang="ko-KR" sz="4800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475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0748"/>
            <a:ext cx="7596336" cy="5697252"/>
          </a:xfrm>
          <a:prstGeom prst="rect">
            <a:avLst/>
          </a:prstGeom>
        </p:spPr>
      </p:pic>
      <p:sp>
        <p:nvSpPr>
          <p:cNvPr id="6" name="부제목 2"/>
          <p:cNvSpPr>
            <a:spLocks noGrp="1"/>
          </p:cNvSpPr>
          <p:nvPr>
            <p:ph type="subTitle" idx="1"/>
          </p:nvPr>
        </p:nvSpPr>
        <p:spPr>
          <a:xfrm>
            <a:off x="179512" y="0"/>
            <a:ext cx="5328592" cy="1160748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250000"/>
              </a:lnSpc>
            </a:pPr>
            <a:r>
              <a:rPr lang="ko-KR" altLang="en-US" sz="4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컨설턴트 양성과정 직무연수</a:t>
            </a:r>
            <a:r>
              <a:rPr lang="en-US" altLang="ko-KR" sz="4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(1.5~7. </a:t>
            </a:r>
            <a:r>
              <a:rPr lang="ko-KR" altLang="en-US" sz="4800" b="0" dirty="0" err="1" smtClean="0">
                <a:effectLst/>
                <a:latin typeface="한컴 윤고딕 240" pitchFamily="18" charset="-127"/>
                <a:ea typeface="한컴 윤고딕 240" pitchFamily="18" charset="-127"/>
              </a:rPr>
              <a:t>압구정고</a:t>
            </a:r>
            <a:r>
              <a:rPr lang="en-US" altLang="ko-KR" sz="4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)</a:t>
            </a:r>
            <a:endParaRPr lang="en-US" altLang="ko-KR" sz="4800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55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75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1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44796"/>
            <a:ext cx="8575601" cy="5713204"/>
          </a:xfrm>
          <a:prstGeom prst="rect">
            <a:avLst/>
          </a:prstGeom>
        </p:spPr>
      </p:pic>
      <p:sp>
        <p:nvSpPr>
          <p:cNvPr id="5" name="부제목 2"/>
          <p:cNvSpPr>
            <a:spLocks noGrp="1"/>
          </p:cNvSpPr>
          <p:nvPr>
            <p:ph type="subTitle" idx="1"/>
          </p:nvPr>
        </p:nvSpPr>
        <p:spPr>
          <a:xfrm>
            <a:off x="179512" y="0"/>
            <a:ext cx="5328592" cy="1160748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250000"/>
              </a:lnSpc>
            </a:pPr>
            <a:r>
              <a:rPr lang="ko-KR" altLang="en-US" sz="4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전국 진로진학상담교사 자율연수</a:t>
            </a:r>
            <a:r>
              <a:rPr lang="en-US" altLang="ko-KR" sz="4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(1. 15. </a:t>
            </a:r>
            <a:r>
              <a:rPr lang="ko-KR" altLang="en-US" sz="4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동국대</a:t>
            </a:r>
            <a:r>
              <a:rPr lang="en-US" altLang="ko-KR" sz="48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)</a:t>
            </a:r>
            <a:endParaRPr lang="en-US" altLang="ko-KR" sz="4800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133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53871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15616" y="1412776"/>
            <a:ext cx="7143800" cy="417646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ko-KR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Q &amp; A</a:t>
            </a:r>
          </a:p>
          <a:p>
            <a:pPr>
              <a:lnSpc>
                <a:spcPct val="200000"/>
              </a:lnSpc>
            </a:pPr>
            <a:endParaRPr lang="en-US" altLang="ko-KR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감사합니다</a:t>
            </a:r>
            <a:r>
              <a:rPr lang="en-US" altLang="ko-KR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.</a:t>
            </a:r>
            <a:endParaRPr lang="ko-KR" altLang="en-US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546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637787"/>
            <a:ext cx="7918188" cy="559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5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637787"/>
            <a:ext cx="7056784" cy="52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2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>
            <a:noAutofit/>
          </a:bodyPr>
          <a:lstStyle/>
          <a:p>
            <a:pPr algn="l"/>
            <a:r>
              <a:rPr lang="ko-KR" altLang="en-US" sz="1600" dirty="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620688"/>
            <a:ext cx="28415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Contents</a:t>
            </a:r>
            <a:endParaRPr lang="ko-KR" altLang="en-US" sz="25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475656" y="1340768"/>
            <a:ext cx="6696744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/>
        </p:nvGrpSpPr>
        <p:grpSpPr>
          <a:xfrm>
            <a:off x="2380024" y="4727900"/>
            <a:ext cx="2841558" cy="1231107"/>
            <a:chOff x="2380024" y="4727900"/>
            <a:chExt cx="2841558" cy="1231107"/>
          </a:xfrm>
        </p:grpSpPr>
        <p:sp>
          <p:nvSpPr>
            <p:cNvPr id="10" name="직사각형 9"/>
            <p:cNvSpPr/>
            <p:nvPr/>
          </p:nvSpPr>
          <p:spPr>
            <a:xfrm>
              <a:off x="2778826" y="5128010"/>
              <a:ext cx="20292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spc="-15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-윤고딕330" pitchFamily="18" charset="-127"/>
                  <a:ea typeface="-윤고딕330" pitchFamily="18" charset="-127"/>
                </a:rPr>
                <a:t>인지</a:t>
              </a:r>
              <a:endParaRPr lang="en-US" altLang="ko-KR" sz="16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-윤고딕330" pitchFamily="18" charset="-127"/>
                <a:ea typeface="-윤고딕330" pitchFamily="18" charset="-127"/>
              </a:endParaRPr>
            </a:p>
            <a:p>
              <a:r>
                <a:rPr lang="ko-KR" altLang="en-US" sz="1600" spc="-15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-윤고딕330" pitchFamily="18" charset="-127"/>
                  <a:ea typeface="-윤고딕330" pitchFamily="18" charset="-127"/>
                </a:rPr>
                <a:t>공감</a:t>
              </a:r>
              <a:endParaRPr lang="en-US" altLang="ko-KR" sz="16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-윤고딕330" pitchFamily="18" charset="-127"/>
                <a:ea typeface="-윤고딕330" pitchFamily="18" charset="-127"/>
              </a:endParaRPr>
            </a:p>
            <a:p>
              <a:r>
                <a:rPr lang="ko-KR" altLang="en-US" sz="1600" spc="-15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-윤고딕330" pitchFamily="18" charset="-127"/>
                  <a:ea typeface="-윤고딕330" pitchFamily="18" charset="-127"/>
                </a:rPr>
                <a:t>확</a:t>
              </a:r>
              <a:r>
                <a:rPr lang="ko-KR" altLang="en-US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-윤고딕330" pitchFamily="18" charset="-127"/>
                  <a:ea typeface="-윤고딕330" pitchFamily="18" charset="-127"/>
                </a:rPr>
                <a:t>산</a:t>
              </a:r>
              <a:endPara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80024" y="4727900"/>
              <a:ext cx="28415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spc="-15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-윤고딕330" pitchFamily="18" charset="-127"/>
                  <a:ea typeface="-윤고딕330" pitchFamily="18" charset="-127"/>
                </a:rPr>
                <a:t>Ⅲ. IMC </a:t>
              </a:r>
              <a:r>
                <a:rPr lang="ko-KR" altLang="en-US" sz="2000" spc="-15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-윤고딕330" pitchFamily="18" charset="-127"/>
                  <a:ea typeface="-윤고딕330" pitchFamily="18" charset="-127"/>
                </a:rPr>
                <a:t>전략 제안</a:t>
              </a:r>
              <a:endParaRPr lang="en-US" altLang="ko-KR" sz="20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59632" y="1340768"/>
            <a:ext cx="712879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ko-KR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Ⅰ .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진로의  첫걸음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·</a:t>
            </a:r>
            <a:r>
              <a:rPr lang="ko-KR" altLang="en-US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자아발견                   </a:t>
            </a:r>
            <a:r>
              <a:rPr lang="en-US" altLang="ko-KR" sz="16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- </a:t>
            </a:r>
            <a:r>
              <a: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배명중 김형원 선생님</a:t>
            </a:r>
            <a:endParaRPr lang="en-US" altLang="ko-KR" sz="16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Ⅱ </a:t>
            </a:r>
            <a:r>
              <a:rPr lang="en-US" altLang="ko-KR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.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공동체와 이익을 나누는 </a:t>
            </a:r>
            <a:r>
              <a:rPr lang="ko-KR" altLang="en-US" sz="2400" spc="-15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착한기업</a:t>
            </a:r>
            <a:r>
              <a:rPr lang="ko-KR" altLang="en-US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       </a:t>
            </a:r>
            <a:r>
              <a: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- </a:t>
            </a:r>
            <a:r>
              <a:rPr lang="ko-KR" altLang="en-US" sz="16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중암중</a:t>
            </a:r>
            <a:r>
              <a: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 진미숙 </a:t>
            </a:r>
            <a:r>
              <a:rPr lang="ko-KR" altLang="en-US" sz="16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선생님</a:t>
            </a:r>
            <a:endParaRPr lang="en-US" altLang="ko-KR" sz="1600" spc="-150" dirty="0" smtClean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r>
              <a:rPr lang="en-US" altLang="ko-KR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Ⅲ .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나만의 </a:t>
            </a:r>
            <a:r>
              <a:rPr lang="ko-KR" altLang="en-US" sz="24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기업만들기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어렵지 </a:t>
            </a:r>
            <a:r>
              <a:rPr lang="ko-KR" altLang="en-US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않아요      </a:t>
            </a:r>
            <a:r>
              <a: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- </a:t>
            </a:r>
            <a:r>
              <a:rPr lang="ko-KR" altLang="en-US" sz="16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월곡중</a:t>
            </a:r>
            <a:r>
              <a: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 </a:t>
            </a:r>
            <a:r>
              <a:rPr lang="ko-KR" altLang="en-US" sz="16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황석묵</a:t>
            </a:r>
            <a:r>
              <a: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 </a:t>
            </a:r>
            <a:r>
              <a:rPr lang="ko-KR" altLang="en-US" sz="16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선생님</a:t>
            </a:r>
            <a:endParaRPr lang="en-US" altLang="ko-KR" sz="1600" spc="-150" dirty="0" smtClean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r>
              <a:rPr lang="en-US" altLang="ko-KR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Ⅳ .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청소년 적정기술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희曦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story              </a:t>
            </a:r>
            <a:r>
              <a: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- </a:t>
            </a:r>
            <a:r>
              <a: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정원여중 이진명 선생님</a:t>
            </a:r>
            <a:endParaRPr lang="en-US" altLang="ko-KR" sz="1600" spc="-150" dirty="0" smtClean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r>
              <a:rPr lang="en-US" altLang="ko-KR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Ⅴ 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.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너의 스토리를 </a:t>
            </a:r>
            <a:r>
              <a:rPr lang="ko-KR" altLang="en-US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들려줘                       </a:t>
            </a:r>
            <a:r>
              <a: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- </a:t>
            </a:r>
            <a:r>
              <a:rPr lang="ko-KR" altLang="en-US" sz="16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사당중</a:t>
            </a:r>
            <a:r>
              <a: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 김연희 선생님</a:t>
            </a:r>
            <a:endParaRPr lang="en-US" altLang="ko-KR" sz="16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endParaRPr lang="ko-KR" altLang="en-US" sz="20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911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2699792" y="2459504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250000"/>
              </a:lnSpc>
              <a:defRPr sz="2400" spc="-15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defRPr>
            </a:lvl1pPr>
          </a:lstStyle>
          <a:p>
            <a:pPr algn="ctr"/>
            <a:r>
              <a:rPr lang="en-US" altLang="ko-KR" dirty="0"/>
              <a:t>Ⅰ . </a:t>
            </a:r>
            <a:r>
              <a:rPr lang="ko-KR" altLang="en-US" dirty="0"/>
              <a:t>진로의  첫걸음</a:t>
            </a:r>
            <a:r>
              <a:rPr lang="en-US" altLang="ko-KR" dirty="0"/>
              <a:t>·</a:t>
            </a:r>
            <a:r>
              <a:rPr lang="ko-KR" altLang="en-US" dirty="0"/>
              <a:t>자아발견           </a:t>
            </a:r>
            <a:r>
              <a:rPr lang="en-US" altLang="ko-KR" dirty="0" smtClean="0"/>
              <a:t>- </a:t>
            </a:r>
            <a:r>
              <a:rPr lang="ko-KR" altLang="en-US" dirty="0"/>
              <a:t>배명중 김형원 선생님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8437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>
            <a:spLocks noGrp="1"/>
          </p:cNvSpPr>
          <p:nvPr>
            <p:ph type="subTitle" idx="1"/>
          </p:nvPr>
        </p:nvSpPr>
        <p:spPr>
          <a:xfrm>
            <a:off x="568559" y="1293840"/>
            <a:ext cx="7973211" cy="31432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Our  </a:t>
            </a:r>
            <a:r>
              <a:rPr lang="en-US" altLang="ko-KR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Song   Story</a:t>
            </a:r>
          </a:p>
          <a:p>
            <a:pPr>
              <a:lnSpc>
                <a:spcPct val="200000"/>
              </a:lnSpc>
            </a:pPr>
            <a:r>
              <a:rPr lang="ko-KR" altLang="en-US" sz="20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노래 가사  개사를 통한 </a:t>
            </a:r>
            <a:r>
              <a:rPr lang="ko-KR" altLang="en-US" sz="2000" b="0" dirty="0" err="1" smtClean="0">
                <a:effectLst/>
                <a:latin typeface="한컴 윤고딕 240" pitchFamily="18" charset="-127"/>
                <a:ea typeface="한컴 윤고딕 240" pitchFamily="18" charset="-127"/>
              </a:rPr>
              <a:t>모둠원들을</a:t>
            </a:r>
            <a:r>
              <a:rPr lang="ko-KR" altLang="en-US" sz="2000" b="0" dirty="0" smtClean="0">
                <a:effectLst/>
                <a:latin typeface="한컴 윤고딕 240" pitchFamily="18" charset="-127"/>
                <a:ea typeface="한컴 윤고딕 240" pitchFamily="18" charset="-127"/>
              </a:rPr>
              <a:t> 표현</a:t>
            </a:r>
            <a:endParaRPr lang="en-US" altLang="ko-KR" sz="2000" b="0" dirty="0" smtClean="0">
              <a:effectLst/>
              <a:latin typeface="한컴 윤고딕 240" pitchFamily="18" charset="-127"/>
              <a:ea typeface="한컴 윤고딕 240" pitchFamily="18" charset="-127"/>
            </a:endParaRPr>
          </a:p>
        </p:txBody>
      </p:sp>
      <p:pic>
        <p:nvPicPr>
          <p:cNvPr id="5" name="Picture 2" descr="C:\Users\shimjaejun\AppData\Local\Microsoft\Windows\Temporary Internet Files\Content.IE5\370ZDXKQ\MP90044866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8005" y="3051542"/>
            <a:ext cx="6435495" cy="313118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5652120" y="44624"/>
            <a:ext cx="3672408" cy="593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50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Lucida Sans"/>
        <a:ea typeface="산돌고딕B"/>
        <a:cs typeface=""/>
      </a:majorFont>
      <a:minorFont>
        <a:latin typeface="Lucida Sans"/>
        <a:ea typeface="산돌명조 M"/>
        <a:cs typeface=""/>
      </a:minorFont>
    </a:fontScheme>
    <a:fmtScheme name="연꽃 당초 무늬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70000"/>
                <a:hueMod val="100000"/>
                <a:satMod val="100000"/>
              </a:schemeClr>
            </a:gs>
          </a:gsLst>
          <a:lin ang="270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innerShdw blurRad="254000">
              <a:schemeClr val="phClr">
                <a:tint val="100000"/>
                <a:shade val="90000"/>
                <a:hueMod val="100000"/>
                <a:satMod val="100000"/>
              </a:schemeClr>
            </a:innerShdw>
          </a:effectLst>
        </a:effectStyle>
        <a:effectStyle>
          <a:effectLst>
            <a:outerShdw blurRad="114300" dist="25400" dir="300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0" rev="5400000"/>
            </a:lightRig>
          </a:scene3d>
          <a:sp3d contourW="25400" prstMaterial="matte">
            <a:bevelT w="127000" h="127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27000" dist="25400" dir="312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400000"/>
            </a:lightRig>
          </a:scene3d>
          <a:sp3d contourW="25400" prstMaterial="powder">
            <a:bevelT w="88900" h="381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</TotalTime>
  <Words>886</Words>
  <Application>Microsoft Office PowerPoint</Application>
  <PresentationFormat>화면 슬라이드 쇼(4:3)</PresentationFormat>
  <Paragraphs>217</Paragraphs>
  <Slides>48</Slides>
  <Notes>3</Notes>
  <HiddenSlides>0</HiddenSlides>
  <MMClips>3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59" baseType="lpstr">
      <vt:lpstr>HY산B</vt:lpstr>
      <vt:lpstr>HY수평선B</vt:lpstr>
      <vt:lpstr>맑은 고딕</vt:lpstr>
      <vt:lpstr>산돌고딕B</vt:lpstr>
      <vt:lpstr>산돌명조 M</vt:lpstr>
      <vt:lpstr>서울남산 장체EB</vt:lpstr>
      <vt:lpstr>-윤고딕330</vt:lpstr>
      <vt:lpstr>한컴 윤고딕 240</vt:lpstr>
      <vt:lpstr>Arial</vt:lpstr>
      <vt:lpstr>Lucida Sans</vt:lpstr>
      <vt:lpstr>Office 테마</vt:lpstr>
      <vt:lpstr>자유학기제 지원  진로캠프 ‘꿈 JOB自’</vt:lpstr>
      <vt:lpstr>자유학기제 지원  진로캠프 ‘꿈 JOB自’</vt:lpstr>
      <vt:lpstr> ‘꿈 JOB自’ 프로젝트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PowerPoint 프레젠테이션</vt:lpstr>
      <vt:lpstr>&lt;생애곡선&gt; 들어보셨나요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PowerPoint 프레젠테이션</vt:lpstr>
      <vt:lpstr>PowerPoint 프레젠테이션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PowerPoint 프레젠테이션</vt:lpstr>
      <vt:lpstr>자유학기제 지원  진로캠프 ‘꿈 JOB自’</vt:lpstr>
      <vt:lpstr>자유학기제 지원  진로캠프 ‘꿈 JOB自’</vt:lpstr>
      <vt:lpstr>자유학기제 지원  진로캠프 ‘꿈 JOB自’</vt:lpstr>
      <vt:lpstr>PowerPoint 프레젠테이션</vt:lpstr>
      <vt:lpstr>자유학기제 지원  진로캠프 ‘꿈 JOB自’</vt:lpstr>
      <vt:lpstr>PowerPoint 프레젠테이션</vt:lpstr>
      <vt:lpstr>자유학기제 지원  진로캠프 ‘꿈 JOB自’</vt:lpstr>
      <vt:lpstr>PowerPoint 프레젠테이션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적정기술을 탐색하다-정원여중 이진명</dc:title>
  <dc:creator>이진명</dc:creator>
  <cp:lastModifiedBy>dskim</cp:lastModifiedBy>
  <cp:revision>373</cp:revision>
  <dcterms:created xsi:type="dcterms:W3CDTF">2014-07-30T01:33:35Z</dcterms:created>
  <dcterms:modified xsi:type="dcterms:W3CDTF">2015-01-23T18:13:48Z</dcterms:modified>
</cp:coreProperties>
</file>