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4" r:id="rId2"/>
  </p:sldMasterIdLst>
  <p:notesMasterIdLst>
    <p:notesMasterId r:id="rId28"/>
  </p:notesMasterIdLst>
  <p:sldIdLst>
    <p:sldId id="301" r:id="rId3"/>
    <p:sldId id="327" r:id="rId4"/>
    <p:sldId id="302" r:id="rId5"/>
    <p:sldId id="303" r:id="rId6"/>
    <p:sldId id="304" r:id="rId7"/>
    <p:sldId id="305" r:id="rId8"/>
    <p:sldId id="306" r:id="rId9"/>
    <p:sldId id="307" r:id="rId10"/>
    <p:sldId id="308" r:id="rId11"/>
    <p:sldId id="309" r:id="rId12"/>
    <p:sldId id="310" r:id="rId13"/>
    <p:sldId id="311" r:id="rId14"/>
    <p:sldId id="312" r:id="rId15"/>
    <p:sldId id="313" r:id="rId16"/>
    <p:sldId id="314" r:id="rId17"/>
    <p:sldId id="315" r:id="rId18"/>
    <p:sldId id="316" r:id="rId19"/>
    <p:sldId id="317" r:id="rId20"/>
    <p:sldId id="318" r:id="rId21"/>
    <p:sldId id="322" r:id="rId22"/>
    <p:sldId id="323" r:id="rId23"/>
    <p:sldId id="324" r:id="rId24"/>
    <p:sldId id="321" r:id="rId25"/>
    <p:sldId id="325" r:id="rId26"/>
    <p:sldId id="326" r:id="rId27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FF66"/>
    <a:srgbClr val="99CCFF"/>
    <a:srgbClr val="0099FF"/>
    <a:srgbClr val="FFCCFF"/>
    <a:srgbClr val="66FFFF"/>
    <a:srgbClr val="33CCFF"/>
    <a:srgbClr val="00FFFF"/>
    <a:srgbClr val="99FF33"/>
    <a:srgbClr val="00CCFF"/>
    <a:srgbClr val="66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44" autoAdjust="0"/>
    <p:restoredTop sz="94585" autoAdjust="0"/>
  </p:normalViewPr>
  <p:slideViewPr>
    <p:cSldViewPr>
      <p:cViewPr varScale="1">
        <p:scale>
          <a:sx n="79" d="100"/>
          <a:sy n="79" d="100"/>
        </p:scale>
        <p:origin x="-1579" y="-7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1" d="100"/>
          <a:sy n="81" d="100"/>
        </p:scale>
        <p:origin x="-2088" y="-10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6F46AD-2C0A-4D3D-A9A8-D2EA5F784BD5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510BB-AA24-47E8-AA7F-7889CAD71E79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61038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10BB-AA24-47E8-AA7F-7889CAD71E79}" type="slidenum">
              <a:rPr lang="ko-KR" altLang="en-US" smtClean="0"/>
              <a:pPr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58440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510BB-AA24-47E8-AA7F-7889CAD71E79}" type="slidenum">
              <a:rPr lang="ko-KR" altLang="en-US" smtClean="0">
                <a:solidFill>
                  <a:prstClr val="black"/>
                </a:solidFill>
              </a:rPr>
              <a:pPr/>
              <a:t>24</a:t>
            </a:fld>
            <a:endParaRPr lang="ko-KR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2409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0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524328" y="5445224"/>
            <a:ext cx="2133600" cy="365125"/>
          </a:xfrm>
        </p:spPr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093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3499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4605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223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pic>
        <p:nvPicPr>
          <p:cNvPr id="6" name="그림 5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15750" t="70370" r="12589" b="14047"/>
          <a:stretch>
            <a:fillRect/>
          </a:stretch>
        </p:blipFill>
        <p:spPr>
          <a:xfrm>
            <a:off x="1547664" y="4509120"/>
            <a:ext cx="6552728" cy="1008112"/>
          </a:xfrm>
          <a:prstGeom prst="rect">
            <a:avLst/>
          </a:prstGeom>
        </p:spPr>
      </p:pic>
      <p:pic>
        <p:nvPicPr>
          <p:cNvPr id="7" name="그림 6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5220072" y="1844824"/>
            <a:ext cx="2232248" cy="2232248"/>
          </a:xfrm>
          <a:prstGeom prst="rect">
            <a:avLst/>
          </a:prstGeom>
        </p:spPr>
      </p:pic>
      <p:pic>
        <p:nvPicPr>
          <p:cNvPr id="8" name="그림 7" descr="서울중등진로와직업교과교육연구회_아이덴티티_4_out-01.jpg"/>
          <p:cNvPicPr>
            <a:picLocks noChangeAspect="1"/>
          </p:cNvPicPr>
          <p:nvPr/>
        </p:nvPicPr>
        <p:blipFill>
          <a:blip r:embed="rId4" cstate="print"/>
          <a:srcRect l="23625" t="13357" r="60625" b="62155"/>
          <a:stretch>
            <a:fillRect/>
          </a:stretch>
        </p:blipFill>
        <p:spPr>
          <a:xfrm>
            <a:off x="1547664" y="1484784"/>
            <a:ext cx="2376264" cy="2613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1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+mn-ea"/>
                <a:ea typeface="+mn-e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altLang="ko-KR" dirty="0" smtClean="0"/>
              <a:t>77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사용자 지정 레이아웃">
    <p:bg>
      <p:bgPr>
        <a:blipFill dpi="0" rotWithShape="1">
          <a:blip r:embed="rId2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사용자 지정 레이아웃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서울중등진로와직업교과교육연구회_아이덴티티_4_out-01.jpg"/>
          <p:cNvPicPr>
            <a:picLocks noChangeAspect="1"/>
          </p:cNvPicPr>
          <p:nvPr/>
        </p:nvPicPr>
        <p:blipFill>
          <a:blip r:embed="rId3" cstate="print"/>
          <a:srcRect l="63787" t="11821" r="12589" b="54787"/>
          <a:stretch>
            <a:fillRect/>
          </a:stretch>
        </p:blipFill>
        <p:spPr>
          <a:xfrm>
            <a:off x="2555776" y="2132856"/>
            <a:ext cx="2232248" cy="223224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  <p:pic>
        <p:nvPicPr>
          <p:cNvPr id="14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5" name="왼쪽 화살표 14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6" name="왼쪽 화살표 15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7" name="왼쪽 화살표 16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8" name="왼쪽 화살표 17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4937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67544" y="630932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88224" y="6381328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9015769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C:\Users\조준호\AppData\Local\Microsoft\Windows\Temporary Internet Files\Content.IE5\M2GXO9GO\MP900427686[1]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8116" y="-104485"/>
            <a:ext cx="9692644" cy="641380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solidFill>
            <a:srgbClr val="B2B2B2">
              <a:alpha val="69804"/>
            </a:srgbClr>
          </a:solidFill>
        </p:spPr>
        <p:txBody>
          <a:bodyPr/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ser\AppData\Local\Microsoft\Windows\Temporary Internet Files\Content.IE5\TMHX4AO3\MP900448524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5F4F0"/>
              </a:clrFrom>
              <a:clrTo>
                <a:srgbClr val="F5F4F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36512" y="10467"/>
            <a:ext cx="9232254" cy="6154837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722313" y="4406900"/>
            <a:ext cx="7772400" cy="1362075"/>
          </a:xfrm>
          <a:solidFill>
            <a:srgbClr val="B3A2C7">
              <a:alpha val="65098"/>
            </a:srgbClr>
          </a:solidFill>
        </p:spPr>
        <p:txBody>
          <a:bodyPr anchor="t">
            <a:normAutofit/>
          </a:bodyPr>
          <a:lstStyle>
            <a:lvl1pPr algn="l">
              <a:defRPr sz="3600" b="1" cap="all">
                <a:solidFill>
                  <a:schemeClr val="bg1"/>
                </a:solidFill>
              </a:defRPr>
            </a:lvl1pPr>
          </a:lstStyle>
          <a:p>
            <a:r>
              <a:rPr lang="ko-KR" altLang="en-US" dirty="0" smtClean="0"/>
              <a:t>완벽을 추구하는 나 걱정하지 말자</a:t>
            </a:r>
            <a:r>
              <a:rPr lang="en-US" altLang="ko-KR" dirty="0" smtClean="0"/>
              <a:t>.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 hasCustomPrompt="1"/>
          </p:nvPr>
        </p:nvSpPr>
        <p:spPr>
          <a:xfrm>
            <a:off x="722313" y="2906713"/>
            <a:ext cx="7772400" cy="1500187"/>
          </a:xfrm>
        </p:spPr>
        <p:txBody>
          <a:bodyPr anchor="b">
            <a:norm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>
            <a:lvl1pPr marL="0" indent="0">
              <a:buNone/>
              <a:defRPr sz="3600" b="1" cap="none" spc="0">
                <a:ln w="12700">
                  <a:solidFill>
                    <a:schemeClr val="bg1"/>
                  </a:solidFill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dirty="0" smtClean="0"/>
              <a:t>나의 강점은 심미안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41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+mj-ea"/>
                <a:ea typeface="+mj-ea"/>
              </a:rPr>
              <a:t>1. </a:t>
            </a:r>
            <a:r>
              <a:rPr lang="ko-KR" altLang="en-US" sz="3200" b="1" dirty="0" smtClean="0">
                <a:latin typeface="+mj-ea"/>
                <a:ea typeface="+mj-ea"/>
              </a:rPr>
              <a:t>순위 심미안</a:t>
            </a:r>
            <a:endParaRPr lang="ko-KR" altLang="en-US" sz="3200" b="1" dirty="0">
              <a:latin typeface="+mj-ea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j-ea"/>
                <a:cs typeface="+mn-cs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1. </a:t>
            </a:r>
            <a:r>
              <a:rPr lang="ko-KR" altLang="en-US" sz="3200" b="1" kern="1200" dirty="0" smtClean="0">
                <a:solidFill>
                  <a:schemeClr val="lt1"/>
                </a:solidFill>
                <a:latin typeface="+mj-ea"/>
                <a:ea typeface="+mn-ea"/>
                <a:cs typeface="+mn-cs"/>
              </a:rPr>
              <a:t>순위 심미안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/>
              <a:pPr/>
              <a:t>2015-01-22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06D88A4-4DBB-4862-903C-2DA29E7D706C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2051" name="Picture 3" descr="C:\Users\user\AppData\Local\Microsoft\Windows\Temporary Internet Files\Content.IE5\6LQIUE66\MP900442245[1].jpg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19625" y="-4019"/>
            <a:ext cx="4160887" cy="6241331"/>
          </a:xfrm>
          <a:prstGeom prst="rect">
            <a:avLst/>
          </a:prstGeom>
          <a:noFill/>
        </p:spPr>
      </p:pic>
      <p:sp>
        <p:nvSpPr>
          <p:cNvPr id="10" name="왼쪽 화살표 9"/>
          <p:cNvSpPr/>
          <p:nvPr userDrawn="1"/>
        </p:nvSpPr>
        <p:spPr>
          <a:xfrm>
            <a:off x="323528" y="980728"/>
            <a:ext cx="7200800" cy="1296144"/>
          </a:xfrm>
          <a:prstGeom prst="leftArrow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1. </a:t>
            </a:r>
            <a:r>
              <a:rPr lang="ko-KR" altLang="en-US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순위 심미안</a:t>
            </a:r>
            <a:endParaRPr lang="ko-KR" altLang="en-US" sz="3200" b="1" dirty="0">
              <a:solidFill>
                <a:prstClr val="white"/>
              </a:solidFill>
              <a:latin typeface="산돌고딕B"/>
              <a:ea typeface="+mj-ea"/>
            </a:endParaRPr>
          </a:p>
        </p:txBody>
      </p:sp>
      <p:sp>
        <p:nvSpPr>
          <p:cNvPr id="11" name="왼쪽 화살표 10"/>
          <p:cNvSpPr/>
          <p:nvPr userDrawn="1"/>
        </p:nvSpPr>
        <p:spPr>
          <a:xfrm>
            <a:off x="1187624" y="2276872"/>
            <a:ext cx="663312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1. </a:t>
            </a:r>
            <a:r>
              <a:rPr lang="ko-KR" altLang="en-US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순위 심미안</a:t>
            </a:r>
          </a:p>
        </p:txBody>
      </p:sp>
      <p:sp>
        <p:nvSpPr>
          <p:cNvPr id="12" name="왼쪽 화살표 11"/>
          <p:cNvSpPr/>
          <p:nvPr userDrawn="1"/>
        </p:nvSpPr>
        <p:spPr>
          <a:xfrm>
            <a:off x="1971328" y="3645024"/>
            <a:ext cx="663312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1. </a:t>
            </a:r>
            <a:r>
              <a:rPr lang="ko-KR" altLang="en-US" sz="3200" b="1" dirty="0" smtClean="0">
                <a:solidFill>
                  <a:prstClr val="white"/>
                </a:solidFill>
                <a:latin typeface="산돌고딕B"/>
                <a:ea typeface="+mj-ea"/>
              </a:rPr>
              <a:t>순위 심미안</a:t>
            </a:r>
          </a:p>
        </p:txBody>
      </p:sp>
      <p:sp>
        <p:nvSpPr>
          <p:cNvPr id="13" name="왼쪽 화살표 12"/>
          <p:cNvSpPr/>
          <p:nvPr userDrawn="1"/>
        </p:nvSpPr>
        <p:spPr>
          <a:xfrm>
            <a:off x="2763416" y="5013176"/>
            <a:ext cx="6633120" cy="1368152"/>
          </a:xfrm>
          <a:prstGeom prst="leftArrow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altLang="ko-KR" sz="3200" b="1" dirty="0" smtClean="0">
                <a:solidFill>
                  <a:prstClr val="white"/>
                </a:solidFill>
                <a:latin typeface="산돌고딕B"/>
              </a:rPr>
              <a:t>1. </a:t>
            </a:r>
            <a:r>
              <a:rPr lang="ko-KR" altLang="en-US" sz="3200" b="1" dirty="0" smtClean="0">
                <a:solidFill>
                  <a:prstClr val="white"/>
                </a:solidFill>
                <a:latin typeface="산돌고딕B"/>
              </a:rPr>
              <a:t>순위 심미안</a:t>
            </a:r>
          </a:p>
        </p:txBody>
      </p:sp>
    </p:spTree>
    <p:extLst>
      <p:ext uri="{BB962C8B-B14F-4D97-AF65-F5344CB8AC3E}">
        <p14:creationId xmlns:p14="http://schemas.microsoft.com/office/powerpoint/2010/main" val="1645448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817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399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08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EC35F83-E84A-46A2-B12A-202D3484113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2015-01-22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3300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ti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image" Target="../media/image7.jpeg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3.tif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6D88A4-4DBB-4862-903C-2DA29E7D706C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그림 11" descr="서울중등진로와직업교과교육연구회_아이덴티티_시그니처_cs2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5940152" y="6330335"/>
            <a:ext cx="3203848" cy="527665"/>
          </a:xfrm>
          <a:prstGeom prst="rect">
            <a:avLst/>
          </a:prstGeom>
        </p:spPr>
      </p:pic>
      <p:pic>
        <p:nvPicPr>
          <p:cNvPr id="7" name="Picture 2" descr="동그라미재단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asted-image.tif"/>
          <p:cNvPicPr/>
          <p:nvPr userDrawn="1"/>
        </p:nvPicPr>
        <p:blipFill>
          <a:blip r:embed="rId16">
            <a:extLst/>
          </a:blip>
          <a:stretch>
            <a:fillRect/>
          </a:stretch>
        </p:blipFill>
        <p:spPr>
          <a:xfrm>
            <a:off x="1403648" y="6381328"/>
            <a:ext cx="1857752" cy="4156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11976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pic>
        <p:nvPicPr>
          <p:cNvPr id="11" name="그림 10" descr="서울중등진로와직업교과교육연구회_아이덴티티_4_out-01.jpg"/>
          <p:cNvPicPr>
            <a:picLocks noChangeAspect="1"/>
          </p:cNvPicPr>
          <p:nvPr/>
        </p:nvPicPr>
        <p:blipFill>
          <a:blip r:embed="rId21" cstate="print"/>
          <a:srcRect l="16138" t="72261" r="13775" b="15495"/>
          <a:stretch>
            <a:fillRect/>
          </a:stretch>
        </p:blipFill>
        <p:spPr>
          <a:xfrm>
            <a:off x="6382032" y="6506802"/>
            <a:ext cx="2761968" cy="341366"/>
          </a:xfrm>
          <a:prstGeom prst="rect">
            <a:avLst/>
          </a:prstGeom>
        </p:spPr>
      </p:pic>
      <p:pic>
        <p:nvPicPr>
          <p:cNvPr id="8" name="Picture 2" descr="동그라미재단"/>
          <p:cNvPicPr>
            <a:picLocks noChangeAspect="1" noChangeArrowheads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381328"/>
            <a:ext cx="1169499" cy="384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asted-image.tif"/>
          <p:cNvPicPr/>
          <p:nvPr userDrawn="1"/>
        </p:nvPicPr>
        <p:blipFill>
          <a:blip r:embed="rId23">
            <a:extLst/>
          </a:blip>
          <a:stretch>
            <a:fillRect/>
          </a:stretch>
        </p:blipFill>
        <p:spPr>
          <a:xfrm>
            <a:off x="1403648" y="6381328"/>
            <a:ext cx="1857752" cy="415600"/>
          </a:xfrm>
          <a:prstGeom prst="rect">
            <a:avLst/>
          </a:prstGeom>
          <a:ln w="12700">
            <a:miter lim="400000"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  <p:sldLayoutId id="2147483688" r:id="rId14"/>
    <p:sldLayoutId id="2147483689" r:id="rId15"/>
    <p:sldLayoutId id="2147483690" r:id="rId16"/>
    <p:sldLayoutId id="2147483650" r:id="rId17"/>
    <p:sldLayoutId id="2147483652" r:id="rId18"/>
    <p:sldLayoutId id="2147483660" r:id="rId19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://www.youtube.com/watch?v=mrTQYBqe12A" TargetMode="External"/><Relationship Id="rId1" Type="http://schemas.openxmlformats.org/officeDocument/2006/relationships/slideLayout" Target="../slideLayouts/slideLayout2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&#50689;&#49345;-&#44592;&#50629;&#44032;&#51221;&#49888;&#51012;%20&#47564;&#45208;&#45796;.MOV" TargetMode="External"/><Relationship Id="rId1" Type="http://schemas.openxmlformats.org/officeDocument/2006/relationships/slideLayout" Target="../slideLayouts/slideLayout2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0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%5bmix%5d&#54588;&#54532;&#54004;&#47112;&#49828;&#53664;&#46993;.SBS_&#44368;&#50977;&#46041;&#50689;&#49345;.avi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0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직사각형 6"/>
          <p:cNvSpPr/>
          <p:nvPr/>
        </p:nvSpPr>
        <p:spPr>
          <a:xfrm>
            <a:off x="1115616" y="980728"/>
            <a:ext cx="6912768" cy="208823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56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사회적 기업가 정신 </a:t>
            </a:r>
            <a:endParaRPr lang="en-US" altLang="ko-KR" sz="5600" dirty="0" smtClean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  <a:p>
            <a:pPr algn="ctr"/>
            <a:r>
              <a:rPr lang="ko-KR" altLang="en-US" sz="5600" dirty="0" smtClean="0">
                <a:solidFill>
                  <a:schemeClr val="tx1"/>
                </a:solidFill>
                <a:latin typeface="휴먼매직체" pitchFamily="18" charset="-127"/>
                <a:ea typeface="휴먼매직체" pitchFamily="18" charset="-127"/>
              </a:rPr>
              <a:t>이해하기</a:t>
            </a:r>
            <a:endParaRPr lang="ko-KR" altLang="en-US" sz="5600" dirty="0">
              <a:solidFill>
                <a:schemeClr val="tx1"/>
              </a:solidFill>
              <a:latin typeface="휴먼매직체" pitchFamily="18" charset="-127"/>
              <a:ea typeface="휴먼매직체" pitchFamily="18" charset="-127"/>
            </a:endParaRPr>
          </a:p>
        </p:txBody>
      </p:sp>
      <p:pic>
        <p:nvPicPr>
          <p:cNvPr id="4" name="그림 3" descr="서울중등진로와직업교과교육연구회_아이덴티티_4_out-01.jpg"/>
          <p:cNvPicPr>
            <a:picLocks noChangeAspect="1"/>
          </p:cNvPicPr>
          <p:nvPr/>
        </p:nvPicPr>
        <p:blipFill>
          <a:blip r:embed="rId2" cstate="print"/>
          <a:srcRect l="23625" t="13357" r="60625" b="62155"/>
          <a:stretch>
            <a:fillRect/>
          </a:stretch>
        </p:blipFill>
        <p:spPr>
          <a:xfrm>
            <a:off x="978146" y="959126"/>
            <a:ext cx="1001566" cy="110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77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89045" y="476672"/>
            <a:ext cx="6552728" cy="1323439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err="1" smtClean="0">
                <a:solidFill>
                  <a:srgbClr val="FFFF00"/>
                </a:solidFill>
                <a:latin typeface="나눔고딕 ExtraBold" pitchFamily="50" charset="-127"/>
                <a:ea typeface="나눔고딕 ExtraBold" pitchFamily="50" charset="-127"/>
              </a:rPr>
              <a:t>사회적기업</a:t>
            </a:r>
            <a:r>
              <a:rPr lang="ko-KR" altLang="en-US" sz="4000" b="1" dirty="0" smtClean="0">
                <a:solidFill>
                  <a:srgbClr val="FFFF00"/>
                </a:solidFill>
                <a:latin typeface="나눔고딕 ExtraBold" pitchFamily="50" charset="-127"/>
                <a:ea typeface="나눔고딕 ExtraBold" pitchFamily="50" charset="-127"/>
              </a:rPr>
              <a:t>  </a:t>
            </a:r>
            <a:r>
              <a:rPr lang="en-US" altLang="ko-KR" sz="4000" b="1" dirty="0" smtClean="0">
                <a:solidFill>
                  <a:srgbClr val="FFFF00"/>
                </a:solidFill>
                <a:latin typeface="나눔고딕 ExtraBold" pitchFamily="50" charset="-127"/>
                <a:ea typeface="나눔고딕 ExtraBold" pitchFamily="50" charset="-127"/>
              </a:rPr>
              <a:t>Vs. </a:t>
            </a:r>
            <a:r>
              <a:rPr lang="ko-KR" altLang="en-US" sz="4000" b="1" dirty="0" smtClean="0">
                <a:solidFill>
                  <a:srgbClr val="FFFF00"/>
                </a:solidFill>
                <a:latin typeface="나눔고딕 ExtraBold" pitchFamily="50" charset="-127"/>
                <a:ea typeface="나눔고딕 ExtraBold" pitchFamily="50" charset="-127"/>
              </a:rPr>
              <a:t>그냥 기업</a:t>
            </a:r>
            <a:endParaRPr lang="en-US" altLang="ko-KR" sz="4000" b="1" dirty="0" smtClean="0">
              <a:solidFill>
                <a:srgbClr val="FFFF00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4000" b="1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Social Enterprise is…</a:t>
            </a:r>
            <a:endParaRPr lang="ko-KR" altLang="en-US" sz="4000" b="1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" name="그림 1">
            <a:hlinkClick r:id="rId2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2060848"/>
            <a:ext cx="694194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7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 descr="행복도시락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314987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55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성남시민버스 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260648"/>
            <a:ext cx="8064896" cy="5776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60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31640" y="404664"/>
            <a:ext cx="6336704" cy="76944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prstClr val="white"/>
                </a:solidFill>
                <a:latin typeface="나눔고딕 ExtraBold" pitchFamily="50" charset="-127"/>
                <a:ea typeface="나눔고딕 ExtraBold" pitchFamily="50" charset="-127"/>
              </a:rPr>
              <a:t>알지만 몰랐던 협동조합</a:t>
            </a:r>
            <a:endParaRPr lang="ko-KR" altLang="en-US" sz="4400" b="1" dirty="0">
              <a:solidFill>
                <a:prstClr val="white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3" name="그림 2" descr="imagesCA9K9YR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700808"/>
            <a:ext cx="3592740" cy="2520280"/>
          </a:xfrm>
          <a:prstGeom prst="rect">
            <a:avLst/>
          </a:prstGeom>
        </p:spPr>
      </p:pic>
      <p:pic>
        <p:nvPicPr>
          <p:cNvPr id="5" name="그림 4" descr="02_fcbarcelona_mess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556792"/>
            <a:ext cx="3779912" cy="283493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60032" y="4653136"/>
            <a:ext cx="3600400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FC </a:t>
            </a:r>
            <a:r>
              <a:rPr lang="ko-KR" altLang="en-US" sz="36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바르셀로나</a:t>
            </a:r>
            <a:endParaRPr lang="ko-KR" altLang="en-US" sz="36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7544" y="4509120"/>
            <a:ext cx="3744416" cy="11387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태양의 입맞춤</a:t>
            </a:r>
            <a:r>
              <a:rPr lang="en-US" altLang="ko-KR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! </a:t>
            </a:r>
          </a:p>
          <a:p>
            <a:pPr algn="ctr"/>
            <a:r>
              <a:rPr lang="ko-KR" altLang="en-US" sz="3400" b="1" dirty="0" err="1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썬키스트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8667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ap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3789040"/>
            <a:ext cx="6063831" cy="230425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55976" y="188640"/>
            <a:ext cx="4536504" cy="584775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dirty="0" smtClean="0">
                <a:solidFill>
                  <a:prstClr val="white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알지만 몰랐던 협동조합</a:t>
            </a:r>
            <a:endParaRPr lang="ko-KR" altLang="en-US" sz="3200" b="1" dirty="0">
              <a:solidFill>
                <a:prstClr val="white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pic>
        <p:nvPicPr>
          <p:cNvPr id="6" name="그림 5" descr="41357200812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980728"/>
            <a:ext cx="1890504" cy="27000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660232" y="4077072"/>
            <a:ext cx="1872208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400" b="1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AP </a:t>
            </a:r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통신</a:t>
            </a:r>
            <a:endParaRPr lang="en-US" altLang="ko-KR" sz="3400" b="1" dirty="0" smtClean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55976" y="1988840"/>
            <a:ext cx="3456384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err="1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헷사레</a:t>
            </a:r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 복숭아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053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018_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47864" y="1332572"/>
            <a:ext cx="5564910" cy="42566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635896" y="188640"/>
            <a:ext cx="5256584" cy="646331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>
                <a:solidFill>
                  <a:prstClr val="white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알지만 몰랐던 협동조합</a:t>
            </a:r>
            <a:endParaRPr lang="ko-KR" altLang="en-US" sz="3600" b="1" dirty="0">
              <a:solidFill>
                <a:prstClr val="white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7544" y="2492896"/>
            <a:ext cx="2592288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서울우유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9512" y="4869160"/>
            <a:ext cx="32403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출처 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: 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박범용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400" dirty="0" err="1" smtClean="0">
                <a:latin typeface="나눔고딕" pitchFamily="50" charset="-127"/>
                <a:ea typeface="나눔고딕" pitchFamily="50" charset="-127"/>
              </a:rPr>
              <a:t>왕초보를</a:t>
            </a:r>
            <a:r>
              <a:rPr lang="ko-KR" altLang="en-US" sz="2400" dirty="0" smtClean="0">
                <a:latin typeface="나눔고딕" pitchFamily="50" charset="-127"/>
                <a:ea typeface="나눔고딕" pitchFamily="50" charset="-127"/>
              </a:rPr>
              <a:t> 위한 협동조합 입문서</a:t>
            </a:r>
            <a:r>
              <a:rPr lang="en-US" altLang="ko-KR" sz="2400" dirty="0" smtClean="0">
                <a:latin typeface="나눔고딕" pitchFamily="50" charset="-127"/>
                <a:ea typeface="나눔고딕" pitchFamily="50" charset="-127"/>
              </a:rPr>
              <a:t>, 2012</a:t>
            </a:r>
            <a:endParaRPr lang="ko-KR" altLang="en-US" sz="2400" dirty="0">
              <a:latin typeface="나눔고딕" pitchFamily="50" charset="-127"/>
              <a:ea typeface="나눔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74988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620688"/>
            <a:ext cx="5688632" cy="83099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dirty="0" smtClean="0">
                <a:solidFill>
                  <a:prstClr val="white"/>
                </a:solidFill>
                <a:latin typeface="1훈기차길 R" pitchFamily="18" charset="-127"/>
                <a:ea typeface="태 나무" panose="02030603000101010101" pitchFamily="18" charset="-127"/>
              </a:rPr>
              <a:t>협동조합이 뭐예요</a:t>
            </a:r>
            <a:r>
              <a:rPr lang="en-US" altLang="ko-KR" sz="4800" dirty="0" smtClean="0">
                <a:solidFill>
                  <a:prstClr val="white"/>
                </a:solidFill>
                <a:latin typeface="1훈기차길 R" pitchFamily="18" charset="-127"/>
                <a:ea typeface="1훈기차길 R" pitchFamily="18" charset="-127"/>
              </a:rPr>
              <a:t>?</a:t>
            </a:r>
            <a:endParaRPr lang="ko-KR" altLang="en-US" sz="4800" dirty="0">
              <a:solidFill>
                <a:prstClr val="white"/>
              </a:solidFill>
              <a:latin typeface="1훈기차길 R" pitchFamily="18" charset="-127"/>
              <a:ea typeface="1훈기차길 R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3528" y="2204864"/>
            <a:ext cx="5688632" cy="11387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accent6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공동으로 소유</a:t>
            </a:r>
            <a:r>
              <a:rPr lang="en-US" altLang="ko-KR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민주적으로 </a:t>
            </a:r>
            <a:endParaRPr lang="en-US" altLang="ko-KR" sz="3400" b="1" dirty="0" smtClean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운영되는 사업체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23528" y="4005064"/>
            <a:ext cx="8424936" cy="113877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공동의 경제적</a:t>
            </a:r>
            <a:r>
              <a:rPr lang="en-US" altLang="ko-KR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사회적 필요와 욕구를 충족하고자 하는 사람들이 결성한 자율적 조직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7" name="그림 6" descr="30026839ea4f2173d9be32d49dafedab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300192" y="332656"/>
            <a:ext cx="2701232" cy="314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224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56176" y="332656"/>
            <a:ext cx="2311524" cy="2167508"/>
          </a:xfrm>
          <a:prstGeom prst="rect">
            <a:avLst/>
          </a:prstGeom>
        </p:spPr>
      </p:pic>
      <p:pic>
        <p:nvPicPr>
          <p:cNvPr id="4" name="그림 3" descr="%BC%BA~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4664"/>
            <a:ext cx="3175755" cy="237626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9512" y="2636912"/>
            <a:ext cx="3384376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spc="-250" dirty="0" smtClean="0">
                <a:solidFill>
                  <a:srgbClr val="AB7350">
                    <a:lumMod val="50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공정여행</a:t>
            </a:r>
            <a:r>
              <a:rPr lang="en-US" altLang="ko-KR" sz="3200" b="1" spc="-250" dirty="0" smtClean="0">
                <a:solidFill>
                  <a:srgbClr val="AB7350">
                    <a:lumMod val="50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3200" b="1" spc="-250" dirty="0" smtClean="0">
                <a:solidFill>
                  <a:srgbClr val="AB7350">
                    <a:lumMod val="50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수학여행</a:t>
            </a:r>
            <a:endParaRPr lang="ko-KR" altLang="en-US" sz="3200" b="1" spc="-250" dirty="0">
              <a:solidFill>
                <a:srgbClr val="AB7350">
                  <a:lumMod val="50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6136" y="2348880"/>
            <a:ext cx="2952328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spc="-250" smtClean="0">
                <a:solidFill>
                  <a:srgbClr val="AB7350">
                    <a:lumMod val="50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친환경 학교급식</a:t>
            </a:r>
            <a:endParaRPr lang="ko-KR" altLang="en-US" sz="3200" b="1" spc="-250" dirty="0">
              <a:solidFill>
                <a:srgbClr val="AB7350">
                  <a:lumMod val="50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8" name="그림 7" descr="%B1%B3%BA%B9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3429000"/>
            <a:ext cx="2149466" cy="306896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568" y="5661248"/>
            <a:ext cx="2808312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spc="-250" smtClean="0">
                <a:solidFill>
                  <a:srgbClr val="AB7350">
                    <a:lumMod val="50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교복 공동구매</a:t>
            </a:r>
            <a:endParaRPr lang="ko-KR" altLang="en-US" sz="3200" b="1" spc="-250" dirty="0">
              <a:solidFill>
                <a:srgbClr val="AB7350">
                  <a:lumMod val="50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10" name="그림 9" descr="131176099567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156176" y="3429000"/>
            <a:ext cx="2567947" cy="19259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012160" y="5301208"/>
            <a:ext cx="2736304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200" b="1" spc="-250" dirty="0" smtClean="0">
                <a:solidFill>
                  <a:srgbClr val="AB7350">
                    <a:lumMod val="50000"/>
                  </a:srgbClr>
                </a:solidFill>
                <a:latin typeface="나눔고딕 ExtraBold" pitchFamily="50" charset="-127"/>
                <a:ea typeface="나눔고딕 ExtraBold" pitchFamily="50" charset="-127"/>
              </a:rPr>
              <a:t>친환경 매점</a:t>
            </a:r>
            <a:endParaRPr lang="ko-KR" altLang="en-US" sz="3200" b="1" spc="-250" dirty="0">
              <a:solidFill>
                <a:srgbClr val="AB7350">
                  <a:lumMod val="50000"/>
                </a:srgb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2" name="타원 11"/>
          <p:cNvSpPr/>
          <p:nvPr/>
        </p:nvSpPr>
        <p:spPr>
          <a:xfrm>
            <a:off x="3275856" y="2852936"/>
            <a:ext cx="2952328" cy="194421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dirty="0" err="1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anose="02020603020101020101" pitchFamily="18" charset="-127"/>
                <a:ea typeface="양재참숯체B" panose="02020603020101020101" pitchFamily="18" charset="-127"/>
              </a:rPr>
              <a:t>복정고</a:t>
            </a:r>
            <a:r>
              <a:rPr lang="ko-KR" altLang="en-US" sz="44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anose="02020603020101020101" pitchFamily="18" charset="-127"/>
                <a:ea typeface="양재참숯체B" panose="02020603020101020101" pitchFamily="18" charset="-127"/>
              </a:rPr>
              <a:t> </a:t>
            </a:r>
            <a:endParaRPr lang="en-US" altLang="ko-KR" sz="4400" b="1" dirty="0" smtClean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참숯체B" panose="02020603020101020101" pitchFamily="18" charset="-127"/>
              <a:ea typeface="양재참숯체B" panose="02020603020101020101" pitchFamily="18" charset="-127"/>
            </a:endParaRPr>
          </a:p>
          <a:p>
            <a:pPr algn="ctr"/>
            <a:r>
              <a:rPr lang="ko-KR" altLang="en-US" sz="4200" b="1" spc="-220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양재참숯체B" panose="02020603020101020101" pitchFamily="18" charset="-127"/>
                <a:ea typeface="양재참숯체B" panose="02020603020101020101" pitchFamily="18" charset="-127"/>
              </a:rPr>
              <a:t>협동조합</a:t>
            </a:r>
            <a:endParaRPr lang="ko-KR" altLang="en-US" sz="4200" b="1" spc="-22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양재참숯체B" panose="02020603020101020101" pitchFamily="18" charset="-127"/>
              <a:ea typeface="양재참숯체B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227190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9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67744" y="476672"/>
            <a:ext cx="6408712" cy="738664"/>
          </a:xfrm>
          <a:prstGeom prst="rect">
            <a:avLst/>
          </a:prstGeom>
          <a:solidFill>
            <a:srgbClr val="C36F83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200" b="1" dirty="0" smtClean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협동조합의</a:t>
            </a:r>
            <a:r>
              <a:rPr lang="en-US" altLang="ko-KR" sz="4200" b="1" dirty="0" smtClean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 </a:t>
            </a:r>
            <a:r>
              <a:rPr lang="ko-KR" altLang="en-US" sz="4200" b="1" dirty="0" smtClean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단점이라면</a:t>
            </a:r>
            <a:r>
              <a:rPr lang="en-US" altLang="ko-KR" sz="4200" b="1" dirty="0" smtClean="0">
                <a:solidFill>
                  <a:prstClr val="white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?</a:t>
            </a:r>
            <a:endParaRPr lang="ko-KR" altLang="en-US" sz="4200" b="1" dirty="0">
              <a:solidFill>
                <a:prstClr val="white"/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71800" y="2204864"/>
            <a:ext cx="5688632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출자금 마련이 쉽지 않다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75656" y="3356992"/>
            <a:ext cx="6984776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조합원들의 의견 모으기가 어렵다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835696" y="4509120"/>
            <a:ext cx="5616624" cy="615553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accent5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더디게 가기 마련이다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9" name="그림 8" descr="13853_28211_1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67824"/>
            <a:ext cx="1872208" cy="245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2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12371" y="260648"/>
            <a:ext cx="5795123" cy="769441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srgbClr val="FFFF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기업가정신을 만나다</a:t>
            </a:r>
            <a:endParaRPr lang="ko-KR" altLang="en-US" sz="4400" b="1" dirty="0">
              <a:solidFill>
                <a:prstClr val="white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81700"/>
            <a:ext cx="4104660" cy="2815797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1455" y="3717032"/>
            <a:ext cx="2970416" cy="2304256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3" y="1187582"/>
            <a:ext cx="4059083" cy="2673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666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/>
          <p:cNvSpPr/>
          <p:nvPr/>
        </p:nvSpPr>
        <p:spPr>
          <a:xfrm>
            <a:off x="467544" y="4293096"/>
            <a:ext cx="8136904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ko-KR" b="1" dirty="0" smtClean="0">
                <a:latin typeface="+mn-ea"/>
              </a:rPr>
              <a:t>Copyright</a:t>
            </a:r>
          </a:p>
          <a:p>
            <a:endParaRPr lang="en-US" altLang="ko-KR" sz="1200" dirty="0" smtClean="0">
              <a:latin typeface="+mn-ea"/>
            </a:endParaRPr>
          </a:p>
          <a:p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본 자료는 동그라미재단의 지원으로 개발되었으며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, 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저작권과 일체의 사용권리는 “</a:t>
            </a:r>
            <a:r>
              <a:rPr lang="ko-KR" altLang="en-US" sz="1200" dirty="0" err="1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서울중등진로와직업교과교육연구회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있습니다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Creative Commons License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의 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저작자표시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비영리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-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변경금지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(CC BY-NC-ND)"</a:t>
            </a:r>
            <a:r>
              <a:rPr lang="ko-KR" altLang="en-US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에 따라 비영리 목적의 경우 사용 가능합니다</a:t>
            </a:r>
            <a:r>
              <a:rPr lang="en-US" altLang="ko-KR" sz="1200" dirty="0" smtClean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r>
              <a:rPr lang="en-US" altLang="ko-KR" sz="1200" u="sng" dirty="0" smtClean="0">
                <a:solidFill>
                  <a:srgbClr val="0000FF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http://creativecommons.org/licenses/by-nc-nd/4.0</a:t>
            </a:r>
            <a:r>
              <a:rPr lang="en-US" altLang="ko-KR" sz="1200" u="sng" dirty="0" smtClean="0">
                <a:solidFill>
                  <a:srgbClr val="0000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/</a:t>
            </a:r>
            <a:endParaRPr lang="ko-KR" altLang="en-US" sz="1200" u="sng" dirty="0">
              <a:solidFill>
                <a:srgbClr val="0000FF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9795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3244" y="476672"/>
            <a:ext cx="8689236" cy="83099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기업가 정신</a:t>
            </a:r>
            <a:r>
              <a:rPr lang="en-US" altLang="ko-KR" sz="4000" b="1" dirty="0" smtClean="0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(Entrepreneurship)</a:t>
            </a:r>
            <a:endParaRPr lang="ko-KR" altLang="en-US" sz="4400" b="1" dirty="0">
              <a:solidFill>
                <a:prstClr val="white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68356" y="2060848"/>
            <a:ext cx="3240360" cy="1200329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accent6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기업</a:t>
            </a:r>
            <a:r>
              <a:rPr lang="en-US" altLang="ko-KR" sz="3400" b="1" dirty="0" smtClean="0">
                <a:solidFill>
                  <a:schemeClr val="accent6">
                    <a:lumMod val="50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3600" b="1" dirty="0" smtClean="0">
                <a:solidFill>
                  <a:schemeClr val="accent6">
                    <a:lumMod val="50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企業</a:t>
            </a:r>
            <a:r>
              <a:rPr lang="en-US" altLang="ko-KR" sz="3600" b="1" dirty="0" smtClean="0">
                <a:solidFill>
                  <a:schemeClr val="accent6">
                    <a:lumMod val="50000"/>
                  </a:schemeClr>
                </a:solidFill>
              </a:rPr>
              <a:t>)</a:t>
            </a:r>
          </a:p>
          <a:p>
            <a:pPr algn="ctr"/>
            <a:r>
              <a:rPr lang="en-US" altLang="ko-KR" sz="3600" b="1" dirty="0" smtClean="0">
                <a:solidFill>
                  <a:schemeClr val="accent6">
                    <a:lumMod val="50000"/>
                  </a:schemeClr>
                </a:solidFill>
              </a:rPr>
              <a:t>Business</a:t>
            </a:r>
            <a:endParaRPr lang="ko-KR" altLang="en-US" sz="3400" b="1" dirty="0">
              <a:solidFill>
                <a:schemeClr val="accent5">
                  <a:lumMod val="50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3683" y="2060848"/>
            <a:ext cx="3568174" cy="1261884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solidFill>
                  <a:srgbClr val="00B050"/>
                </a:solidFill>
                <a:latin typeface="나눔고딕 ExtraBold" pitchFamily="50" charset="-127"/>
                <a:ea typeface="나눔고딕 ExtraBold" pitchFamily="50" charset="-127"/>
              </a:rPr>
              <a:t>기업</a:t>
            </a:r>
            <a:r>
              <a:rPr lang="en-US" altLang="ko-KR" sz="3600" dirty="0" smtClean="0">
                <a:solidFill>
                  <a:srgbClr val="00B050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4000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起業</a:t>
            </a:r>
            <a:r>
              <a:rPr lang="en-US" altLang="ko-KR" sz="4000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) </a:t>
            </a:r>
          </a:p>
          <a:p>
            <a:pPr algn="ctr"/>
            <a:r>
              <a:rPr lang="en-US" altLang="ko-KR" sz="3600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Entrepreneur</a:t>
            </a:r>
            <a:endParaRPr lang="ko-KR" altLang="en-US" sz="3600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995936" y="2368624"/>
            <a:ext cx="8442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VS.</a:t>
            </a:r>
            <a:endParaRPr lang="ko-KR" altLang="en-US" sz="36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4" name="타원 3"/>
          <p:cNvSpPr/>
          <p:nvPr/>
        </p:nvSpPr>
        <p:spPr>
          <a:xfrm>
            <a:off x="748376" y="3717032"/>
            <a:ext cx="2880319" cy="1608517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경영 관리</a:t>
            </a:r>
            <a:endParaRPr lang="en-US" altLang="ko-K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5307610" y="3744618"/>
            <a:ext cx="2880320" cy="1608517"/>
          </a:xfrm>
          <a:prstGeom prst="ellips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가치 창조</a:t>
            </a:r>
            <a:endParaRPr lang="ko-KR" altLang="en-US" sz="3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3480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2" grpId="0"/>
      <p:bldP spid="4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844825" y="1916832"/>
            <a:ext cx="7488832" cy="120032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보유하고 있는 </a:t>
            </a:r>
            <a:r>
              <a:rPr lang="ko-KR" alt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자원보다 </a:t>
            </a:r>
            <a:r>
              <a:rPr lang="ko-KR" altLang="en-US" sz="3600" b="1" dirty="0" smtClean="0">
                <a:solidFill>
                  <a:srgbClr val="C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새로운</a:t>
            </a:r>
            <a:r>
              <a:rPr lang="ko-KR" altLang="en-US" sz="3600" b="1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endParaRPr lang="en-US" altLang="ko-KR" sz="3600" b="1" dirty="0" smtClean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  <a:p>
            <a:pPr algn="ctr"/>
            <a:r>
              <a:rPr lang="ko-KR" altLang="en-US" sz="3600" b="1" dirty="0" smtClean="0">
                <a:solidFill>
                  <a:srgbClr val="C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가치</a:t>
            </a:r>
            <a:r>
              <a:rPr lang="ko-KR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를</a:t>
            </a:r>
            <a:r>
              <a:rPr lang="ko-KR" altLang="en-US" sz="3600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만들 수 있는 </a:t>
            </a:r>
            <a:r>
              <a:rPr lang="ko-KR" altLang="en-US" sz="3600" dirty="0" smtClean="0">
                <a:solidFill>
                  <a:srgbClr val="C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기회</a:t>
            </a:r>
            <a:r>
              <a:rPr lang="ko-KR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에</a:t>
            </a:r>
            <a:r>
              <a:rPr lang="ko-KR" altLang="en-US" sz="3600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36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집중</a:t>
            </a:r>
            <a:endParaRPr lang="ko-KR" altLang="en-US" sz="3600" dirty="0">
              <a:solidFill>
                <a:schemeClr val="tx1">
                  <a:lumMod val="75000"/>
                  <a:lumOff val="25000"/>
                </a:schemeClr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4825" y="3429000"/>
            <a:ext cx="7488832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부문별로 보지 않고 </a:t>
            </a:r>
            <a:r>
              <a:rPr lang="ko-KR" altLang="en-US" sz="3600" dirty="0" smtClean="0">
                <a:solidFill>
                  <a:srgbClr val="C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전체적</a:t>
            </a:r>
            <a:r>
              <a:rPr lang="ko-KR" altLang="en-US" sz="3600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으로 보며</a:t>
            </a:r>
            <a:endParaRPr lang="ko-KR" altLang="en-US" sz="3600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47665" y="4457027"/>
            <a:ext cx="7488832" cy="120032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dirty="0" smtClean="0"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기업가의 리더십을 바탕으로 균형을 잡아가는</a:t>
            </a:r>
            <a:r>
              <a:rPr lang="ko-KR" altLang="en-US" sz="3600" dirty="0" smtClean="0">
                <a:solidFill>
                  <a:srgbClr val="00B05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 </a:t>
            </a:r>
            <a:r>
              <a:rPr lang="ko-KR" altLang="en-US" sz="3600" dirty="0" smtClean="0">
                <a:solidFill>
                  <a:srgbClr val="C00000"/>
                </a:solidFill>
                <a:latin typeface="나눔고딕 ExtraBold" panose="020D0904000000000000" pitchFamily="50" charset="-127"/>
                <a:ea typeface="나눔고딕 ExtraBold" panose="020D0904000000000000" pitchFamily="50" charset="-127"/>
              </a:rPr>
              <a:t>새로운 행동방식</a:t>
            </a:r>
            <a:endParaRPr lang="ko-KR" altLang="en-US" sz="3600" dirty="0">
              <a:solidFill>
                <a:srgbClr val="00B050"/>
              </a:solidFill>
              <a:latin typeface="나눔고딕 ExtraBold" panose="020D0904000000000000" pitchFamily="50" charset="-127"/>
              <a:ea typeface="나눔고딕 ExtraBold" panose="020D0904000000000000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3244" y="476672"/>
            <a:ext cx="8689236" cy="830997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dirty="0" smtClean="0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기업가 정신</a:t>
            </a:r>
            <a:r>
              <a:rPr lang="en-US" altLang="ko-KR" sz="4000" b="1" dirty="0" smtClean="0">
                <a:solidFill>
                  <a:prstClr val="white"/>
                </a:solidFill>
                <a:latin typeface="HY산B" pitchFamily="18" charset="-127"/>
                <a:ea typeface="HY산B" pitchFamily="18" charset="-127"/>
              </a:rPr>
              <a:t>(Entrepreneurship)</a:t>
            </a:r>
            <a:endParaRPr lang="ko-KR" altLang="en-US" sz="4400" b="1" dirty="0">
              <a:solidFill>
                <a:prstClr val="white"/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45247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  <p:bldP spid="11" grpId="0" animBg="1"/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75656" y="260648"/>
            <a:ext cx="5795123" cy="707886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solidFill>
                  <a:srgbClr val="FFFF00"/>
                </a:solidFill>
                <a:latin typeface="HY엽서M" panose="02030600000101010101" pitchFamily="18" charset="-127"/>
                <a:ea typeface="HY엽서M" panose="02030600000101010101" pitchFamily="18" charset="-127"/>
              </a:rPr>
              <a:t>기업가정신을 만나다</a:t>
            </a:r>
            <a:endParaRPr lang="ko-KR" altLang="en-US" sz="4000" b="1" dirty="0">
              <a:solidFill>
                <a:prstClr val="white"/>
              </a:solidFill>
              <a:latin typeface="HY엽서M" panose="02030600000101010101" pitchFamily="18" charset="-127"/>
              <a:ea typeface="HY엽서M" panose="02030600000101010101" pitchFamily="18" charset="-127"/>
            </a:endParaRPr>
          </a:p>
        </p:txBody>
      </p:sp>
      <p:pic>
        <p:nvPicPr>
          <p:cNvPr id="6" name="그림 5" descr="이미지-기업가정신.jpg">
            <a:hlinkClick r:id="rId2" action="ppaction://hlinkfile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196752"/>
            <a:ext cx="8169152" cy="496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97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99592" y="188640"/>
            <a:ext cx="7272808" cy="830997"/>
          </a:xfrm>
          <a:prstGeom prst="rect">
            <a:avLst/>
          </a:prstGeom>
          <a:solidFill>
            <a:schemeClr val="tx2">
              <a:lumMod val="75000"/>
            </a:schemeClr>
          </a:solidFill>
          <a:ln w="28575">
            <a:solidFill>
              <a:schemeClr val="accent6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800" b="1" spc="250" dirty="0" smtClean="0">
                <a:solidFill>
                  <a:prstClr val="white"/>
                </a:solidFill>
                <a:latin typeface="1훈기차길 R" pitchFamily="18" charset="-127"/>
                <a:ea typeface="태 나무" panose="02030603000101010101" pitchFamily="18" charset="-127"/>
              </a:rPr>
              <a:t>기업가 정신 이해하기</a:t>
            </a:r>
            <a:endParaRPr lang="ko-KR" altLang="en-US" sz="4800" b="1" spc="250" dirty="0">
              <a:solidFill>
                <a:prstClr val="white"/>
              </a:solidFill>
              <a:latin typeface="1훈기차길 R" pitchFamily="18" charset="-127"/>
              <a:ea typeface="태 나무" panose="02030603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346" y="1028986"/>
            <a:ext cx="6591300" cy="501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48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12644" y="4005064"/>
            <a:ext cx="4681534" cy="923330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srgbClr val="7030A0"/>
                </a:solidFill>
                <a:latin typeface="HY산B" panose="02030600000101010101" pitchFamily="18" charset="-127"/>
                <a:ea typeface="HY산B" panose="02030600000101010101" pitchFamily="18" charset="-127"/>
              </a:rPr>
              <a:t>발표하기</a:t>
            </a:r>
            <a:endParaRPr lang="ko-KR" altLang="en-US" sz="5400" b="1" dirty="0">
              <a:solidFill>
                <a:srgbClr val="7030A0"/>
              </a:solidFill>
              <a:latin typeface="HY산B" panose="02030600000101010101" pitchFamily="18" charset="-127"/>
              <a:ea typeface="HY산B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620688"/>
            <a:ext cx="2858558" cy="297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44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124744"/>
            <a:ext cx="3810000" cy="4381500"/>
          </a:xfrm>
          <a:prstGeom prst="rect">
            <a:avLst/>
          </a:prstGeom>
        </p:spPr>
      </p:pic>
      <p:sp>
        <p:nvSpPr>
          <p:cNvPr id="14" name="왼쪽 화살표 13"/>
          <p:cNvSpPr/>
          <p:nvPr/>
        </p:nvSpPr>
        <p:spPr>
          <a:xfrm>
            <a:off x="323528" y="1844824"/>
            <a:ext cx="6264696" cy="1368152"/>
          </a:xfrm>
          <a:prstGeom prst="leftArrow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나눔고딕 ExtraBold" pitchFamily="50" charset="-127"/>
                <a:ea typeface="나눔고딕 ExtraBold" pitchFamily="50" charset="-127"/>
              </a:rPr>
              <a:t>1.  </a:t>
            </a:r>
            <a:r>
              <a:rPr lang="ko-KR" altLang="en-US" sz="3200" b="1" dirty="0" smtClean="0">
                <a:latin typeface="나눔고딕 ExtraBold" pitchFamily="50" charset="-127"/>
                <a:ea typeface="나눔고딕 ExtraBold" pitchFamily="50" charset="-127"/>
              </a:rPr>
              <a:t>사회적 기업의 운영원칙</a:t>
            </a:r>
            <a:endParaRPr lang="ko-KR" altLang="en-US" sz="32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5" name="왼쪽 화살표 14"/>
          <p:cNvSpPr/>
          <p:nvPr/>
        </p:nvSpPr>
        <p:spPr>
          <a:xfrm>
            <a:off x="1118320" y="3212976"/>
            <a:ext cx="6120680" cy="1368152"/>
          </a:xfrm>
          <a:prstGeom prst="leftArrow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나눔고딕 ExtraBold" pitchFamily="50" charset="-127"/>
                <a:ea typeface="나눔고딕 ExtraBold" pitchFamily="50" charset="-127"/>
              </a:rPr>
              <a:t>2.  </a:t>
            </a:r>
            <a:r>
              <a:rPr lang="ko-KR" altLang="en-US" sz="3200" b="1" dirty="0" smtClean="0">
                <a:latin typeface="나눔고딕 ExtraBold" pitchFamily="50" charset="-127"/>
                <a:ea typeface="나눔고딕 ExtraBold" pitchFamily="50" charset="-127"/>
              </a:rPr>
              <a:t>협동조합은</a:t>
            </a:r>
            <a:r>
              <a:rPr lang="en-US" altLang="ko-KR" sz="3200" b="1" dirty="0" smtClean="0">
                <a:latin typeface="나눔고딕 ExtraBold" pitchFamily="50" charset="-127"/>
                <a:ea typeface="나눔고딕 ExtraBold" pitchFamily="50" charset="-127"/>
              </a:rPr>
              <a:t>?</a:t>
            </a:r>
            <a:endParaRPr lang="ko-KR" altLang="en-US" sz="32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6" name="왼쪽 화살표 15"/>
          <p:cNvSpPr/>
          <p:nvPr/>
        </p:nvSpPr>
        <p:spPr>
          <a:xfrm>
            <a:off x="1903487" y="4608190"/>
            <a:ext cx="6120680" cy="1368152"/>
          </a:xfrm>
          <a:prstGeom prst="leftArrow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3200" b="1" dirty="0" smtClean="0">
                <a:latin typeface="나눔고딕 ExtraBold" pitchFamily="50" charset="-127"/>
                <a:ea typeface="나눔고딕 ExtraBold" pitchFamily="50" charset="-127"/>
              </a:rPr>
              <a:t>3.  </a:t>
            </a:r>
            <a:r>
              <a:rPr lang="ko-KR" altLang="en-US" sz="3200" b="1" dirty="0" smtClean="0">
                <a:latin typeface="나눔고딕 ExtraBold" pitchFamily="50" charset="-127"/>
                <a:ea typeface="나눔고딕 ExtraBold" pitchFamily="50" charset="-127"/>
              </a:rPr>
              <a:t>기업가 정신을 만나다</a:t>
            </a:r>
            <a:endParaRPr lang="ko-KR" altLang="en-US" sz="32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17" name="모서리가 둥근 직사각형 16"/>
          <p:cNvSpPr/>
          <p:nvPr/>
        </p:nvSpPr>
        <p:spPr>
          <a:xfrm>
            <a:off x="-354286" y="620688"/>
            <a:ext cx="8598694" cy="936104"/>
          </a:xfrm>
          <a:prstGeom prst="roundRect">
            <a:avLst/>
          </a:prstGeom>
          <a:solidFill>
            <a:srgbClr val="403152">
              <a:alpha val="5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4400" b="1" spc="-250" dirty="0" smtClean="0">
                <a:solidFill>
                  <a:srgbClr val="FFFF00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4400" b="1" spc="-290" dirty="0" smtClean="0">
                <a:solidFill>
                  <a:srgbClr val="FFFF00"/>
                </a:solidFill>
                <a:latin typeface="HY산B" pitchFamily="18" charset="-127"/>
                <a:ea typeface="HY산B" pitchFamily="18" charset="-127"/>
              </a:rPr>
              <a:t>공동체와 이익을 </a:t>
            </a:r>
            <a:r>
              <a:rPr lang="ko-KR" altLang="en-US" sz="4200" b="1" spc="-290" dirty="0" smtClean="0">
                <a:solidFill>
                  <a:srgbClr val="FFFF00"/>
                </a:solidFill>
                <a:latin typeface="HY산B" pitchFamily="18" charset="-127"/>
                <a:ea typeface="HY산B" pitchFamily="18" charset="-127"/>
              </a:rPr>
              <a:t>나누는</a:t>
            </a:r>
            <a:r>
              <a:rPr lang="ko-KR" altLang="en-US" sz="4400" b="1" spc="-290" dirty="0" smtClean="0">
                <a:solidFill>
                  <a:srgbClr val="FFFF00"/>
                </a:solidFill>
                <a:latin typeface="HY산B" pitchFamily="18" charset="-127"/>
                <a:ea typeface="HY산B" pitchFamily="18" charset="-127"/>
              </a:rPr>
              <a:t> 착한 기업</a:t>
            </a:r>
            <a:endParaRPr lang="ko-KR" altLang="en-US" sz="4400" b="1" spc="-290" dirty="0">
              <a:solidFill>
                <a:srgbClr val="FFFF00"/>
              </a:solidFill>
              <a:latin typeface="HY산B" pitchFamily="18" charset="-127"/>
              <a:ea typeface="HY산B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98617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87624" y="476672"/>
            <a:ext cx="6696744" cy="769441"/>
          </a:xfrm>
          <a:prstGeom prst="rect">
            <a:avLst/>
          </a:prstGeom>
          <a:solidFill>
            <a:srgbClr val="7030A0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400" b="1" dirty="0" smtClean="0">
                <a:solidFill>
                  <a:schemeClr val="bg1"/>
                </a:solidFill>
                <a:latin typeface="HY산B" pitchFamily="18" charset="-127"/>
                <a:ea typeface="HY산B" pitchFamily="18" charset="-127"/>
              </a:rPr>
              <a:t>바닷물이 썩지 않는 이유</a:t>
            </a:r>
            <a:endParaRPr lang="ko-KR" altLang="en-US" sz="4400" b="1" dirty="0">
              <a:solidFill>
                <a:schemeClr val="bg1"/>
              </a:solidFill>
              <a:latin typeface="HY산B" pitchFamily="18" charset="-127"/>
              <a:ea typeface="HY산B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88024" y="1628800"/>
            <a:ext cx="3312368" cy="70788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4000" b="1" dirty="0" smtClean="0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rPr>
              <a:t>3%</a:t>
            </a:r>
            <a:r>
              <a:rPr lang="ko-KR" altLang="en-US" sz="4000" b="1" dirty="0" smtClean="0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rPr>
              <a:t>의</a:t>
            </a:r>
            <a:r>
              <a:rPr lang="en-US" altLang="ko-KR" sz="4000" b="1" dirty="0" smtClean="0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rPr>
              <a:t> </a:t>
            </a:r>
            <a:r>
              <a:rPr lang="ko-KR" altLang="en-US" sz="4000" b="1" dirty="0" smtClean="0">
                <a:solidFill>
                  <a:srgbClr val="C00000"/>
                </a:solidFill>
                <a:latin typeface="HY동녘M" pitchFamily="18" charset="-127"/>
                <a:ea typeface="HY동녘M" pitchFamily="18" charset="-127"/>
              </a:rPr>
              <a:t>소금</a:t>
            </a:r>
            <a:endParaRPr lang="ko-KR" altLang="en-US" sz="4000" b="1" dirty="0">
              <a:solidFill>
                <a:srgbClr val="C00000"/>
              </a:solidFill>
              <a:latin typeface="HY동녘M" pitchFamily="18" charset="-127"/>
              <a:ea typeface="HY동녘M" pitchFamily="18" charset="-127"/>
            </a:endParaRPr>
          </a:p>
        </p:txBody>
      </p:sp>
      <p:sp>
        <p:nvSpPr>
          <p:cNvPr id="5" name="타원 4"/>
          <p:cNvSpPr/>
          <p:nvPr/>
        </p:nvSpPr>
        <p:spPr>
          <a:xfrm>
            <a:off x="3419872" y="2924944"/>
            <a:ext cx="2592288" cy="165618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 smtClean="0">
                <a:latin typeface="나눔고딕 ExtraBold" pitchFamily="50" charset="-127"/>
                <a:ea typeface="나눔고딕 ExtraBold" pitchFamily="50" charset="-127"/>
              </a:rPr>
              <a:t>3%</a:t>
            </a:r>
            <a:endParaRPr lang="ko-KR" altLang="en-US" sz="6600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3568" y="2780928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나눔고딕 ExtraBold" pitchFamily="50" charset="-127"/>
                <a:ea typeface="나눔고딕 ExtraBold" pitchFamily="50" charset="-127"/>
              </a:rPr>
              <a:t>1%  </a:t>
            </a:r>
            <a:r>
              <a:rPr lang="ko-KR" altLang="en-US" sz="3600" b="1" dirty="0" smtClean="0">
                <a:latin typeface="나눔고딕 ExtraBold" pitchFamily="50" charset="-127"/>
                <a:ea typeface="나눔고딕 ExtraBold" pitchFamily="50" charset="-127"/>
              </a:rPr>
              <a:t>참여</a:t>
            </a:r>
            <a:endParaRPr lang="ko-KR" altLang="en-US" sz="36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3568" y="342900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나눔고딕 ExtraBold" pitchFamily="50" charset="-127"/>
                <a:ea typeface="나눔고딕 ExtraBold" pitchFamily="50" charset="-127"/>
              </a:rPr>
              <a:t>1%  </a:t>
            </a:r>
            <a:r>
              <a:rPr lang="ko-KR" altLang="en-US" sz="3600" b="1" dirty="0" smtClean="0">
                <a:latin typeface="나눔고딕 ExtraBold" pitchFamily="50" charset="-127"/>
                <a:ea typeface="나눔고딕 ExtraBold" pitchFamily="50" charset="-127"/>
              </a:rPr>
              <a:t>나눔</a:t>
            </a:r>
            <a:endParaRPr lang="ko-KR" altLang="en-US" sz="36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3568" y="4149080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3600" b="1" dirty="0" smtClean="0">
                <a:latin typeface="나눔고딕 ExtraBold" pitchFamily="50" charset="-127"/>
                <a:ea typeface="나눔고딕 ExtraBold" pitchFamily="50" charset="-127"/>
              </a:rPr>
              <a:t>1%  </a:t>
            </a:r>
            <a:r>
              <a:rPr lang="ko-KR" altLang="en-US" sz="3600" b="1" dirty="0" smtClean="0">
                <a:latin typeface="나눔고딕 ExtraBold" pitchFamily="50" charset="-127"/>
                <a:ea typeface="나눔고딕 ExtraBold" pitchFamily="50" charset="-127"/>
              </a:rPr>
              <a:t>성찰</a:t>
            </a:r>
            <a:endParaRPr lang="ko-KR" altLang="en-US" sz="36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00192" y="3212976"/>
            <a:ext cx="23042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smtClean="0">
                <a:latin typeface="나눔고딕 ExtraBold" pitchFamily="50" charset="-127"/>
                <a:ea typeface="나눔고딕 ExtraBold" pitchFamily="50" charset="-127"/>
              </a:rPr>
              <a:t>사회적 </a:t>
            </a:r>
            <a:endParaRPr lang="en-US" altLang="ko-KR" sz="4000" b="1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4000" b="1" dirty="0" smtClean="0">
                <a:latin typeface="나눔고딕 ExtraBold" pitchFamily="50" charset="-127"/>
                <a:ea typeface="나눔고딕 ExtraBold" pitchFamily="50" charset="-127"/>
              </a:rPr>
              <a:t>기업가</a:t>
            </a:r>
            <a:endParaRPr lang="ko-KR" altLang="en-US" sz="40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9809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04664"/>
            <a:ext cx="5616624" cy="70788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4000" b="1" dirty="0" err="1" smtClean="0">
                <a:solidFill>
                  <a:srgbClr val="7030A0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사회적기업이</a:t>
            </a:r>
            <a:r>
              <a:rPr lang="ko-KR" altLang="en-US" sz="4000" b="1" dirty="0" smtClean="0">
                <a:solidFill>
                  <a:srgbClr val="7030A0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 뭔</a:t>
            </a:r>
            <a:r>
              <a:rPr lang="ko-KR" altLang="en-US" sz="4000" b="1" dirty="0">
                <a:solidFill>
                  <a:srgbClr val="7030A0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가</a:t>
            </a:r>
            <a:r>
              <a:rPr lang="ko-KR" altLang="en-US" sz="4000" b="1" dirty="0" smtClean="0">
                <a:solidFill>
                  <a:srgbClr val="7030A0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요</a:t>
            </a:r>
            <a:r>
              <a:rPr lang="en-US" altLang="ko-KR" sz="4000" b="1" dirty="0" smtClean="0">
                <a:solidFill>
                  <a:srgbClr val="7030A0"/>
                </a:solidFill>
                <a:latin typeface="MD아트체" panose="02020603020101020101" pitchFamily="18" charset="-127"/>
                <a:ea typeface="MD아트체" panose="02020603020101020101" pitchFamily="18" charset="-127"/>
              </a:rPr>
              <a:t>?</a:t>
            </a:r>
            <a:endParaRPr lang="ko-KR" altLang="en-US" sz="4000" b="1" dirty="0">
              <a:solidFill>
                <a:srgbClr val="7030A0"/>
              </a:solidFill>
              <a:latin typeface="MD아트체" panose="02020603020101020101" pitchFamily="18" charset="-127"/>
              <a:ea typeface="MD아트체" panose="0202060302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412776"/>
            <a:ext cx="8496944" cy="1077218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영국 </a:t>
            </a:r>
            <a:r>
              <a:rPr lang="ko-KR" altLang="en-US" sz="3400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콘월지역의</a:t>
            </a:r>
            <a:r>
              <a:rPr lang="ko-KR" altLang="en-US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Fifteen(</a:t>
            </a:r>
            <a:r>
              <a:rPr lang="ko-KR" altLang="en-US" sz="3400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피프틴</a:t>
            </a:r>
            <a:r>
              <a:rPr lang="en-US" altLang="ko-KR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 </a:t>
            </a:r>
            <a:r>
              <a:rPr lang="ko-KR" altLang="en-US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레스토랑</a:t>
            </a:r>
            <a:endParaRPr lang="en-US" altLang="ko-KR" sz="3400" b="1" dirty="0" smtClean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en-US" altLang="ko-KR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&lt; </a:t>
            </a:r>
            <a:r>
              <a:rPr lang="ko-KR" altLang="en-US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출처 </a:t>
            </a:r>
            <a:r>
              <a:rPr lang="en-US" altLang="ko-KR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: SBS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다큐</a:t>
            </a:r>
            <a:r>
              <a:rPr lang="ko-KR" altLang="en-US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en-US" altLang="ko-KR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‘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더불어사는</a:t>
            </a:r>
            <a:r>
              <a:rPr lang="ko-KR" altLang="en-US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힘</a:t>
            </a:r>
            <a:r>
              <a:rPr lang="en-US" altLang="ko-KR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,</a:t>
            </a:r>
            <a:r>
              <a:rPr lang="ko-KR" altLang="en-US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2800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사회적기업</a:t>
            </a:r>
            <a:r>
              <a:rPr lang="en-US" altLang="ko-KR" sz="28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’ &gt;</a:t>
            </a:r>
            <a:endParaRPr lang="ko-KR" altLang="en-US" sz="24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" name="그림 1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2780928"/>
            <a:ext cx="7356493" cy="30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205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3789040"/>
            <a:ext cx="4464496" cy="1754326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>
                <a:latin typeface="나눔고딕 ExtraBold" pitchFamily="50" charset="-127"/>
                <a:ea typeface="나눔고딕 ExtraBold" pitchFamily="50" charset="-127"/>
              </a:rPr>
              <a:t>재미있는 요리</a:t>
            </a:r>
            <a:endParaRPr lang="en-US" altLang="ko-KR" sz="3600" b="1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3600" b="1" dirty="0" smtClean="0">
                <a:latin typeface="나눔고딕 ExtraBold" pitchFamily="50" charset="-127"/>
                <a:ea typeface="나눔고딕 ExtraBold" pitchFamily="50" charset="-127"/>
              </a:rPr>
              <a:t>나눌 수 있는 요리</a:t>
            </a:r>
            <a:endParaRPr lang="en-US" altLang="ko-KR" sz="3600" b="1" dirty="0" smtClean="0">
              <a:latin typeface="나눔고딕 ExtraBold" pitchFamily="50" charset="-127"/>
              <a:ea typeface="나눔고딕 ExtraBold" pitchFamily="50" charset="-127"/>
            </a:endParaRPr>
          </a:p>
          <a:p>
            <a:pPr algn="ctr"/>
            <a:r>
              <a:rPr lang="ko-KR" altLang="en-US" sz="3600" b="1" dirty="0" smtClean="0">
                <a:latin typeface="나눔고딕 ExtraBold" pitchFamily="50" charset="-127"/>
                <a:ea typeface="나눔고딕 ExtraBold" pitchFamily="50" charset="-127"/>
              </a:rPr>
              <a:t>배우는 요리</a:t>
            </a:r>
            <a:endParaRPr lang="ko-KR" altLang="en-US" sz="36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289045"/>
            <a:ext cx="2343994" cy="3384376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311966"/>
            <a:ext cx="5094151" cy="309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093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3528" y="404664"/>
            <a:ext cx="6984776" cy="646331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600" b="1" dirty="0" smtClean="0">
                <a:latin typeface="휴먼옛체" pitchFamily="18" charset="-127"/>
                <a:ea typeface="휴먼옛체" pitchFamily="18" charset="-127"/>
              </a:rPr>
              <a:t>Fifteen</a:t>
            </a:r>
            <a:r>
              <a:rPr lang="ko-KR" altLang="en-US" sz="3600" b="1" dirty="0" smtClean="0">
                <a:latin typeface="휴먼옛체" pitchFamily="18" charset="-127"/>
                <a:ea typeface="휴먼옛체" pitchFamily="18" charset="-127"/>
              </a:rPr>
              <a:t> 레스토랑의 </a:t>
            </a:r>
            <a:r>
              <a:rPr lang="ko-KR" altLang="en-US" sz="3600" b="1" dirty="0" smtClean="0">
                <a:solidFill>
                  <a:srgbClr val="C00000"/>
                </a:solidFill>
                <a:latin typeface="휴먼옛체" pitchFamily="18" charset="-127"/>
                <a:ea typeface="휴먼옛체" pitchFamily="18" charset="-127"/>
              </a:rPr>
              <a:t>운영 원칙</a:t>
            </a:r>
            <a:endParaRPr lang="ko-KR" altLang="en-US" sz="3600" b="1" dirty="0">
              <a:solidFill>
                <a:srgbClr val="C00000"/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1340768"/>
            <a:ext cx="8496944" cy="1661993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“</a:t>
            </a:r>
            <a:r>
              <a:rPr lang="ko-KR" altLang="en-US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나의 요리 재능은 나를 위한 것이 아니다</a:t>
            </a:r>
            <a:r>
              <a:rPr lang="en-US" altLang="ko-KR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.</a:t>
            </a:r>
          </a:p>
          <a:p>
            <a:pPr algn="ctr"/>
            <a:r>
              <a:rPr lang="ko-KR" altLang="en-US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요리를 배우고 싶은 모두를 위한 것이다</a:t>
            </a:r>
            <a:r>
              <a:rPr lang="en-US" altLang="ko-KR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.” </a:t>
            </a:r>
          </a:p>
          <a:p>
            <a:pPr algn="ctr"/>
            <a:r>
              <a:rPr lang="en-US" altLang="ko-KR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(</a:t>
            </a:r>
            <a:r>
              <a:rPr lang="ko-KR" altLang="en-US" sz="3400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제이미</a:t>
            </a:r>
            <a:r>
              <a:rPr lang="ko-KR" altLang="en-US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 </a:t>
            </a:r>
            <a:r>
              <a:rPr lang="ko-KR" altLang="en-US" sz="3400" b="1" dirty="0" err="1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올리버</a:t>
            </a:r>
            <a:r>
              <a:rPr lang="en-US" altLang="ko-KR" sz="3400" b="1" dirty="0" smtClean="0">
                <a:solidFill>
                  <a:schemeClr val="bg1"/>
                </a:solidFill>
                <a:latin typeface="나눔고딕 ExtraBold" pitchFamily="50" charset="-127"/>
                <a:ea typeface="나눔고딕 ExtraBold" pitchFamily="50" charset="-127"/>
              </a:rPr>
              <a:t>)</a:t>
            </a:r>
            <a:endParaRPr lang="ko-KR" altLang="en-US" sz="3400" b="1" dirty="0">
              <a:solidFill>
                <a:schemeClr val="bg1"/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  <p:pic>
        <p:nvPicPr>
          <p:cNvPr id="6" name="그림 5" descr="jamiepamyungjungkim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55776" y="3274609"/>
            <a:ext cx="4272474" cy="266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185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60648"/>
            <a:ext cx="6552728" cy="584775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ko-KR" sz="3200" b="1" dirty="0" smtClean="0">
                <a:latin typeface="나눔고딕 ExtraBold" pitchFamily="50" charset="-127"/>
                <a:ea typeface="나눔고딕 ExtraBold" pitchFamily="50" charset="-127"/>
              </a:rPr>
              <a:t>Fifteen</a:t>
            </a:r>
            <a:r>
              <a:rPr lang="ko-KR" altLang="en-US" sz="3200" b="1" dirty="0" smtClean="0">
                <a:latin typeface="나눔고딕 ExtraBold" pitchFamily="50" charset="-127"/>
                <a:ea typeface="나눔고딕 ExtraBold" pitchFamily="50" charset="-127"/>
              </a:rPr>
              <a:t> 레스토랑의 운영 원칙</a:t>
            </a:r>
            <a:endParaRPr lang="ko-KR" altLang="en-US" sz="3200" b="1" dirty="0">
              <a:latin typeface="나눔고딕 ExtraBold" pitchFamily="50" charset="-127"/>
              <a:ea typeface="나눔고딕 ExtraBold" pitchFamily="50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1907704" y="980728"/>
            <a:ext cx="5328592" cy="1872208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8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취약계층 청소년문제 해결</a:t>
            </a:r>
            <a:endParaRPr lang="en-US" altLang="ko-KR" sz="2800" b="1" spc="-270" dirty="0" smtClean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학교급식 혁신</a:t>
            </a:r>
            <a:endParaRPr lang="en-US" altLang="ko-KR" sz="2800" b="1" spc="-270" dirty="0" smtClean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800" b="1" spc="-270" dirty="0" err="1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로컬푸드로</a:t>
            </a:r>
            <a:r>
              <a:rPr lang="ko-KR" altLang="en-US" sz="28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 지역 활성화</a:t>
            </a:r>
            <a:endParaRPr lang="ko-KR" altLang="en-US" sz="2800" b="1" spc="-27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7" name="타원 6"/>
          <p:cNvSpPr/>
          <p:nvPr/>
        </p:nvSpPr>
        <p:spPr>
          <a:xfrm>
            <a:off x="251520" y="4365104"/>
            <a:ext cx="4464496" cy="1440160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500" b="1" spc="-270" dirty="0" err="1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빅</a:t>
            </a:r>
            <a:r>
              <a:rPr lang="ko-KR" altLang="en-US" sz="25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 이슈 재단 투자  후원금</a:t>
            </a:r>
            <a:endParaRPr lang="en-US" altLang="ko-KR" sz="2500" b="1" spc="-270" dirty="0" smtClean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  <a:p>
            <a:pPr algn="ctr"/>
            <a:r>
              <a:rPr lang="ko-KR" altLang="en-US" sz="25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주민들의  이용  운영 이익</a:t>
            </a:r>
            <a:endParaRPr lang="ko-KR" altLang="en-US" sz="2500" b="1" spc="-27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8" name="타원 7"/>
          <p:cNvSpPr/>
          <p:nvPr/>
        </p:nvSpPr>
        <p:spPr>
          <a:xfrm>
            <a:off x="4788024" y="4365104"/>
            <a:ext cx="4176464" cy="1440160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600" b="1" spc="-270" dirty="0" err="1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사회적기업가</a:t>
            </a:r>
            <a:r>
              <a:rPr lang="en-US" altLang="ko-KR" sz="26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, </a:t>
            </a:r>
            <a:r>
              <a:rPr lang="ko-KR" altLang="en-US" sz="26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청소년</a:t>
            </a:r>
            <a:r>
              <a:rPr lang="en-US" altLang="ko-KR" sz="26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,</a:t>
            </a:r>
          </a:p>
          <a:p>
            <a:pPr algn="ctr"/>
            <a:r>
              <a:rPr lang="ko-KR" altLang="en-US" sz="2600" b="1" spc="-270" dirty="0" err="1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로컬푸드</a:t>
            </a:r>
            <a:r>
              <a:rPr lang="ko-KR" altLang="en-US" sz="26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 농부</a:t>
            </a:r>
            <a:r>
              <a:rPr lang="en-US" altLang="ko-KR" sz="26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,  </a:t>
            </a:r>
            <a:r>
              <a:rPr lang="ko-KR" altLang="en-US" sz="2600" b="1" spc="-270" dirty="0" smtClean="0">
                <a:solidFill>
                  <a:srgbClr val="002060"/>
                </a:solidFill>
                <a:latin typeface="나눔고딕" pitchFamily="50" charset="-127"/>
                <a:ea typeface="나눔고딕" pitchFamily="50" charset="-127"/>
              </a:rPr>
              <a:t>지역네트워크</a:t>
            </a:r>
            <a:endParaRPr lang="ko-KR" altLang="en-US" sz="2600" b="1" spc="-270" dirty="0">
              <a:solidFill>
                <a:srgbClr val="002060"/>
              </a:solidFill>
              <a:latin typeface="나눔고딕" pitchFamily="50" charset="-127"/>
              <a:ea typeface="나눔고딕" pitchFamily="50" charset="-127"/>
            </a:endParaRPr>
          </a:p>
        </p:txBody>
      </p:sp>
      <p:sp>
        <p:nvSpPr>
          <p:cNvPr id="9" name="타원 8"/>
          <p:cNvSpPr/>
          <p:nvPr/>
        </p:nvSpPr>
        <p:spPr>
          <a:xfrm>
            <a:off x="2843808" y="3284984"/>
            <a:ext cx="3528392" cy="792088"/>
          </a:xfrm>
          <a:prstGeom prst="ellipse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700" b="1" spc="-270" dirty="0" smtClean="0">
                <a:solidFill>
                  <a:schemeClr val="bg1"/>
                </a:solidFill>
              </a:rPr>
              <a:t>Fifteen </a:t>
            </a:r>
            <a:r>
              <a:rPr lang="ko-KR" altLang="en-US" sz="2700" b="1" spc="-270" dirty="0" smtClean="0">
                <a:solidFill>
                  <a:schemeClr val="bg1"/>
                </a:solidFill>
              </a:rPr>
              <a:t>레스토랑</a:t>
            </a:r>
            <a:endParaRPr lang="ko-KR" altLang="en-US" sz="2700" b="1" spc="-270" dirty="0">
              <a:solidFill>
                <a:schemeClr val="bg1"/>
              </a:solidFill>
            </a:endParaRPr>
          </a:p>
        </p:txBody>
      </p:sp>
      <p:sp>
        <p:nvSpPr>
          <p:cNvPr id="10" name="위쪽/아래쪽 화살표 9"/>
          <p:cNvSpPr/>
          <p:nvPr/>
        </p:nvSpPr>
        <p:spPr>
          <a:xfrm flipH="1">
            <a:off x="4499992" y="2852936"/>
            <a:ext cx="242313" cy="432048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위쪽/아래쪽 화살표 10"/>
          <p:cNvSpPr/>
          <p:nvPr/>
        </p:nvSpPr>
        <p:spPr>
          <a:xfrm rot="2434455" flipH="1">
            <a:off x="3527025" y="3923207"/>
            <a:ext cx="200787" cy="62511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위쪽/아래쪽 화살표 11"/>
          <p:cNvSpPr/>
          <p:nvPr/>
        </p:nvSpPr>
        <p:spPr>
          <a:xfrm rot="18897515" flipH="1">
            <a:off x="5645872" y="3841018"/>
            <a:ext cx="228520" cy="68766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4268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51520" y="260648"/>
            <a:ext cx="5904656" cy="646331"/>
          </a:xfrm>
          <a:prstGeom prst="rect">
            <a:avLst/>
          </a:prstGeom>
          <a:solidFill>
            <a:srgbClr val="99FF66"/>
          </a:solidFill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600" b="1" dirty="0" smtClean="0">
                <a:solidFill>
                  <a:schemeClr val="accent5">
                    <a:lumMod val="50000"/>
                  </a:schemeClr>
                </a:solidFill>
                <a:latin typeface="휴먼옛체" pitchFamily="18" charset="-127"/>
                <a:ea typeface="휴먼옛체" pitchFamily="18" charset="-127"/>
              </a:rPr>
              <a:t>사회적 기업의  운영 원칙</a:t>
            </a:r>
            <a:endParaRPr lang="ko-KR" altLang="en-US" sz="3600" b="1" dirty="0">
              <a:solidFill>
                <a:schemeClr val="accent5">
                  <a:lumMod val="50000"/>
                </a:schemeClr>
              </a:solidFill>
              <a:latin typeface="휴먼옛체" pitchFamily="18" charset="-127"/>
              <a:ea typeface="휴먼옛체" pitchFamily="18" charset="-127"/>
            </a:endParaRPr>
          </a:p>
        </p:txBody>
      </p:sp>
      <p:sp>
        <p:nvSpPr>
          <p:cNvPr id="6" name="타원 5"/>
          <p:cNvSpPr/>
          <p:nvPr/>
        </p:nvSpPr>
        <p:spPr>
          <a:xfrm>
            <a:off x="3059832" y="1844824"/>
            <a:ext cx="2952328" cy="1152128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270" dirty="0" smtClean="0">
                <a:solidFill>
                  <a:srgbClr val="002060"/>
                </a:solidFill>
              </a:rPr>
              <a:t>사회적 목적</a:t>
            </a:r>
            <a:endParaRPr lang="en-US" altLang="ko-KR" sz="2400" b="1" spc="-270" dirty="0" smtClean="0">
              <a:solidFill>
                <a:srgbClr val="002060"/>
              </a:solidFill>
            </a:endParaRPr>
          </a:p>
          <a:p>
            <a:pPr algn="ctr"/>
            <a:endParaRPr lang="en-US" altLang="ko-KR" sz="1200" b="1" spc="-27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ko-KR" sz="2400" b="1" spc="-270" dirty="0" smtClean="0">
                <a:solidFill>
                  <a:srgbClr val="002060"/>
                </a:solidFill>
              </a:rPr>
              <a:t>Social  Goals</a:t>
            </a:r>
            <a:endParaRPr lang="ko-KR" altLang="en-US" sz="2400" b="1" spc="-270" dirty="0">
              <a:solidFill>
                <a:srgbClr val="002060"/>
              </a:solidFill>
            </a:endParaRPr>
          </a:p>
        </p:txBody>
      </p:sp>
      <p:sp>
        <p:nvSpPr>
          <p:cNvPr id="7" name="타원 6"/>
          <p:cNvSpPr/>
          <p:nvPr/>
        </p:nvSpPr>
        <p:spPr>
          <a:xfrm>
            <a:off x="611560" y="4797152"/>
            <a:ext cx="3240360" cy="1152128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270" dirty="0" smtClean="0">
                <a:solidFill>
                  <a:srgbClr val="002060"/>
                </a:solidFill>
              </a:rPr>
              <a:t>사회적  자본</a:t>
            </a:r>
            <a:endParaRPr lang="en-US" altLang="ko-KR" sz="2400" b="1" spc="-270" dirty="0" smtClean="0">
              <a:solidFill>
                <a:srgbClr val="002060"/>
              </a:solidFill>
            </a:endParaRPr>
          </a:p>
          <a:p>
            <a:pPr algn="ctr"/>
            <a:endParaRPr lang="en-US" altLang="ko-KR" sz="1000" b="1" spc="-27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ko-KR" sz="2400" b="1" spc="-270" dirty="0" smtClean="0">
                <a:solidFill>
                  <a:srgbClr val="002060"/>
                </a:solidFill>
              </a:rPr>
              <a:t>Social  Capital</a:t>
            </a:r>
          </a:p>
        </p:txBody>
      </p:sp>
      <p:sp>
        <p:nvSpPr>
          <p:cNvPr id="8" name="타원 7"/>
          <p:cNvSpPr/>
          <p:nvPr/>
        </p:nvSpPr>
        <p:spPr>
          <a:xfrm>
            <a:off x="4788024" y="4797152"/>
            <a:ext cx="3600400" cy="1224136"/>
          </a:xfrm>
          <a:prstGeom prst="ellipse">
            <a:avLst/>
          </a:prstGeom>
          <a:solidFill>
            <a:srgbClr val="FFE18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270" dirty="0" smtClean="0">
                <a:solidFill>
                  <a:srgbClr val="002060"/>
                </a:solidFill>
              </a:rPr>
              <a:t>사회적 소유</a:t>
            </a:r>
            <a:endParaRPr lang="en-US" altLang="ko-KR" sz="2400" b="1" spc="-270" dirty="0" smtClean="0">
              <a:solidFill>
                <a:srgbClr val="002060"/>
              </a:solidFill>
            </a:endParaRPr>
          </a:p>
          <a:p>
            <a:pPr algn="ctr"/>
            <a:endParaRPr lang="en-US" altLang="ko-KR" sz="1100" b="1" spc="-270" dirty="0" smtClean="0">
              <a:solidFill>
                <a:srgbClr val="002060"/>
              </a:solidFill>
            </a:endParaRPr>
          </a:p>
          <a:p>
            <a:pPr algn="ctr"/>
            <a:r>
              <a:rPr lang="en-US" altLang="ko-KR" sz="2400" b="1" spc="-270" dirty="0" smtClean="0">
                <a:solidFill>
                  <a:srgbClr val="002060"/>
                </a:solidFill>
              </a:rPr>
              <a:t>Social  Ownership</a:t>
            </a:r>
            <a:endParaRPr lang="ko-KR" altLang="en-US" sz="2400" b="1" spc="-270" dirty="0">
              <a:solidFill>
                <a:srgbClr val="002060"/>
              </a:solidFill>
            </a:endParaRPr>
          </a:p>
        </p:txBody>
      </p:sp>
      <p:sp>
        <p:nvSpPr>
          <p:cNvPr id="9" name="타원 8"/>
          <p:cNvSpPr/>
          <p:nvPr/>
        </p:nvSpPr>
        <p:spPr>
          <a:xfrm>
            <a:off x="2915816" y="3573016"/>
            <a:ext cx="3240360" cy="1008112"/>
          </a:xfrm>
          <a:prstGeom prst="ellipse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400" b="1" spc="-270" dirty="0" smtClean="0">
                <a:solidFill>
                  <a:schemeClr val="bg1"/>
                </a:solidFill>
              </a:rPr>
              <a:t>사회적 경제</a:t>
            </a:r>
            <a:endParaRPr lang="en-US" altLang="ko-KR" sz="2400" b="1" spc="-270" dirty="0" smtClean="0">
              <a:solidFill>
                <a:schemeClr val="bg1"/>
              </a:solidFill>
            </a:endParaRPr>
          </a:p>
          <a:p>
            <a:pPr algn="ctr"/>
            <a:r>
              <a:rPr lang="en-US" altLang="ko-KR" sz="2400" b="1" spc="-270" dirty="0" smtClean="0">
                <a:solidFill>
                  <a:schemeClr val="bg1"/>
                </a:solidFill>
              </a:rPr>
              <a:t>Social  Economy</a:t>
            </a:r>
            <a:endParaRPr lang="ko-KR" altLang="en-US" sz="2400" b="1" spc="-270" dirty="0">
              <a:solidFill>
                <a:schemeClr val="bg1"/>
              </a:solidFill>
            </a:endParaRPr>
          </a:p>
        </p:txBody>
      </p:sp>
      <p:sp>
        <p:nvSpPr>
          <p:cNvPr id="10" name="위쪽/아래쪽 화살표 9"/>
          <p:cNvSpPr/>
          <p:nvPr/>
        </p:nvSpPr>
        <p:spPr>
          <a:xfrm flipH="1">
            <a:off x="4427984" y="2996952"/>
            <a:ext cx="216024" cy="576064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위쪽/아래쪽 화살표 10"/>
          <p:cNvSpPr/>
          <p:nvPr/>
        </p:nvSpPr>
        <p:spPr>
          <a:xfrm rot="2434455" flipH="1">
            <a:off x="3094976" y="4355253"/>
            <a:ext cx="200787" cy="625115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위쪽/아래쪽 화살표 11"/>
          <p:cNvSpPr/>
          <p:nvPr/>
        </p:nvSpPr>
        <p:spPr>
          <a:xfrm rot="18897515" flipH="1">
            <a:off x="5933904" y="4273067"/>
            <a:ext cx="228520" cy="687661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2123728" y="1052736"/>
            <a:ext cx="6624736" cy="553998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ko-KR" altLang="en-US" sz="3000" b="1" dirty="0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사회적 경제  왜</a:t>
            </a:r>
            <a:r>
              <a:rPr lang="en-US" altLang="ko-KR" sz="3000" b="1" dirty="0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3000" b="1" dirty="0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누구와</a:t>
            </a:r>
            <a:r>
              <a:rPr lang="en-US" altLang="ko-KR" sz="3000" b="1" dirty="0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, </a:t>
            </a:r>
            <a:r>
              <a:rPr lang="ko-KR" altLang="en-US" sz="3000" b="1" dirty="0" smtClean="0">
                <a:solidFill>
                  <a:schemeClr val="accent1">
                    <a:lumMod val="75000"/>
                  </a:schemeClr>
                </a:solidFill>
                <a:latin typeface="나눔고딕 ExtraBold" pitchFamily="50" charset="-127"/>
                <a:ea typeface="나눔고딕 ExtraBold" pitchFamily="50" charset="-127"/>
              </a:rPr>
              <a:t>어떻게</a:t>
            </a:r>
            <a:endParaRPr lang="ko-KR" altLang="en-US" sz="3000" b="1" dirty="0">
              <a:solidFill>
                <a:schemeClr val="accent1">
                  <a:lumMod val="75000"/>
                </a:schemeClr>
              </a:solidFill>
              <a:latin typeface="나눔고딕 ExtraBold" pitchFamily="50" charset="-127"/>
              <a:ea typeface="나눔고딕 ExtraBold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080863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theme/theme1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기업가정신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사용자 지정 1">
      <a:majorFont>
        <a:latin typeface="Lucida Sans"/>
        <a:ea typeface="산돌고딕B"/>
        <a:cs typeface=""/>
      </a:majorFont>
      <a:minorFont>
        <a:latin typeface="Lucida Sans"/>
        <a:ea typeface="산돌명조 M"/>
        <a:cs typeface=""/>
      </a:minorFont>
    </a:fontScheme>
    <a:fmtScheme name="연꽃 당초 무늬">
      <a:fillStyleLst>
        <a:solidFill>
          <a:schemeClr val="phClr">
            <a:tint val="100000"/>
            <a:shade val="100000"/>
            <a:hueMod val="100000"/>
            <a:satMod val="100000"/>
          </a:schemeClr>
        </a:solidFill>
        <a:gradFill rotWithShape="1">
          <a:gsLst>
            <a:gs pos="0">
              <a:schemeClr val="phClr">
                <a:tint val="3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80000"/>
                <a:shade val="100000"/>
                <a:hueMod val="100000"/>
                <a:satMod val="100000"/>
              </a:schemeClr>
            </a:gs>
          </a:gsLst>
          <a:lin ang="2700000" scaled="1"/>
        </a:gra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0000"/>
              </a:schemeClr>
            </a:gs>
            <a:gs pos="100000">
              <a:schemeClr val="phClr">
                <a:tint val="100000"/>
                <a:shade val="70000"/>
                <a:hueMod val="100000"/>
                <a:satMod val="100000"/>
              </a:schemeClr>
            </a:gs>
          </a:gsLst>
          <a:lin ang="270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innerShdw blurRad="254000">
              <a:schemeClr val="phClr">
                <a:tint val="100000"/>
                <a:shade val="90000"/>
                <a:hueMod val="100000"/>
                <a:satMod val="100000"/>
              </a:schemeClr>
            </a:innerShdw>
          </a:effectLst>
        </a:effectStyle>
        <a:effectStyle>
          <a:effectLst>
            <a:outerShdw blurRad="114300" dist="25400" dir="300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l">
              <a:rot lat="0" lon="0" rev="5400000"/>
            </a:lightRig>
          </a:scene3d>
          <a:sp3d contourW="25400" prstMaterial="matte">
            <a:bevelT w="127000" h="127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127000" dist="25400" dir="3120000" sx="105000" sy="105000" algn="tl">
              <a:srgbClr val="000000">
                <a:alpha val="60392"/>
              </a:srgbClr>
            </a:outerShdw>
          </a:effectLst>
          <a:scene3d>
            <a:camera prst="orthographicFront" fov="0">
              <a:rot lat="0" lon="0" rev="0"/>
            </a:camera>
            <a:lightRig rig="twoPt" dir="t">
              <a:rot lat="0" lon="0" rev="5400000"/>
            </a:lightRig>
          </a:scene3d>
          <a:sp3d contourW="25400" prstMaterial="powder">
            <a:bevelT w="88900" h="38100"/>
            <a:contourClr>
              <a:schemeClr val="phClr">
                <a:tint val="50000"/>
                <a:shade val="100000"/>
                <a:hueMod val="100000"/>
                <a:satMod val="1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1644</TotalTime>
  <Words>342</Words>
  <Application>Microsoft Office PowerPoint</Application>
  <PresentationFormat>화면 슬라이드 쇼(4:3)</PresentationFormat>
  <Paragraphs>96</Paragraphs>
  <Slides>25</Slides>
  <Notes>2</Notes>
  <HiddenSlides>0</HiddenSlides>
  <MMClips>0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25</vt:i4>
      </vt:variant>
    </vt:vector>
  </HeadingPairs>
  <TitlesOfParts>
    <vt:vector size="27" baseType="lpstr">
      <vt:lpstr>1_Office 테마</vt:lpstr>
      <vt:lpstr>기업가정신테마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적정기술을 탐색하다-정원여중 이진명</dc:title>
  <dc:creator>이진명</dc:creator>
  <cp:lastModifiedBy>user</cp:lastModifiedBy>
  <cp:revision>252</cp:revision>
  <dcterms:created xsi:type="dcterms:W3CDTF">2014-07-30T01:33:35Z</dcterms:created>
  <dcterms:modified xsi:type="dcterms:W3CDTF">2015-01-22T01:54:56Z</dcterms:modified>
</cp:coreProperties>
</file>