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42"/>
  </p:notesMasterIdLst>
  <p:sldIdLst>
    <p:sldId id="256" r:id="rId2"/>
    <p:sldId id="310" r:id="rId3"/>
    <p:sldId id="296" r:id="rId4"/>
    <p:sldId id="262" r:id="rId5"/>
    <p:sldId id="308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8" r:id="rId28"/>
    <p:sldId id="289" r:id="rId29"/>
    <p:sldId id="291" r:id="rId30"/>
    <p:sldId id="292" r:id="rId31"/>
    <p:sldId id="297" r:id="rId32"/>
    <p:sldId id="298" r:id="rId33"/>
    <p:sldId id="299" r:id="rId34"/>
    <p:sldId id="300" r:id="rId35"/>
    <p:sldId id="306" r:id="rId36"/>
    <p:sldId id="302" r:id="rId37"/>
    <p:sldId id="294" r:id="rId38"/>
    <p:sldId id="295" r:id="rId39"/>
    <p:sldId id="307" r:id="rId40"/>
    <p:sldId id="309" r:id="rId41"/>
  </p:sldIdLst>
  <p:sldSz cx="9144000" cy="6858000" type="screen4x3"/>
  <p:notesSz cx="6858000" cy="9144000"/>
  <p:embeddedFontLst>
    <p:embeddedFont>
      <p:font typeface="안상수2006중간" panose="02020603020101020101" pitchFamily="18" charset="-127"/>
      <p:regular r:id="rId43"/>
    </p:embeddedFont>
    <p:embeddedFont>
      <p:font typeface="나눔바른고딕" panose="020B0603020101020101" pitchFamily="50" charset="-127"/>
      <p:regular r:id="rId44"/>
      <p:bold r:id="rId45"/>
    </p:embeddedFont>
    <p:embeddedFont>
      <p:font typeface="휴먼모음T" panose="02030504000101010101" pitchFamily="18" charset="-127"/>
      <p:regular r:id="rId46"/>
    </p:embeddedFont>
    <p:embeddedFont>
      <p:font typeface="맑은 고딕" panose="020B0503020000020004" pitchFamily="50" charset="-127"/>
      <p:regular r:id="rId47"/>
      <p:bold r:id="rId48"/>
    </p:embeddedFont>
    <p:embeddedFont>
      <p:font typeface="휴먼매직체" panose="02030504000101010101" pitchFamily="18" charset="-127"/>
      <p:regular r:id="rId4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B3A2C7"/>
    <a:srgbClr val="B2B2B2"/>
    <a:srgbClr val="403152"/>
    <a:srgbClr val="F8F8F8"/>
    <a:srgbClr val="000000"/>
    <a:srgbClr val="3399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585" autoAdjust="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32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46AD-2C0A-4D3D-A9A8-D2EA5F784BD5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10BB-AA24-47E8-AA7F-7889CAD71E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601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38EE7-DB10-4EF1-9607-7B4E1CE82E12}" type="slidenum">
              <a:rPr lang="en-US" altLang="ko-KR"/>
              <a:pPr/>
              <a:t>3</a:t>
            </a:fld>
            <a:endParaRPr lang="en-US" altLang="ko-KR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54348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73045-FC17-46E3-B79F-36289269209D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17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한문제당 </a:t>
            </a:r>
            <a:r>
              <a:rPr lang="en-US" altLang="ko-KR" dirty="0" smtClean="0"/>
              <a:t>1,000</a:t>
            </a:r>
            <a:r>
              <a:rPr lang="ko-KR" altLang="en-US" dirty="0" smtClean="0"/>
              <a:t>원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73045-FC17-46E3-B79F-36289269209D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87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공개 경쟁은 경매</a:t>
            </a:r>
            <a:endParaRPr lang="en-US" altLang="ko-KR" dirty="0" smtClean="0"/>
          </a:p>
          <a:p>
            <a:r>
              <a:rPr lang="ko-KR" altLang="en-US" dirty="0" smtClean="0"/>
              <a:t>가격을 적어내는 입찰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73045-FC17-46E3-B79F-36289269209D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833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  <p:pic>
        <p:nvPicPr>
          <p:cNvPr id="9" name="그림 8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10" name="그림 9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11" name="그림 10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157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2555776" y="2132856"/>
            <a:ext cx="2232248" cy="2232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  <p:pic>
        <p:nvPicPr>
          <p:cNvPr id="14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5" name="왼쪽 화살표 14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6" name="왼쪽 화살표 15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7" name="왼쪽 화살표 16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8" name="왼쪽 화살표 17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t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1" name="그림 10" descr="서울중등진로와직업교과교육연구회_아이덴티티_4_out-01.jpg"/>
          <p:cNvPicPr>
            <a:picLocks noChangeAspect="1"/>
          </p:cNvPicPr>
          <p:nvPr/>
        </p:nvPicPr>
        <p:blipFill>
          <a:blip r:embed="rId22" cstate="print"/>
          <a:srcRect l="16138" t="72261" r="13775" b="15495"/>
          <a:stretch>
            <a:fillRect/>
          </a:stretch>
        </p:blipFill>
        <p:spPr>
          <a:xfrm>
            <a:off x="6382032" y="6506802"/>
            <a:ext cx="2761968" cy="341366"/>
          </a:xfrm>
          <a:prstGeom prst="rect">
            <a:avLst/>
          </a:prstGeom>
        </p:spPr>
      </p:pic>
      <p:pic>
        <p:nvPicPr>
          <p:cNvPr id="8" name="Picture 2" descr="동그라미재단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sted-image.tif"/>
          <p:cNvPicPr/>
          <p:nvPr userDrawn="1"/>
        </p:nvPicPr>
        <p:blipFill>
          <a:blip r:embed="rId24">
            <a:extLst/>
          </a:blip>
          <a:stretch>
            <a:fillRect/>
          </a:stretch>
        </p:blipFill>
        <p:spPr>
          <a:xfrm>
            <a:off x="1402994" y="6381328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61" r:id="rId17"/>
    <p:sldLayoutId id="2147483650" r:id="rId18"/>
    <p:sldLayoutId id="2147483652" r:id="rId19"/>
    <p:sldLayoutId id="2147483660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331640" y="908720"/>
            <a:ext cx="6912768" cy="20882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6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나도 기업가</a:t>
            </a:r>
            <a:endParaRPr lang="ko-KR" altLang="en-US" sz="5600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23625" t="13357" r="60625" b="62155"/>
          <a:stretch>
            <a:fillRect/>
          </a:stretch>
        </p:blipFill>
        <p:spPr>
          <a:xfrm>
            <a:off x="2051720" y="1247158"/>
            <a:ext cx="1001566" cy="1101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78" y="1142984"/>
            <a:ext cx="912942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ㅂ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ㄱ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ㅇ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ㅊ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222639" y="4071942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err="1" smtClean="0">
                <a:solidFill>
                  <a:schemeClr val="accent2">
                    <a:lumMod val="75000"/>
                  </a:schemeClr>
                </a:solidFill>
              </a:rPr>
              <a:t>빌게이츠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236" y="1142984"/>
            <a:ext cx="726352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ㅈㄱㄱㅁ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222639" y="4143380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제갈공명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2" y="1214422"/>
            <a:ext cx="9033242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1500" dirty="0" err="1" smtClean="0"/>
              <a:t>ㅇㅍㄹㅇㅍㄹ</a:t>
            </a:r>
            <a:endParaRPr lang="ko-KR" altLang="en-US" sz="11500" dirty="0"/>
          </a:p>
        </p:txBody>
      </p:sp>
      <p:sp>
        <p:nvSpPr>
          <p:cNvPr id="25" name="TextBox 24"/>
          <p:cNvSpPr txBox="1"/>
          <p:nvPr/>
        </p:nvSpPr>
        <p:spPr>
          <a:xfrm>
            <a:off x="1094125" y="4143380"/>
            <a:ext cx="6955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err="1" smtClean="0">
                <a:solidFill>
                  <a:schemeClr val="accent2">
                    <a:lumMod val="75000"/>
                  </a:schemeClr>
                </a:solidFill>
              </a:rPr>
              <a:t>오프라윈프리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8969" y="1142984"/>
            <a:ext cx="4346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ㄹ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ㅋ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3351153" y="4143380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링컨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8969" y="1142984"/>
            <a:ext cx="4346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ㅊ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ㅊ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3351153" y="4143380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처칠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8969" y="1142984"/>
            <a:ext cx="434606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ㄱ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ㄱ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3351153" y="4143380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김구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8969" y="1142984"/>
            <a:ext cx="4346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ㅎ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ㅎ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3351153" y="4143380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황희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236" y="1000108"/>
            <a:ext cx="726352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ㅇㄹㅂㅍ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222639" y="4214818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smtClean="0">
                <a:solidFill>
                  <a:schemeClr val="accent2">
                    <a:lumMod val="75000"/>
                  </a:schemeClr>
                </a:solidFill>
              </a:rPr>
              <a:t>워렌버핏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2984"/>
            <a:ext cx="92127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 err="1" smtClean="0"/>
              <a:t>롤모델</a:t>
            </a:r>
            <a:endParaRPr lang="en-US" altLang="ko-KR" sz="3200" dirty="0" smtClean="0"/>
          </a:p>
          <a:p>
            <a:pPr algn="ctr"/>
            <a:endParaRPr lang="en-US" altLang="ko-KR" sz="1200" dirty="0"/>
          </a:p>
          <a:p>
            <a:pPr algn="ctr"/>
            <a:r>
              <a:rPr lang="ko-KR" altLang="en-US" sz="8800" dirty="0" err="1" smtClean="0"/>
              <a:t>ㅂㄹㄴㄹㅂㄹㅂㄹ</a:t>
            </a:r>
            <a:endParaRPr lang="ko-KR" altLang="en-US" sz="88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857628"/>
            <a:ext cx="92127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smtClean="0">
                <a:solidFill>
                  <a:schemeClr val="accent2">
                    <a:lumMod val="75000"/>
                  </a:schemeClr>
                </a:solidFill>
              </a:rPr>
              <a:t>베르나르베르베르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146" y="1142984"/>
            <a:ext cx="673774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ㄱ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ㅊ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ㄱ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786896" y="4214818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경찰관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서울중등진로와직업교과교육연구회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9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146" y="1142984"/>
            <a:ext cx="735970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ㄴ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ㅁ</a:t>
            </a:r>
            <a:r>
              <a:rPr lang="ko-KR" altLang="en-US" sz="13800" dirty="0" smtClean="0"/>
              <a:t>  </a:t>
            </a:r>
            <a:r>
              <a:rPr lang="ko-KR" altLang="en-US" sz="13800" dirty="0" err="1" smtClean="0"/>
              <a:t>ㅅ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786896" y="4214818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노무사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146" y="1142984"/>
            <a:ext cx="673774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ㅂ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ㄹ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ㅅ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786896" y="4214818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변리사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236" y="1142984"/>
            <a:ext cx="726352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ㅅㅁㄹㅇ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222639" y="4214818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smtClean="0">
                <a:solidFill>
                  <a:schemeClr val="accent2">
                    <a:lumMod val="75000"/>
                  </a:schemeClr>
                </a:solidFill>
              </a:rPr>
              <a:t>소믈리에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236" y="1142984"/>
            <a:ext cx="726352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ㅇㄴㅇㅅ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222639" y="4214818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아나운서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236" y="1142984"/>
            <a:ext cx="726352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ㅇㅁㅅㅌ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222639" y="4214818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err="1" smtClean="0">
                <a:solidFill>
                  <a:schemeClr val="accent2">
                    <a:lumMod val="75000"/>
                  </a:schemeClr>
                </a:solidFill>
              </a:rPr>
              <a:t>웹마스터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236" y="1142984"/>
            <a:ext cx="726352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ㅋㄹㅇㅌ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222639" y="4214818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err="1" smtClean="0">
                <a:solidFill>
                  <a:schemeClr val="accent2">
                    <a:lumMod val="75000"/>
                  </a:schemeClr>
                </a:solidFill>
              </a:rPr>
              <a:t>큐레이터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06" y="1142984"/>
            <a:ext cx="903324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ㅋㅍㄹㅇㅌ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1658382" y="4214818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카피라이터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06" y="1142984"/>
            <a:ext cx="903324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ㅁㄹㅊㄹㅅ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1658382" y="4214818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물리치료사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06" y="1142984"/>
            <a:ext cx="9033242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1500" dirty="0" err="1" smtClean="0"/>
              <a:t>ㅈㄷㅊㅈㅂㅇ</a:t>
            </a:r>
            <a:endParaRPr lang="ko-KR" altLang="en-US" sz="11500" dirty="0"/>
          </a:p>
        </p:txBody>
      </p:sp>
      <p:sp>
        <p:nvSpPr>
          <p:cNvPr id="25" name="TextBox 24"/>
          <p:cNvSpPr txBox="1"/>
          <p:nvPr/>
        </p:nvSpPr>
        <p:spPr>
          <a:xfrm>
            <a:off x="1094125" y="4143380"/>
            <a:ext cx="6955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smtClean="0">
                <a:solidFill>
                  <a:schemeClr val="accent2">
                    <a:lumMod val="75000"/>
                  </a:schemeClr>
                </a:solidFill>
              </a:rPr>
              <a:t>자동차정비원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308" y="1142984"/>
            <a:ext cx="8802410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직업명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9600" dirty="0" err="1" smtClean="0"/>
              <a:t>ㅇㄹㅅㅌㄹㅇㅌ</a:t>
            </a:r>
            <a:endParaRPr lang="ko-KR" altLang="en-US" sz="11500" dirty="0"/>
          </a:p>
        </p:txBody>
      </p:sp>
      <p:sp>
        <p:nvSpPr>
          <p:cNvPr id="25" name="TextBox 24"/>
          <p:cNvSpPr txBox="1"/>
          <p:nvPr/>
        </p:nvSpPr>
        <p:spPr>
          <a:xfrm>
            <a:off x="529868" y="4143380"/>
            <a:ext cx="80842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smtClean="0">
                <a:solidFill>
                  <a:schemeClr val="accent2">
                    <a:lumMod val="75000"/>
                  </a:schemeClr>
                </a:solidFill>
              </a:rPr>
              <a:t>일러스트레이터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7445395" y="1303308"/>
            <a:ext cx="1008063" cy="504825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2400" b="1">
                <a:solidFill>
                  <a:schemeClr val="bg1"/>
                </a:solidFill>
              </a:rPr>
              <a:t>금 융</a:t>
            </a:r>
          </a:p>
        </p:txBody>
      </p:sp>
      <p:grpSp>
        <p:nvGrpSpPr>
          <p:cNvPr id="2" name="그룹 31"/>
          <p:cNvGrpSpPr/>
          <p:nvPr/>
        </p:nvGrpSpPr>
        <p:grpSpPr>
          <a:xfrm>
            <a:off x="6991558" y="2089126"/>
            <a:ext cx="1461900" cy="1719271"/>
            <a:chOff x="6991558" y="2089126"/>
            <a:chExt cx="1461900" cy="1719271"/>
          </a:xfrm>
        </p:grpSpPr>
        <p:sp>
          <p:nvSpPr>
            <p:cNvPr id="29700" name="AutoShape 4"/>
            <p:cNvSpPr>
              <a:spLocks noChangeArrowheads="1"/>
            </p:cNvSpPr>
            <p:nvPr/>
          </p:nvSpPr>
          <p:spPr bwMode="auto">
            <a:xfrm>
              <a:off x="7445395" y="2089126"/>
              <a:ext cx="1008063" cy="504825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b="1">
                  <a:solidFill>
                    <a:schemeClr val="bg1"/>
                  </a:solidFill>
                </a:rPr>
                <a:t>은 행</a:t>
              </a:r>
            </a:p>
          </p:txBody>
        </p:sp>
        <p:sp>
          <p:nvSpPr>
            <p:cNvPr id="29701" name="AutoShape 5"/>
            <p:cNvSpPr>
              <a:spLocks noChangeArrowheads="1"/>
            </p:cNvSpPr>
            <p:nvPr/>
          </p:nvSpPr>
          <p:spPr bwMode="auto">
            <a:xfrm>
              <a:off x="7445395" y="2713241"/>
              <a:ext cx="1008063" cy="504825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증 권</a:t>
              </a:r>
            </a:p>
          </p:txBody>
        </p:sp>
        <p:sp>
          <p:nvSpPr>
            <p:cNvPr id="29702" name="AutoShape 6"/>
            <p:cNvSpPr>
              <a:spLocks noChangeArrowheads="1"/>
            </p:cNvSpPr>
            <p:nvPr/>
          </p:nvSpPr>
          <p:spPr bwMode="auto">
            <a:xfrm>
              <a:off x="7445395" y="3303572"/>
              <a:ext cx="1008063" cy="504825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보 험</a:t>
              </a:r>
            </a:p>
          </p:txBody>
        </p:sp>
        <p:cxnSp>
          <p:nvCxnSpPr>
            <p:cNvPr id="29703" name="AutoShape 7"/>
            <p:cNvCxnSpPr>
              <a:cxnSpLocks noChangeShapeType="1"/>
              <a:endCxn id="29701" idx="1"/>
            </p:cNvCxnSpPr>
            <p:nvPr/>
          </p:nvCxnSpPr>
          <p:spPr bwMode="auto">
            <a:xfrm flipV="1">
              <a:off x="6991558" y="2965654"/>
              <a:ext cx="453837" cy="2176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704" name="AutoShape 8"/>
            <p:cNvCxnSpPr>
              <a:cxnSpLocks noChangeShapeType="1"/>
              <a:endCxn id="29700" idx="1"/>
            </p:cNvCxnSpPr>
            <p:nvPr/>
          </p:nvCxnSpPr>
          <p:spPr bwMode="auto">
            <a:xfrm flipV="1">
              <a:off x="6991558" y="2341539"/>
              <a:ext cx="453837" cy="626291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705" name="AutoShape 9"/>
            <p:cNvCxnSpPr>
              <a:cxnSpLocks noChangeShapeType="1"/>
              <a:endCxn id="29702" idx="1"/>
            </p:cNvCxnSpPr>
            <p:nvPr/>
          </p:nvCxnSpPr>
          <p:spPr bwMode="auto">
            <a:xfrm>
              <a:off x="6991558" y="2967830"/>
              <a:ext cx="453837" cy="588155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007573" y="1660498"/>
            <a:ext cx="5128854" cy="4278328"/>
            <a:chOff x="1791" y="1600"/>
            <a:chExt cx="2195" cy="1831"/>
          </a:xfrm>
        </p:grpSpPr>
        <p:sp>
          <p:nvSpPr>
            <p:cNvPr id="29707" name="Oval 11"/>
            <p:cNvSpPr>
              <a:spLocks noChangeArrowheads="1"/>
            </p:cNvSpPr>
            <p:nvPr/>
          </p:nvSpPr>
          <p:spPr bwMode="auto">
            <a:xfrm>
              <a:off x="3334" y="1887"/>
              <a:ext cx="590" cy="54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b="1">
                  <a:solidFill>
                    <a:schemeClr val="bg1"/>
                  </a:solidFill>
                </a:rPr>
                <a:t>가계</a:t>
              </a:r>
            </a:p>
          </p:txBody>
        </p:sp>
        <p:sp>
          <p:nvSpPr>
            <p:cNvPr id="29708" name="Oval 12"/>
            <p:cNvSpPr>
              <a:spLocks noChangeArrowheads="1"/>
            </p:cNvSpPr>
            <p:nvPr/>
          </p:nvSpPr>
          <p:spPr bwMode="auto">
            <a:xfrm>
              <a:off x="2585" y="2886"/>
              <a:ext cx="590" cy="54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b="1">
                  <a:solidFill>
                    <a:schemeClr val="bg1"/>
                  </a:solidFill>
                </a:rPr>
                <a:t>정부</a:t>
              </a:r>
            </a:p>
          </p:txBody>
        </p: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1791" y="1600"/>
              <a:ext cx="6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b="1">
                  <a:solidFill>
                    <a:schemeClr val="bg1"/>
                  </a:solidFill>
                </a:rPr>
                <a:t>생산자</a:t>
              </a:r>
            </a:p>
          </p:txBody>
        </p:sp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3288" y="1600"/>
              <a:ext cx="6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b="1">
                  <a:solidFill>
                    <a:schemeClr val="bg1"/>
                  </a:solidFill>
                </a:rPr>
                <a:t>소비자</a:t>
              </a:r>
            </a:p>
          </p:txBody>
        </p:sp>
        <p:sp>
          <p:nvSpPr>
            <p:cNvPr id="29711" name="Oval 15"/>
            <p:cNvSpPr>
              <a:spLocks noChangeArrowheads="1"/>
            </p:cNvSpPr>
            <p:nvPr/>
          </p:nvSpPr>
          <p:spPr bwMode="auto">
            <a:xfrm>
              <a:off x="1836" y="1887"/>
              <a:ext cx="590" cy="545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기업</a:t>
              </a:r>
            </a:p>
          </p:txBody>
        </p:sp>
        <p:cxnSp>
          <p:nvCxnSpPr>
            <p:cNvPr id="29712" name="AutoShape 16"/>
            <p:cNvCxnSpPr>
              <a:cxnSpLocks noChangeShapeType="1"/>
              <a:stCxn id="29711" idx="5"/>
              <a:endCxn id="29708" idx="1"/>
            </p:cNvCxnSpPr>
            <p:nvPr/>
          </p:nvCxnSpPr>
          <p:spPr bwMode="auto">
            <a:xfrm>
              <a:off x="2340" y="2352"/>
              <a:ext cx="331" cy="614"/>
            </a:xfrm>
            <a:prstGeom prst="straightConnector1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713" name="AutoShape 17"/>
            <p:cNvCxnSpPr>
              <a:cxnSpLocks noChangeShapeType="1"/>
              <a:stCxn id="29707" idx="3"/>
              <a:endCxn id="29708" idx="7"/>
            </p:cNvCxnSpPr>
            <p:nvPr/>
          </p:nvCxnSpPr>
          <p:spPr bwMode="auto">
            <a:xfrm flipH="1">
              <a:off x="3089" y="2352"/>
              <a:ext cx="331" cy="614"/>
            </a:xfrm>
            <a:prstGeom prst="straightConnector1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9714" name="Line 18"/>
            <p:cNvSpPr>
              <a:spLocks noChangeShapeType="1"/>
            </p:cNvSpPr>
            <p:nvPr/>
          </p:nvSpPr>
          <p:spPr bwMode="auto">
            <a:xfrm>
              <a:off x="2472" y="2069"/>
              <a:ext cx="771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9715" name="Line 19"/>
            <p:cNvSpPr>
              <a:spLocks noChangeShapeType="1"/>
            </p:cNvSpPr>
            <p:nvPr/>
          </p:nvSpPr>
          <p:spPr bwMode="auto">
            <a:xfrm flipH="1">
              <a:off x="2472" y="2205"/>
              <a:ext cx="771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9716" name="Text Box 20"/>
            <p:cNvSpPr txBox="1">
              <a:spLocks noChangeArrowheads="1"/>
            </p:cNvSpPr>
            <p:nvPr/>
          </p:nvSpPr>
          <p:spPr bwMode="auto">
            <a:xfrm>
              <a:off x="2653" y="1797"/>
              <a:ext cx="43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>
                  <a:solidFill>
                    <a:schemeClr val="bg1"/>
                  </a:solidFill>
                </a:rPr>
                <a:t>유통</a:t>
              </a:r>
            </a:p>
          </p:txBody>
        </p:sp>
        <p:sp>
          <p:nvSpPr>
            <p:cNvPr id="29717" name="Text Box 21"/>
            <p:cNvSpPr txBox="1">
              <a:spLocks noChangeArrowheads="1"/>
            </p:cNvSpPr>
            <p:nvPr/>
          </p:nvSpPr>
          <p:spPr bwMode="auto">
            <a:xfrm>
              <a:off x="2653" y="2194"/>
              <a:ext cx="43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>
                  <a:solidFill>
                    <a:schemeClr val="bg1"/>
                  </a:solidFill>
                </a:rPr>
                <a:t>지급</a:t>
              </a:r>
            </a:p>
          </p:txBody>
        </p:sp>
        <p:sp>
          <p:nvSpPr>
            <p:cNvPr id="29718" name="Text Box 22"/>
            <p:cNvSpPr txBox="1">
              <a:spLocks noChangeArrowheads="1"/>
            </p:cNvSpPr>
            <p:nvPr/>
          </p:nvSpPr>
          <p:spPr bwMode="auto">
            <a:xfrm>
              <a:off x="2653" y="2602"/>
              <a:ext cx="43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>
                  <a:solidFill>
                    <a:schemeClr val="bg1"/>
                  </a:solidFill>
                </a:rPr>
                <a:t>세금</a:t>
              </a:r>
            </a:p>
          </p:txBody>
        </p:sp>
      </p:grpSp>
      <p:grpSp>
        <p:nvGrpSpPr>
          <p:cNvPr id="4" name="그룹 27"/>
          <p:cNvGrpSpPr/>
          <p:nvPr/>
        </p:nvGrpSpPr>
        <p:grpSpPr>
          <a:xfrm>
            <a:off x="3848105" y="1214422"/>
            <a:ext cx="1366837" cy="1446208"/>
            <a:chOff x="3848105" y="1214422"/>
            <a:chExt cx="1366837" cy="1446208"/>
          </a:xfrm>
        </p:grpSpPr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>
              <a:off x="4137028" y="2232002"/>
              <a:ext cx="863600" cy="428628"/>
            </a:xfrm>
            <a:prstGeom prst="upArrow">
              <a:avLst>
                <a:gd name="adj1" fmla="val 50000"/>
                <a:gd name="adj2" fmla="val 50366"/>
              </a:avLst>
            </a:prstGeom>
            <a:solidFill>
              <a:srgbClr val="008000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ko-KR" altLang="en-US"/>
            </a:p>
          </p:txBody>
        </p:sp>
        <p:sp>
          <p:nvSpPr>
            <p:cNvPr id="29721" name="AutoShape 25"/>
            <p:cNvSpPr>
              <a:spLocks noChangeArrowheads="1"/>
            </p:cNvSpPr>
            <p:nvPr/>
          </p:nvSpPr>
          <p:spPr bwMode="auto">
            <a:xfrm>
              <a:off x="3848105" y="1214422"/>
              <a:ext cx="1366837" cy="946142"/>
            </a:xfrm>
            <a:prstGeom prst="can">
              <a:avLst>
                <a:gd name="adj" fmla="val 25000"/>
              </a:avLst>
            </a:prstGeom>
            <a:solidFill>
              <a:srgbClr val="008000"/>
            </a:solidFill>
            <a:ln w="952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시 장</a:t>
              </a:r>
            </a:p>
          </p:txBody>
        </p:sp>
      </p:grpSp>
      <p:grpSp>
        <p:nvGrpSpPr>
          <p:cNvPr id="5" name="그룹 28"/>
          <p:cNvGrpSpPr/>
          <p:nvPr/>
        </p:nvGrpSpPr>
        <p:grpSpPr>
          <a:xfrm>
            <a:off x="428596" y="2693969"/>
            <a:ext cx="1684124" cy="504826"/>
            <a:chOff x="428596" y="2693969"/>
            <a:chExt cx="1684124" cy="504826"/>
          </a:xfrm>
        </p:grpSpPr>
        <p:sp>
          <p:nvSpPr>
            <p:cNvPr id="29723" name="AutoShape 27"/>
            <p:cNvSpPr>
              <a:spLocks noChangeArrowheads="1"/>
            </p:cNvSpPr>
            <p:nvPr/>
          </p:nvSpPr>
          <p:spPr bwMode="auto">
            <a:xfrm>
              <a:off x="428596" y="2693969"/>
              <a:ext cx="1008062" cy="504826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무 역</a:t>
              </a:r>
            </a:p>
          </p:txBody>
        </p:sp>
        <p:cxnSp>
          <p:nvCxnSpPr>
            <p:cNvPr id="29724" name="AutoShape 28"/>
            <p:cNvCxnSpPr>
              <a:cxnSpLocks noChangeShapeType="1"/>
              <a:endCxn id="29723" idx="3"/>
            </p:cNvCxnSpPr>
            <p:nvPr/>
          </p:nvCxnSpPr>
          <p:spPr bwMode="auto">
            <a:xfrm rot="10800000">
              <a:off x="1436658" y="2946382"/>
              <a:ext cx="676062" cy="21448"/>
            </a:xfrm>
            <a:prstGeom prst="straightConnector1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539750" y="476250"/>
            <a:ext cx="8064500" cy="5794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ko-KR" sz="3200" b="1">
                <a:solidFill>
                  <a:schemeClr val="bg1"/>
                </a:solidFill>
              </a:rPr>
              <a:t>  </a:t>
            </a:r>
            <a:r>
              <a:rPr lang="ko-KR" altLang="en-US" sz="3200" b="1">
                <a:solidFill>
                  <a:schemeClr val="bg1"/>
                </a:solidFill>
              </a:rPr>
              <a:t>경 제</a:t>
            </a: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4000496" y="4013193"/>
            <a:ext cx="1008062" cy="504825"/>
          </a:xfrm>
          <a:prstGeom prst="roundRect">
            <a:avLst>
              <a:gd name="adj" fmla="val 16667"/>
            </a:avLst>
          </a:prstGeom>
          <a:solidFill>
            <a:srgbClr val="0000CC"/>
          </a:solidFill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2400" b="1" dirty="0" smtClean="0">
                <a:solidFill>
                  <a:schemeClr val="bg1"/>
                </a:solidFill>
              </a:rPr>
              <a:t>세 금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2" y="1142984"/>
            <a:ext cx="92127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 err="1" smtClean="0"/>
              <a:t>직업명</a:t>
            </a:r>
            <a:endParaRPr lang="en-US" altLang="ko-KR" sz="3600" dirty="0" smtClean="0"/>
          </a:p>
          <a:p>
            <a:pPr algn="ctr"/>
            <a:endParaRPr lang="en-US" altLang="ko-KR" sz="1400" dirty="0"/>
          </a:p>
          <a:p>
            <a:pPr algn="ctr"/>
            <a:r>
              <a:rPr lang="ko-KR" altLang="en-US" sz="8800" dirty="0" err="1" smtClean="0"/>
              <a:t>ㅁㅇㅋㅇㅇㅌㅅㅌ</a:t>
            </a:r>
            <a:endParaRPr lang="ko-KR" altLang="en-US" sz="8800" dirty="0"/>
          </a:p>
        </p:txBody>
      </p:sp>
      <p:sp>
        <p:nvSpPr>
          <p:cNvPr id="25" name="TextBox 24"/>
          <p:cNvSpPr txBox="1"/>
          <p:nvPr/>
        </p:nvSpPr>
        <p:spPr>
          <a:xfrm>
            <a:off x="2692" y="4143380"/>
            <a:ext cx="92127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메이크업아티스트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9" name="_x144656128" descr="EMB00000f2868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3533" y="1988840"/>
            <a:ext cx="6176933" cy="4110311"/>
          </a:xfrm>
          <a:prstGeom prst="rect">
            <a:avLst/>
          </a:prstGeom>
          <a:noFill/>
        </p:spPr>
      </p:pic>
      <p:sp>
        <p:nvSpPr>
          <p:cNvPr id="26" name="오각형 25"/>
          <p:cNvSpPr/>
          <p:nvPr/>
        </p:nvSpPr>
        <p:spPr>
          <a:xfrm>
            <a:off x="3311352" y="908720"/>
            <a:ext cx="2571768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dirty="0" err="1" smtClean="0">
                <a:solidFill>
                  <a:schemeClr val="bg1"/>
                </a:solidFill>
              </a:rPr>
              <a:t>빼빼로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31" name="_x149852400" descr="EMB00000f2868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578" y="1817440"/>
            <a:ext cx="5256844" cy="4491880"/>
          </a:xfrm>
          <a:prstGeom prst="rect">
            <a:avLst/>
          </a:prstGeom>
          <a:noFill/>
        </p:spPr>
      </p:pic>
      <p:sp>
        <p:nvSpPr>
          <p:cNvPr id="27" name="오각형 26"/>
          <p:cNvSpPr/>
          <p:nvPr/>
        </p:nvSpPr>
        <p:spPr>
          <a:xfrm>
            <a:off x="3286116" y="908720"/>
            <a:ext cx="2571768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dirty="0" err="1" smtClean="0">
                <a:solidFill>
                  <a:schemeClr val="bg1"/>
                </a:solidFill>
              </a:rPr>
              <a:t>카나페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오각형 29"/>
          <p:cNvSpPr/>
          <p:nvPr/>
        </p:nvSpPr>
        <p:spPr>
          <a:xfrm>
            <a:off x="3286116" y="908720"/>
            <a:ext cx="2571768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dirty="0" smtClean="0">
                <a:solidFill>
                  <a:schemeClr val="bg1"/>
                </a:solidFill>
              </a:rPr>
              <a:t>달고나</a:t>
            </a:r>
            <a:endParaRPr lang="en-US" altLang="ko-KR" sz="4400" dirty="0" smtClean="0">
              <a:solidFill>
                <a:schemeClr val="bg1"/>
              </a:solidFill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32570216" descr="EMB00001b0c33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069" y="1844824"/>
            <a:ext cx="6779861" cy="4536504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33" name="_x171103624" descr="EMB00000f28686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018" y="1916832"/>
            <a:ext cx="6127963" cy="4464496"/>
          </a:xfrm>
          <a:prstGeom prst="rect">
            <a:avLst/>
          </a:prstGeom>
          <a:noFill/>
        </p:spPr>
      </p:pic>
      <p:sp>
        <p:nvSpPr>
          <p:cNvPr id="28" name="오각형 27"/>
          <p:cNvSpPr/>
          <p:nvPr/>
        </p:nvSpPr>
        <p:spPr>
          <a:xfrm>
            <a:off x="3286116" y="908720"/>
            <a:ext cx="2571768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dirty="0" smtClean="0">
                <a:solidFill>
                  <a:schemeClr val="bg1"/>
                </a:solidFill>
              </a:rPr>
              <a:t>샌드위치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오각형 28"/>
          <p:cNvSpPr/>
          <p:nvPr/>
        </p:nvSpPr>
        <p:spPr>
          <a:xfrm>
            <a:off x="3286116" y="980728"/>
            <a:ext cx="2571768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dirty="0" smtClean="0">
                <a:solidFill>
                  <a:schemeClr val="bg1"/>
                </a:solidFill>
              </a:rPr>
              <a:t>과일꼬치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5" name="_x32570216" descr="EMB00001b0c33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916832"/>
            <a:ext cx="6192690" cy="4392488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" name="_x144656128" descr="EMB00000f28685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997" y="2036908"/>
            <a:ext cx="7642006" cy="3768356"/>
          </a:xfrm>
          <a:prstGeom prst="rect">
            <a:avLst/>
          </a:prstGeom>
          <a:noFill/>
        </p:spPr>
      </p:pic>
      <p:sp>
        <p:nvSpPr>
          <p:cNvPr id="25" name="오각형 24"/>
          <p:cNvSpPr/>
          <p:nvPr/>
        </p:nvSpPr>
        <p:spPr>
          <a:xfrm>
            <a:off x="3286116" y="908720"/>
            <a:ext cx="2571768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dirty="0" err="1" smtClean="0">
                <a:solidFill>
                  <a:schemeClr val="bg1"/>
                </a:solidFill>
              </a:rPr>
              <a:t>비즈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오각형 12"/>
          <p:cNvSpPr/>
          <p:nvPr/>
        </p:nvSpPr>
        <p:spPr>
          <a:xfrm>
            <a:off x="214282" y="857232"/>
            <a:ext cx="2571768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dirty="0" smtClean="0">
                <a:solidFill>
                  <a:schemeClr val="bg1"/>
                </a:solidFill>
              </a:rPr>
              <a:t>경매방식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68" y="1785926"/>
            <a:ext cx="8701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20,000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원부터 시작한다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1,000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원 단위로 적는다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CEO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가 경매에 참여한다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경매 횟수는 총 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7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회로 제한한다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차까지는 경매로 진행한다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ko-KR" alt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경매시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ko-KR" alt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조이름과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금액을 적는다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6, 7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차는 입찰로 진행한다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경매에 </a:t>
            </a:r>
            <a:r>
              <a:rPr lang="ko-KR" alt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불참시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30,000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원에 낙찰한다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오각형 12"/>
          <p:cNvSpPr/>
          <p:nvPr/>
        </p:nvSpPr>
        <p:spPr>
          <a:xfrm>
            <a:off x="214282" y="857232"/>
            <a:ext cx="2857520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smtClean="0">
                <a:solidFill>
                  <a:schemeClr val="bg1"/>
                </a:solidFill>
              </a:rPr>
              <a:t>품목 선정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68" y="1785926"/>
            <a:ext cx="4289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/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투자를 많이 하면</a:t>
            </a:r>
            <a:endParaRPr lang="ko-KR" alt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85720" y="2571744"/>
            <a:ext cx="39290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좋은 사업 아이템 확보</a:t>
            </a:r>
            <a:endParaRPr lang="en-US" altLang="ko-K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742950" indent="-742950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자산 감소</a:t>
            </a:r>
            <a:endParaRPr lang="en-US" altLang="ko-K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742950" indent="-742950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매출 증대</a:t>
            </a:r>
            <a:endParaRPr lang="en-US" altLang="ko-KR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572000" y="1785926"/>
            <a:ext cx="4451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/>
            <a:r>
              <a:rPr lang="en-US" altLang="ko-KR" sz="3600" b="1" dirty="0" smtClean="0">
                <a:solidFill>
                  <a:schemeClr val="tx2">
                    <a:lumMod val="75000"/>
                  </a:schemeClr>
                </a:solidFill>
              </a:rPr>
              <a:t>2. </a:t>
            </a:r>
            <a:r>
              <a:rPr lang="ko-KR" altLang="en-US" sz="3600" b="1" dirty="0" smtClean="0">
                <a:solidFill>
                  <a:schemeClr val="tx2">
                    <a:lumMod val="75000"/>
                  </a:schemeClr>
                </a:solidFill>
              </a:rPr>
              <a:t>투자를 적게 하면 </a:t>
            </a:r>
            <a:endParaRPr lang="en-US" altLang="ko-KR" sz="3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786314" y="2571744"/>
            <a:ext cx="38576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tx2">
                    <a:lumMod val="75000"/>
                  </a:schemeClr>
                </a:solidFill>
              </a:rPr>
              <a:t>아이템 확보 불리</a:t>
            </a:r>
            <a:endParaRPr lang="en-US" altLang="ko-KR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indent="-742950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tx2">
                    <a:lumMod val="75000"/>
                  </a:schemeClr>
                </a:solidFill>
              </a:rPr>
              <a:t>자산 증대</a:t>
            </a:r>
            <a:endParaRPr lang="en-US" altLang="ko-KR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indent="-742950">
              <a:lnSpc>
                <a:spcPct val="150000"/>
              </a:lnSpc>
            </a:pPr>
            <a:r>
              <a:rPr lang="ko-KR" altLang="en-US" sz="2800" b="1" dirty="0" smtClean="0">
                <a:solidFill>
                  <a:schemeClr val="tx2">
                    <a:lumMod val="75000"/>
                  </a:schemeClr>
                </a:solidFill>
              </a:rPr>
              <a:t>매출 감소</a:t>
            </a:r>
            <a:endParaRPr lang="en-US" altLang="ko-KR" sz="2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오각형 12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1538" y="1643050"/>
            <a:ext cx="69227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▶ 재료를 최대한 사용한다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742950" indent="-742950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▶ 창의적 생산자는 좋은 제품을 </a:t>
            </a:r>
            <a:endParaRPr lang="en-US" altLang="ko-KR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742950" indent="-742950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  만들어 이익을 많이 남긴다</a:t>
            </a:r>
            <a:r>
              <a:rPr lang="en-US" altLang="ko-KR" sz="3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4" name="오각형 23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오각형 2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214282" y="857232"/>
            <a:ext cx="2286016" cy="785818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4400" dirty="0" smtClean="0">
                <a:solidFill>
                  <a:schemeClr val="bg1"/>
                </a:solidFill>
              </a:rPr>
              <a:t>생산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오각형 23"/>
          <p:cNvSpPr/>
          <p:nvPr/>
        </p:nvSpPr>
        <p:spPr>
          <a:xfrm>
            <a:off x="6286512" y="3000372"/>
            <a:ext cx="2714644" cy="2643206"/>
          </a:xfrm>
          <a:prstGeom prst="homePlate">
            <a:avLst>
              <a:gd name="adj" fmla="val 2687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오각형 21"/>
          <p:cNvSpPr/>
          <p:nvPr/>
        </p:nvSpPr>
        <p:spPr>
          <a:xfrm>
            <a:off x="341992" y="3041478"/>
            <a:ext cx="2714644" cy="2643206"/>
          </a:xfrm>
          <a:prstGeom prst="homePlate">
            <a:avLst>
              <a:gd name="adj" fmla="val 26877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3328320" y="3028508"/>
            <a:ext cx="2714644" cy="2643206"/>
          </a:xfrm>
          <a:prstGeom prst="homePlate">
            <a:avLst>
              <a:gd name="adj" fmla="val 26877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113618"/>
            <a:ext cx="2714644" cy="2643206"/>
          </a:xfrm>
          <a:prstGeom prst="homePlate">
            <a:avLst>
              <a:gd name="adj" fmla="val 26877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71414"/>
            <a:ext cx="2714644" cy="2714644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5400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sz="54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sz="5400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3214678" y="71414"/>
            <a:ext cx="2714644" cy="2714644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5400" dirty="0" smtClean="0">
                <a:solidFill>
                  <a:schemeClr val="bg1"/>
                </a:solidFill>
              </a:rPr>
              <a:t>자 본</a:t>
            </a:r>
            <a:endParaRPr lang="en-US" altLang="ko-KR" sz="54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5400" dirty="0" smtClean="0">
                <a:solidFill>
                  <a:schemeClr val="bg1"/>
                </a:solidFill>
              </a:rPr>
              <a:t>확 보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6143636" y="71414"/>
            <a:ext cx="2714644" cy="2714644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5400" dirty="0" smtClean="0">
                <a:solidFill>
                  <a:schemeClr val="bg1"/>
                </a:solidFill>
              </a:rPr>
              <a:t>사 업</a:t>
            </a:r>
            <a:endParaRPr lang="en-US" altLang="ko-KR" sz="54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5400" dirty="0" smtClean="0">
                <a:solidFill>
                  <a:schemeClr val="bg1"/>
                </a:solidFill>
              </a:rPr>
              <a:t>품 목</a:t>
            </a:r>
            <a:endParaRPr lang="en-US" altLang="ko-KR" sz="54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5400" dirty="0" smtClean="0">
                <a:solidFill>
                  <a:schemeClr val="bg1"/>
                </a:solidFill>
              </a:rPr>
              <a:t>선 정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214282" y="3000372"/>
            <a:ext cx="2714644" cy="2714644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5400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sz="54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sz="5400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214678" y="3000372"/>
            <a:ext cx="2714644" cy="2714644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가 격</a:t>
            </a:r>
            <a:endParaRPr lang="en-US" altLang="ko-KR" sz="5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ko-KR" alt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결 정</a:t>
            </a:r>
            <a:endParaRPr lang="en-US" altLang="ko-KR" sz="5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ko-KR" alt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판 매</a:t>
            </a:r>
            <a:endParaRPr lang="ko-KR" alt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6143636" y="3000372"/>
            <a:ext cx="2714644" cy="2714644"/>
          </a:xfrm>
          <a:prstGeom prst="homePlate">
            <a:avLst>
              <a:gd name="adj" fmla="val 26877"/>
            </a:avLst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5400" dirty="0" smtClean="0">
                <a:solidFill>
                  <a:schemeClr val="bg1"/>
                </a:solidFill>
              </a:rPr>
              <a:t>결 산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3343486" y="100648"/>
            <a:ext cx="2714644" cy="2643206"/>
          </a:xfrm>
          <a:prstGeom prst="homePlate">
            <a:avLst>
              <a:gd name="adj" fmla="val 26877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6301678" y="100648"/>
            <a:ext cx="2714644" cy="2643206"/>
          </a:xfrm>
          <a:prstGeom prst="homePlate">
            <a:avLst>
              <a:gd name="adj" fmla="val 26877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548242" y="3286124"/>
            <a:ext cx="24529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7200" dirty="0" smtClean="0">
                <a:solidFill>
                  <a:schemeClr val="accent2">
                    <a:lumMod val="75000"/>
                  </a:schemeClr>
                </a:solidFill>
                <a:latin typeface="안상수2006중간" pitchFamily="18" charset="-127"/>
                <a:ea typeface="안상수2006중간" pitchFamily="18" charset="-127"/>
              </a:rPr>
              <a:t>왜</a:t>
            </a:r>
            <a:r>
              <a:rPr lang="en-US" altLang="ko-KR" sz="7200" dirty="0" smtClean="0">
                <a:solidFill>
                  <a:schemeClr val="accent2">
                    <a:lumMod val="75000"/>
                  </a:schemeClr>
                </a:solidFill>
                <a:latin typeface="안상수2006중간" pitchFamily="18" charset="-127"/>
                <a:ea typeface="안상수2006중간" pitchFamily="18" charset="-127"/>
              </a:rPr>
              <a:t>?</a:t>
            </a:r>
          </a:p>
          <a:p>
            <a:pPr algn="r"/>
            <a:r>
              <a:rPr lang="ko-KR" altLang="en-US" sz="7200" dirty="0" smtClean="0">
                <a:solidFill>
                  <a:schemeClr val="accent2">
                    <a:lumMod val="75000"/>
                  </a:schemeClr>
                </a:solidFill>
                <a:latin typeface="안상수2006중간" pitchFamily="18" charset="-127"/>
                <a:ea typeface="안상수2006중간" pitchFamily="18" charset="-127"/>
              </a:rPr>
              <a:t>무엇을</a:t>
            </a:r>
            <a:r>
              <a:rPr lang="en-US" altLang="ko-KR" sz="7200" dirty="0" smtClean="0">
                <a:solidFill>
                  <a:schemeClr val="accent2">
                    <a:lumMod val="75000"/>
                  </a:schemeClr>
                </a:solidFill>
                <a:latin typeface="안상수2006중간" pitchFamily="18" charset="-127"/>
                <a:ea typeface="안상수2006중간" pitchFamily="18" charset="-127"/>
              </a:rPr>
              <a:t>?</a:t>
            </a:r>
          </a:p>
          <a:p>
            <a:pPr algn="r"/>
            <a:r>
              <a:rPr lang="ko-KR" altLang="en-US" sz="7200" dirty="0" smtClean="0">
                <a:solidFill>
                  <a:schemeClr val="accent2">
                    <a:lumMod val="75000"/>
                  </a:schemeClr>
                </a:solidFill>
                <a:latin typeface="안상수2006중간" pitchFamily="18" charset="-127"/>
                <a:ea typeface="안상수2006중간" pitchFamily="18" charset="-127"/>
              </a:rPr>
              <a:t>어떻게</a:t>
            </a:r>
            <a:r>
              <a:rPr lang="en-US" altLang="ko-KR" sz="7200" dirty="0" smtClean="0">
                <a:solidFill>
                  <a:schemeClr val="accent2">
                    <a:lumMod val="75000"/>
                  </a:schemeClr>
                </a:solidFill>
                <a:latin typeface="안상수2006중간" pitchFamily="18" charset="-127"/>
                <a:ea typeface="안상수2006중간" pitchFamily="18" charset="-127"/>
              </a:rPr>
              <a:t>?</a:t>
            </a:r>
            <a:endParaRPr lang="ko-KR" altLang="en-US" sz="7200" dirty="0">
              <a:solidFill>
                <a:schemeClr val="accent2">
                  <a:lumMod val="75000"/>
                </a:schemeClr>
              </a:solidFill>
              <a:latin typeface="안상수2006중간" pitchFamily="18" charset="-127"/>
              <a:ea typeface="안상수2006중간" pitchFamily="18" charset="-127"/>
            </a:endParaRPr>
          </a:p>
        </p:txBody>
      </p:sp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576568" y="2604586"/>
            <a:ext cx="2210806" cy="2210804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 b="1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471103" y="2604586"/>
            <a:ext cx="2210806" cy="2210804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 b="1"/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571595" y="1214422"/>
            <a:ext cx="2009822" cy="2009822"/>
          </a:xfrm>
          <a:prstGeom prst="octagon">
            <a:avLst>
              <a:gd name="adj" fmla="val 2928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5400" b="1" dirty="0" smtClean="0"/>
              <a:t>CEO</a:t>
            </a:r>
            <a:endParaRPr lang="ko-KR" altLang="en-US" sz="5400" b="1" dirty="0"/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71406" y="2705077"/>
            <a:ext cx="2009822" cy="2009822"/>
          </a:xfrm>
          <a:prstGeom prst="octagon">
            <a:avLst>
              <a:gd name="adj" fmla="val 29287"/>
            </a:avLst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5400" b="1" dirty="0" smtClean="0"/>
              <a:t>생산</a:t>
            </a:r>
            <a:r>
              <a:rPr lang="en-US" altLang="ko-KR" sz="5400" b="1" dirty="0" smtClean="0"/>
              <a:t>1		</a:t>
            </a:r>
            <a:endParaRPr lang="ko-KR" altLang="en-US" sz="5400" b="1" dirty="0"/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1571595" y="4163056"/>
            <a:ext cx="2009822" cy="2009822"/>
          </a:xfrm>
          <a:prstGeom prst="octagon">
            <a:avLst>
              <a:gd name="adj" fmla="val 29287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5400" b="1" dirty="0" smtClean="0"/>
              <a:t>생산</a:t>
            </a:r>
            <a:r>
              <a:rPr lang="en-US" altLang="ko-KR" sz="5400" b="1" dirty="0" smtClean="0"/>
              <a:t>2</a:t>
            </a:r>
            <a:endParaRPr lang="ko-KR" altLang="en-US" sz="5400" b="1" dirty="0"/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3677060" y="1214422"/>
            <a:ext cx="2009822" cy="2009822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5400" b="1" dirty="0" smtClean="0"/>
              <a:t>회계</a:t>
            </a:r>
            <a:endParaRPr lang="en-US" altLang="ko-KR" sz="5400" b="1" dirty="0" smtClean="0"/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3677060" y="4163056"/>
            <a:ext cx="2009822" cy="2009822"/>
          </a:xfrm>
          <a:prstGeom prst="octagon">
            <a:avLst>
              <a:gd name="adj" fmla="val 29287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5400" b="1" dirty="0" smtClean="0"/>
              <a:t>판매</a:t>
            </a:r>
            <a:endParaRPr lang="ko-KR" altLang="en-US" sz="5400" b="1" dirty="0"/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177248" y="2705077"/>
            <a:ext cx="2009822" cy="2009822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5400" b="1" dirty="0" smtClean="0"/>
              <a:t>광고</a:t>
            </a:r>
            <a:endParaRPr lang="ko-KR" alt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7" presetClass="emph" presetSubtype="0" repeatCount="indefinite" fill="hold" grpId="0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H="1">
            <a:off x="1733235" y="4796582"/>
            <a:ext cx="45719" cy="17459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 sz="2800"/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 flipH="1">
            <a:off x="3173095" y="4725144"/>
            <a:ext cx="45719" cy="246036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 sz="2800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H="1">
            <a:off x="4684395" y="4725144"/>
            <a:ext cx="45719" cy="246036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 sz="28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5862641" y="4796582"/>
            <a:ext cx="45719" cy="17459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 sz="2800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7159628" y="4796582"/>
            <a:ext cx="45719" cy="17459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 sz="2800"/>
          </a:p>
        </p:txBody>
      </p:sp>
      <p:sp>
        <p:nvSpPr>
          <p:cNvPr id="41" name="AutoShape 35"/>
          <p:cNvSpPr>
            <a:spLocks noChangeArrowheads="1"/>
          </p:cNvSpPr>
          <p:nvPr/>
        </p:nvSpPr>
        <p:spPr bwMode="auto">
          <a:xfrm>
            <a:off x="1158560" y="5026757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2800" dirty="0" smtClean="0"/>
              <a:t>30000</a:t>
            </a:r>
            <a:endParaRPr lang="ko-KR" altLang="en-US" sz="2800" dirty="0"/>
          </a:p>
        </p:txBody>
      </p:sp>
      <p:sp>
        <p:nvSpPr>
          <p:cNvPr id="42" name="AutoShape 36"/>
          <p:cNvSpPr>
            <a:spLocks noChangeArrowheads="1"/>
          </p:cNvSpPr>
          <p:nvPr/>
        </p:nvSpPr>
        <p:spPr bwMode="auto">
          <a:xfrm>
            <a:off x="2598422" y="5026757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2800" dirty="0" smtClean="0"/>
              <a:t>40000</a:t>
            </a:r>
            <a:endParaRPr lang="en-US" altLang="ko-KR" sz="2800" dirty="0"/>
          </a:p>
        </p:txBody>
      </p:sp>
      <p:sp>
        <p:nvSpPr>
          <p:cNvPr id="43" name="AutoShape 37"/>
          <p:cNvSpPr>
            <a:spLocks noChangeArrowheads="1"/>
          </p:cNvSpPr>
          <p:nvPr/>
        </p:nvSpPr>
        <p:spPr bwMode="auto">
          <a:xfrm>
            <a:off x="4109722" y="5026757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2800" dirty="0" smtClean="0"/>
              <a:t>35000</a:t>
            </a:r>
            <a:endParaRPr lang="ko-KR" altLang="en-US" sz="2800" dirty="0"/>
          </a:p>
        </p:txBody>
      </p:sp>
      <p:sp>
        <p:nvSpPr>
          <p:cNvPr id="44" name="AutoShape 38"/>
          <p:cNvSpPr>
            <a:spLocks noChangeArrowheads="1"/>
          </p:cNvSpPr>
          <p:nvPr/>
        </p:nvSpPr>
        <p:spPr bwMode="auto">
          <a:xfrm>
            <a:off x="5406710" y="5026757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2800" dirty="0" smtClean="0"/>
              <a:t>25000</a:t>
            </a:r>
            <a:endParaRPr lang="ko-KR" altLang="en-US" sz="2800" dirty="0"/>
          </a:p>
        </p:txBody>
      </p:sp>
      <p:sp>
        <p:nvSpPr>
          <p:cNvPr id="45" name="AutoShape 39"/>
          <p:cNvSpPr>
            <a:spLocks noChangeArrowheads="1"/>
          </p:cNvSpPr>
          <p:nvPr/>
        </p:nvSpPr>
        <p:spPr bwMode="auto">
          <a:xfrm>
            <a:off x="6702110" y="5026757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2800" dirty="0" smtClean="0"/>
              <a:t>45000</a:t>
            </a:r>
            <a:endParaRPr lang="ko-KR" altLang="en-US" sz="2800" dirty="0"/>
          </a:p>
        </p:txBody>
      </p:sp>
      <p:sp>
        <p:nvSpPr>
          <p:cNvPr id="47" name="AutoShape 35"/>
          <p:cNvSpPr>
            <a:spLocks noChangeArrowheads="1"/>
          </p:cNvSpPr>
          <p:nvPr/>
        </p:nvSpPr>
        <p:spPr bwMode="auto">
          <a:xfrm>
            <a:off x="1079533" y="785794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7200" dirty="0" smtClean="0"/>
              <a:t>1</a:t>
            </a:r>
            <a:endParaRPr lang="ko-KR" altLang="en-US" sz="7200" dirty="0"/>
          </a:p>
        </p:txBody>
      </p:sp>
      <p:sp>
        <p:nvSpPr>
          <p:cNvPr id="48" name="AutoShape 36"/>
          <p:cNvSpPr>
            <a:spLocks noChangeArrowheads="1"/>
          </p:cNvSpPr>
          <p:nvPr/>
        </p:nvSpPr>
        <p:spPr bwMode="auto">
          <a:xfrm>
            <a:off x="2519395" y="785794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7200" dirty="0" smtClean="0"/>
              <a:t>2</a:t>
            </a:r>
            <a:endParaRPr lang="en-US" altLang="ko-KR" sz="7200" dirty="0"/>
          </a:p>
        </p:txBody>
      </p:sp>
      <p:sp>
        <p:nvSpPr>
          <p:cNvPr id="49" name="AutoShape 37"/>
          <p:cNvSpPr>
            <a:spLocks noChangeArrowheads="1"/>
          </p:cNvSpPr>
          <p:nvPr/>
        </p:nvSpPr>
        <p:spPr bwMode="auto">
          <a:xfrm>
            <a:off x="4030695" y="785794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7200" dirty="0" smtClean="0"/>
              <a:t>3</a:t>
            </a:r>
            <a:endParaRPr lang="ko-KR" altLang="en-US" sz="7200" dirty="0"/>
          </a:p>
        </p:txBody>
      </p:sp>
      <p:sp>
        <p:nvSpPr>
          <p:cNvPr id="50" name="AutoShape 38"/>
          <p:cNvSpPr>
            <a:spLocks noChangeArrowheads="1"/>
          </p:cNvSpPr>
          <p:nvPr/>
        </p:nvSpPr>
        <p:spPr bwMode="auto">
          <a:xfrm>
            <a:off x="5327683" y="785794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7200" dirty="0" smtClean="0"/>
              <a:t>4</a:t>
            </a:r>
            <a:endParaRPr lang="ko-KR" altLang="en-US" sz="7200" dirty="0"/>
          </a:p>
        </p:txBody>
      </p:sp>
      <p:sp>
        <p:nvSpPr>
          <p:cNvPr id="51" name="AutoShape 39"/>
          <p:cNvSpPr>
            <a:spLocks noChangeArrowheads="1"/>
          </p:cNvSpPr>
          <p:nvPr/>
        </p:nvSpPr>
        <p:spPr bwMode="auto">
          <a:xfrm>
            <a:off x="6623083" y="785794"/>
            <a:ext cx="1152525" cy="1152525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7200" dirty="0" smtClean="0"/>
              <a:t>5</a:t>
            </a:r>
            <a:endParaRPr lang="ko-KR" altLang="en-US" sz="7200" dirty="0"/>
          </a:p>
        </p:txBody>
      </p:sp>
      <p:sp>
        <p:nvSpPr>
          <p:cNvPr id="53" name="직사각형 52"/>
          <p:cNvSpPr/>
          <p:nvPr/>
        </p:nvSpPr>
        <p:spPr>
          <a:xfrm>
            <a:off x="500034" y="2143116"/>
            <a:ext cx="7643866" cy="251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Line 4"/>
          <p:cNvSpPr>
            <a:spLocks noChangeShapeType="1"/>
          </p:cNvSpPr>
          <p:nvPr/>
        </p:nvSpPr>
        <p:spPr bwMode="auto">
          <a:xfrm flipH="1">
            <a:off x="1645937" y="2071678"/>
            <a:ext cx="45719" cy="17459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55" name="Line 5"/>
          <p:cNvSpPr>
            <a:spLocks noChangeShapeType="1"/>
          </p:cNvSpPr>
          <p:nvPr/>
        </p:nvSpPr>
        <p:spPr bwMode="auto">
          <a:xfrm flipH="1">
            <a:off x="3085797" y="2000240"/>
            <a:ext cx="45719" cy="246036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56" name="Line 6"/>
          <p:cNvSpPr>
            <a:spLocks noChangeShapeType="1"/>
          </p:cNvSpPr>
          <p:nvPr/>
        </p:nvSpPr>
        <p:spPr bwMode="auto">
          <a:xfrm flipH="1">
            <a:off x="4597097" y="2000240"/>
            <a:ext cx="45719" cy="246036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57" name="Line 7"/>
          <p:cNvSpPr>
            <a:spLocks noChangeShapeType="1"/>
          </p:cNvSpPr>
          <p:nvPr/>
        </p:nvSpPr>
        <p:spPr bwMode="auto">
          <a:xfrm>
            <a:off x="5812165" y="2039956"/>
            <a:ext cx="45719" cy="17459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58" name="Line 8"/>
          <p:cNvSpPr>
            <a:spLocks noChangeShapeType="1"/>
          </p:cNvSpPr>
          <p:nvPr/>
        </p:nvSpPr>
        <p:spPr bwMode="auto">
          <a:xfrm>
            <a:off x="7072330" y="2071678"/>
            <a:ext cx="45719" cy="17459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0" name="오각형 59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61795E-6 C -0.01545 0.05342 -0.03073 0.10731 -0.00312 0.12928 C 0.02448 0.15125 0.13837 0.11632 0.16615 0.13089 C 0.19393 0.14593 0.13524 0.20513 0.16302 0.21831 C 0.1908 0.23196 0.30417 0.20143 0.33229 0.21161 C 0.36042 0.22178 0.31233 0.2685 0.33229 0.27983 C 0.35226 0.2907 0.43056 0.28931 0.45226 0.27775 C 0.47396 0.26665 0.43715 0.20906 0.46302 0.21161 C 0.48889 0.21392 0.58386 0.2648 0.60764 0.29209 C 0.63143 0.31892 0.58195 0.36054 0.60608 0.37419 C 0.63021 0.38806 0.72743 0.36933 0.75226 0.37419 C 0.77708 0.37928 0.77969 0.39708 0.75538 0.40402 C 0.73108 0.41073 0.63177 0.4098 0.60608 0.41443 C 0.58038 0.41929 0.62622 0.42738 0.60156 0.432 C 0.57691 0.4364 0.4816 0.42044 0.45851 0.44218 C 0.43542 0.46415 0.46198 0.54232 0.46302 0.56336 " pathEditMode="relative" rAng="0" ptsTypes="aaaaaaaaaaaaaaaA">
                                      <p:cBhvr>
                                        <p:cTn id="1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0" y="2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24884E-6 C -0.01493 0.05273 -0.02969 0.10569 -0.00174 0.12511 C 0.02639 0.14454 0.14167 0.11193 0.16927 0.11702 C 0.19687 0.12211 0.13889 0.14986 0.16458 0.15587 C 0.19028 0.16189 0.29687 0.14362 0.32309 0.15379 C 0.3493 0.16397 0.34653 0.20513 0.32153 0.21739 C 0.29635 0.22965 0.19687 0.21091 0.17222 0.22757 C 0.14757 0.24422 0.19809 0.30342 0.17378 0.31776 C 0.14948 0.3321 0.05278 0.30435 0.02604 0.3136 C -0.00087 0.32285 0.0434 0.36309 0.01215 0.37303 C -0.01875 0.38298 -0.13177 0.358 -0.16007 0.37303 C -0.18837 0.38807 -0.18542 0.44912 -0.15695 0.46323 C -0.12847 0.47733 -0.01615 0.44264 0.01076 0.45721 C 0.03767 0.47178 0.00555 0.53561 0.00434 0.55134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89177E-6 C -0.00955 0.06891 -0.0191 0.13806 0.0047 0.16604 C 0.02848 0.19403 0.11997 0.15171 0.14307 0.16813 C 0.16598 0.18455 0.11772 0.24722 0.14307 0.26433 C 0.16841 0.28145 0.2698 0.26063 0.2955 0.27058 C 0.32119 0.28052 0.27171 0.31244 0.29688 0.32377 C 0.32206 0.3351 0.41876 0.31729 0.44619 0.33811 C 0.47362 0.35892 0.48612 0.43038 0.46147 0.44888 C 0.43699 0.46739 0.32744 0.44287 0.29845 0.44888 C 0.26945 0.4549 0.31182 0.48589 0.28768 0.48566 C 0.26355 0.48542 0.17675 0.4475 0.15366 0.4468 C 0.13074 0.44611 0.17084 0.48589 0.14932 0.48149 C 0.12761 0.4771 0.04619 0.42437 0.02466 0.42021 C 0.00312 0.41604 0.05209 0.46184 0.01997 0.45698 C -0.01215 0.45212 -0.13715 0.39084 -0.16771 0.39153 C -0.19844 0.39222 -0.14028 0.45767 -0.16458 0.46114 C -0.18889 0.46461 -0.28854 0.39477 -0.31389 0.41188 C -0.33924 0.429 -0.31632 0.53723 -0.31684 0.56359 " pathEditMode="relative" ptsTypes="aaaaaaaaaaaaaaaaaA">
                                      <p:cBhvr>
                                        <p:cTn id="18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4 -0.00301 C -0.00868 0.03954 -0.01961 0.0821 0.00244 0.10152 C 0.02448 0.12095 0.1132 0.10152 0.13473 0.11378 C 0.15625 0.12604 0.10261 0.16304 0.1316 0.1753 C 0.1606 0.18756 0.27726 0.16975 0.30851 0.18756 C 0.33976 0.20536 0.34462 0.26549 0.31928 0.28191 C 0.29393 0.29833 0.18369 0.27058 0.15625 0.28584 C 0.12882 0.30111 0.18004 0.358 0.15469 0.37396 C 0.12935 0.38991 0.05035 0.3765 0.004 0.38228 C -0.04236 0.38806 -0.07795 0.41235 -0.12378 0.40888 C -0.16961 0.40541 -0.24375 0.35592 -0.27135 0.3617 C -0.29895 0.36748 -0.31145 0.42715 -0.28993 0.4438 C -0.2684 0.46045 -0.18993 0.45698 -0.14218 0.46207 C -0.09444 0.46716 -0.05034 0.47225 -0.00364 0.47456 C 0.04306 0.47687 0.11268 0.46392 0.13785 0.47641 C 0.16303 0.4889 0.14497 0.53862 0.14705 0.55018 " pathEditMode="relative" rAng="0" ptsTypes="aaaaaaaaaaaaaaaA">
                                      <p:cBhvr>
                                        <p:cTn id="2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2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1.70213E-6 C 0.01112 0.0555 0.02223 0.111 5.83333E-6 0.13529 C -0.02222 0.15957 -0.10815 0.11979 -0.13402 0.14546 C -0.15972 0.17113 -0.13003 0.26896 -0.15381 0.28885 C -0.17777 0.30874 -0.2559 0.25346 -0.2769 0.26433 C -0.29791 0.2752 -0.25798 0.34435 -0.2802 0.35453 C -0.30208 0.3647 -0.38506 0.3166 -0.4092 0.32585 C -0.43333 0.3351 -0.3934 0.39778 -0.42465 0.4098 C -0.45607 0.42183 -0.56579 0.38529 -0.59687 0.39754 C -0.62795 0.4098 -0.63715 0.47062 -0.61076 0.48358 C -0.58437 0.49653 -0.4934 0.47062 -0.43836 0.47548 C -0.38333 0.48034 -0.3059 0.49583 -0.2802 0.51225 C -0.25416 0.52867 -0.26857 0.55111 -0.28298 0.57377 " pathEditMode="relative" ptsTypes="aaaaaaaaaaaaA">
                                      <p:cBhvr>
                                        <p:cTn id="2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오각형 14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3129" y="1142984"/>
            <a:ext cx="673774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ㄱ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ㅇ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ㅇ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786896" y="4214818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김연아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폭발 2 25"/>
          <p:cNvSpPr/>
          <p:nvPr/>
        </p:nvSpPr>
        <p:spPr>
          <a:xfrm>
            <a:off x="6000792" y="3143248"/>
            <a:ext cx="3143208" cy="3429024"/>
          </a:xfrm>
          <a:prstGeom prst="irregularSeal2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accent2">
                    <a:lumMod val="75000"/>
                  </a:schemeClr>
                </a:solidFill>
              </a:rPr>
              <a:t>연습이야</a:t>
            </a:r>
            <a:r>
              <a:rPr lang="en-US" altLang="ko-KR" sz="4400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ko-KR" alt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오각형 26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3129" y="1142984"/>
            <a:ext cx="673774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ㅇ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ㅅ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ㅅ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786896" y="4214818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이순신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오각형 21"/>
          <p:cNvSpPr/>
          <p:nvPr/>
        </p:nvSpPr>
        <p:spPr>
          <a:xfrm>
            <a:off x="4871820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6386086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57158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21428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역 할 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분 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오각형 15"/>
          <p:cNvSpPr/>
          <p:nvPr/>
        </p:nvSpPr>
        <p:spPr>
          <a:xfrm>
            <a:off x="473004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생 산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홍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오각형 17"/>
          <p:cNvSpPr/>
          <p:nvPr/>
        </p:nvSpPr>
        <p:spPr>
          <a:xfrm>
            <a:off x="771527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결 산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187142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172854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자 본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확 보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3129" y="1142984"/>
            <a:ext cx="673774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400" dirty="0" err="1" smtClean="0"/>
              <a:t>롤모델</a:t>
            </a:r>
            <a:endParaRPr lang="en-US" altLang="ko-KR" sz="4400" dirty="0" smtClean="0"/>
          </a:p>
          <a:p>
            <a:pPr algn="ctr"/>
            <a:endParaRPr lang="en-US" altLang="ko-KR" dirty="0"/>
          </a:p>
          <a:p>
            <a:pPr algn="ctr"/>
            <a:r>
              <a:rPr lang="ko-KR" altLang="en-US" sz="13800" dirty="0" err="1" smtClean="0"/>
              <a:t>ㅍ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ㅋ</a:t>
            </a:r>
            <a:r>
              <a:rPr lang="ko-KR" altLang="en-US" sz="13800" dirty="0" smtClean="0"/>
              <a:t> </a:t>
            </a:r>
            <a:r>
              <a:rPr lang="ko-KR" altLang="en-US" sz="13800" dirty="0" err="1" smtClean="0"/>
              <a:t>ㅅ</a:t>
            </a:r>
            <a:endParaRPr lang="ko-KR" altLang="en-US" sz="13800" dirty="0"/>
          </a:p>
        </p:txBody>
      </p:sp>
      <p:sp>
        <p:nvSpPr>
          <p:cNvPr id="25" name="TextBox 24"/>
          <p:cNvSpPr txBox="1"/>
          <p:nvPr/>
        </p:nvSpPr>
        <p:spPr>
          <a:xfrm>
            <a:off x="2786896" y="4214818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 smtClean="0">
                <a:solidFill>
                  <a:schemeClr val="accent2">
                    <a:lumMod val="75000"/>
                  </a:schemeClr>
                </a:solidFill>
              </a:rPr>
              <a:t>피카소</a:t>
            </a:r>
            <a:endParaRPr lang="ko-KR" alt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6244308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sz="1600" dirty="0" smtClean="0">
                <a:solidFill>
                  <a:schemeClr val="bg2">
                    <a:lumMod val="10000"/>
                  </a:schemeClr>
                </a:solidFill>
              </a:rPr>
              <a:t>가격결정</a:t>
            </a:r>
            <a:endParaRPr lang="en-US" altLang="ko-K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판 매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오각형 16"/>
          <p:cNvSpPr/>
          <p:nvPr/>
        </p:nvSpPr>
        <p:spPr>
          <a:xfrm>
            <a:off x="3357554" y="50195"/>
            <a:ext cx="1214446" cy="622052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199512" y="22083"/>
            <a:ext cx="1214446" cy="692273"/>
          </a:xfrm>
          <a:prstGeom prst="homePlate">
            <a:avLst>
              <a:gd name="adj" fmla="val 2687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Col="180000" rtlCol="0" anchor="ctr"/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사업품목</a:t>
            </a:r>
            <a:endParaRPr lang="en-US" altLang="ko-KR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</a:rPr>
              <a:t>선 정</a:t>
            </a:r>
            <a:endParaRPr lang="ko-KR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기업가정신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기업가정신테마</Template>
  <TotalTime>288</TotalTime>
  <Words>1020</Words>
  <Application>Microsoft Office PowerPoint</Application>
  <PresentationFormat>화면 슬라이드 쇼(4:3)</PresentationFormat>
  <Paragraphs>571</Paragraphs>
  <Slides>40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51" baseType="lpstr">
      <vt:lpstr>굴림</vt:lpstr>
      <vt:lpstr>Arial</vt:lpstr>
      <vt:lpstr>Lucida Sans</vt:lpstr>
      <vt:lpstr>안상수2006중간</vt:lpstr>
      <vt:lpstr>나눔바른고딕</vt:lpstr>
      <vt:lpstr>산돌고딕B</vt:lpstr>
      <vt:lpstr>휴먼모음T</vt:lpstr>
      <vt:lpstr>산돌명조 M</vt:lpstr>
      <vt:lpstr>맑은 고딕</vt:lpstr>
      <vt:lpstr>휴먼매직체</vt:lpstr>
      <vt:lpstr>기업가정신테마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진로진학상담교사  자기주도학습</dc:title>
  <dc:creator>조준호</dc:creator>
  <cp:lastModifiedBy>user</cp:lastModifiedBy>
  <cp:revision>51</cp:revision>
  <dcterms:created xsi:type="dcterms:W3CDTF">2014-07-30T01:33:35Z</dcterms:created>
  <dcterms:modified xsi:type="dcterms:W3CDTF">2015-01-22T02:08:02Z</dcterms:modified>
</cp:coreProperties>
</file>