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7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lvl1pPr>
      <a:defRPr>
        <a:latin typeface="Perpetua"/>
        <a:ea typeface="Perpetua"/>
        <a:cs typeface="Perpetua"/>
        <a:sym typeface="Perpetua"/>
      </a:defRPr>
    </a:lvl1pPr>
    <a:lvl2pPr indent="457200">
      <a:defRPr>
        <a:latin typeface="Perpetua"/>
        <a:ea typeface="Perpetua"/>
        <a:cs typeface="Perpetua"/>
        <a:sym typeface="Perpetua"/>
      </a:defRPr>
    </a:lvl2pPr>
    <a:lvl3pPr indent="914400">
      <a:defRPr>
        <a:latin typeface="Perpetua"/>
        <a:ea typeface="Perpetua"/>
        <a:cs typeface="Perpetua"/>
        <a:sym typeface="Perpetua"/>
      </a:defRPr>
    </a:lvl3pPr>
    <a:lvl4pPr indent="1371600">
      <a:defRPr>
        <a:latin typeface="Perpetua"/>
        <a:ea typeface="Perpetua"/>
        <a:cs typeface="Perpetua"/>
        <a:sym typeface="Perpetua"/>
      </a:defRPr>
    </a:lvl4pPr>
    <a:lvl5pPr indent="1828800">
      <a:defRPr>
        <a:latin typeface="Perpetua"/>
        <a:ea typeface="Perpetua"/>
        <a:cs typeface="Perpetua"/>
        <a:sym typeface="Perpetua"/>
      </a:defRPr>
    </a:lvl5pPr>
    <a:lvl6pPr indent="2286000">
      <a:defRPr>
        <a:latin typeface="Perpetua"/>
        <a:ea typeface="Perpetua"/>
        <a:cs typeface="Perpetua"/>
        <a:sym typeface="Perpetua"/>
      </a:defRPr>
    </a:lvl6pPr>
    <a:lvl7pPr indent="2743200">
      <a:defRPr>
        <a:latin typeface="Perpetua"/>
        <a:ea typeface="Perpetua"/>
        <a:cs typeface="Perpetua"/>
        <a:sym typeface="Perpetua"/>
      </a:defRPr>
    </a:lvl7pPr>
    <a:lvl8pPr indent="3200400">
      <a:defRPr>
        <a:latin typeface="Perpetua"/>
        <a:ea typeface="Perpetua"/>
        <a:cs typeface="Perpetua"/>
        <a:sym typeface="Perpetua"/>
      </a:defRPr>
    </a:lvl8pPr>
    <a:lvl9pPr indent="3657600">
      <a:defRPr>
        <a:latin typeface="Perpetua"/>
        <a:ea typeface="Perpetua"/>
        <a:cs typeface="Perpetua"/>
        <a:sym typeface="Perpetu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FCECA"/>
          </a:solidFill>
        </a:fill>
      </a:tcStyle>
    </a:wholeTbl>
    <a:band2H>
      <a:tcTxStyle/>
      <a:tcStyle>
        <a:tcBdr/>
        <a:fill>
          <a:solidFill>
            <a:srgbClr val="F7E8E7"/>
          </a:solidFill>
        </a:fill>
      </a:tcStyle>
    </a:band2H>
    <a:firstCol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34817"/>
          </a:solidFill>
        </a:fill>
      </a:tcStyle>
    </a:firstCol>
    <a:la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34817"/>
          </a:solidFill>
        </a:fill>
      </a:tcStyle>
    </a:lastRow>
    <a:fir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34817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FDAD3"/>
          </a:solidFill>
        </a:fill>
      </a:tcStyle>
    </a:wholeTbl>
    <a:band2H>
      <a:tcTxStyle/>
      <a:tcStyle>
        <a:tcBdr/>
        <a:fill>
          <a:solidFill>
            <a:srgbClr val="F0EDEA"/>
          </a:solidFill>
        </a:fill>
      </a:tcStyle>
    </a:band2H>
    <a:firstCol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28E6A"/>
          </a:solidFill>
        </a:fill>
      </a:tcStyle>
    </a:firstCol>
    <a:la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28E6A"/>
          </a:solidFill>
        </a:fill>
      </a:tcStyle>
    </a:lastRow>
    <a:fir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28E6A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8D1D1"/>
          </a:solidFill>
        </a:fill>
      </a:tcStyle>
    </a:wholeTbl>
    <a:band2H>
      <a:tcTxStyle/>
      <a:tcStyle>
        <a:tcBdr/>
        <a:fill>
          <a:solidFill>
            <a:srgbClr val="EDE9E9"/>
          </a:solidFill>
        </a:fill>
      </a:tcStyle>
    </a:band2H>
    <a:firstCol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55D5D"/>
          </a:solidFill>
        </a:fill>
      </a:tcStyle>
    </a:firstCol>
    <a:la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55D5D"/>
          </a:solidFill>
        </a:fill>
      </a:tcStyle>
    </a:lastRow>
    <a:fir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55D5D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34817"/>
          </a:solidFill>
        </a:fill>
      </a:tcStyle>
    </a:firstCol>
    <a:lastRow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34817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4" name="Shape 6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86449476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제목 슬라이드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65313" y="69755"/>
            <a:ext cx="9013373" cy="6692201"/>
          </a:xfrm>
          <a:prstGeom prst="roundRect">
            <a:avLst>
              <a:gd name="adj" fmla="val 4929"/>
            </a:avLst>
          </a:prstGeom>
          <a:blipFill>
            <a:blip r:embed="rId2"/>
          </a:blipFill>
          <a:ln w="6350" cap="sq">
            <a:solidFill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1295400" y="3200400"/>
            <a:ext cx="6400800" cy="331470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>
                <a:solidFill>
                  <a:srgbClr val="696464"/>
                </a:solidFill>
              </a:defRPr>
            </a:lvl1pPr>
            <a:lvl2pPr marL="0" indent="457200" algn="ctr">
              <a:buClrTx/>
              <a:buSzTx/>
              <a:buFontTx/>
              <a:buNone/>
              <a:defRPr>
                <a:solidFill>
                  <a:srgbClr val="696464"/>
                </a:solidFill>
              </a:defRPr>
            </a:lvl2pPr>
            <a:lvl3pPr marL="0" indent="914400" algn="ctr">
              <a:buClrTx/>
              <a:buSzTx/>
              <a:buFontTx/>
              <a:buNone/>
              <a:defRPr>
                <a:solidFill>
                  <a:srgbClr val="696464"/>
                </a:solidFill>
              </a:defRPr>
            </a:lvl3pPr>
            <a:lvl4pPr marL="0" indent="1371600" algn="ctr">
              <a:buClrTx/>
              <a:buSzTx/>
              <a:buFontTx/>
              <a:buNone/>
              <a:defRPr>
                <a:solidFill>
                  <a:srgbClr val="696464"/>
                </a:solidFill>
              </a:defRPr>
            </a:lvl4pPr>
            <a:lvl5pPr marL="0" indent="1828800" algn="ctr">
              <a:buClrTx/>
              <a:buSzTx/>
              <a:buFontTx/>
              <a:buNone/>
              <a:defRPr>
                <a:solidFill>
                  <a:srgbClr val="696464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696464"/>
                </a:solidFill>
              </a:rPr>
              <a:t>본문 첫 번째 줄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696464"/>
                </a:solidFill>
              </a:rPr>
              <a:t>본문 두 번째 줄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696464"/>
                </a:solidFill>
              </a:rPr>
              <a:t>본문 세 번째 줄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696464"/>
                </a:solidFill>
              </a:rPr>
              <a:t>본문 네 번째 줄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696464"/>
                </a:solidFill>
              </a:rPr>
              <a:t>본문 다섯 번째 줄</a:t>
            </a:r>
          </a:p>
        </p:txBody>
      </p:sp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12" name="Shape 12"/>
          <p:cNvSpPr/>
          <p:nvPr/>
        </p:nvSpPr>
        <p:spPr>
          <a:xfrm>
            <a:off x="62931" y="1449303"/>
            <a:ext cx="9021537" cy="1527350"/>
          </a:xfrm>
          <a:prstGeom prst="rect">
            <a:avLst/>
          </a:prstGeom>
          <a:solidFill>
            <a:srgbClr val="D3481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62931" y="1396719"/>
            <a:ext cx="9021537" cy="120580"/>
          </a:xfrm>
          <a:prstGeom prst="rect">
            <a:avLst/>
          </a:prstGeom>
          <a:solidFill>
            <a:srgbClr val="E6AFA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62931" y="2976648"/>
            <a:ext cx="9021537" cy="110533"/>
          </a:xfrm>
          <a:prstGeom prst="rect">
            <a:avLst/>
          </a:prstGeom>
          <a:solidFill>
            <a:srgbClr val="91848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457200" y="1281484"/>
            <a:ext cx="8229600" cy="191891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</a:rPr>
              <a:t>제목 텍스트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본문 첫 번째 줄</a:t>
            </a:r>
          </a:p>
          <a:p>
            <a:pPr lvl="1">
              <a:defRPr sz="1800"/>
            </a:pPr>
            <a:r>
              <a:rPr sz="2600"/>
              <a:t>본문 두 번째 줄</a:t>
            </a:r>
          </a:p>
          <a:p>
            <a:pPr lvl="2">
              <a:defRPr sz="1800"/>
            </a:pPr>
            <a:r>
              <a:rPr sz="2600"/>
              <a:t>본문 세 번째 줄</a:t>
            </a:r>
          </a:p>
          <a:p>
            <a:pPr lvl="3">
              <a:defRPr sz="1800"/>
            </a:pPr>
            <a:r>
              <a:rPr sz="2600"/>
              <a:t>본문 네 번째 줄</a:t>
            </a:r>
          </a:p>
          <a:p>
            <a:pPr lvl="4">
              <a:defRPr sz="1800"/>
            </a:pPr>
            <a:r>
              <a:rPr sz="2600"/>
              <a:t>본문 다섯 번째 줄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xfrm>
            <a:off x="6629400" y="0"/>
            <a:ext cx="2011680" cy="612616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xfrm>
            <a:off x="914400" y="274639"/>
            <a:ext cx="5562600" cy="658336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본문 첫 번째 줄</a:t>
            </a:r>
          </a:p>
          <a:p>
            <a:pPr lvl="1">
              <a:defRPr sz="1800"/>
            </a:pPr>
            <a:r>
              <a:rPr sz="2600"/>
              <a:t>본문 두 번째 줄</a:t>
            </a:r>
          </a:p>
          <a:p>
            <a:pPr lvl="2">
              <a:defRPr sz="1800"/>
            </a:pPr>
            <a:r>
              <a:rPr sz="2600"/>
              <a:t>본문 세 번째 줄</a:t>
            </a:r>
          </a:p>
          <a:p>
            <a:pPr lvl="3">
              <a:defRPr sz="1800"/>
            </a:pPr>
            <a:r>
              <a:rPr sz="2600"/>
              <a:t>본문 네 번째 줄</a:t>
            </a:r>
          </a:p>
          <a:p>
            <a:pPr lvl="4">
              <a:defRPr sz="1800"/>
            </a:pPr>
            <a:r>
              <a:rPr sz="2600"/>
              <a:t>본문 다섯 번째 줄</a:t>
            </a:r>
          </a:p>
        </p:txBody>
      </p:sp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본문 첫 번째 줄</a:t>
            </a:r>
          </a:p>
          <a:p>
            <a:pPr lvl="1">
              <a:defRPr sz="1800"/>
            </a:pPr>
            <a:r>
              <a:rPr sz="2600"/>
              <a:t>본문 두 번째 줄</a:t>
            </a:r>
          </a:p>
          <a:p>
            <a:pPr lvl="2">
              <a:defRPr sz="1800"/>
            </a:pPr>
            <a:r>
              <a:rPr sz="2600"/>
              <a:t>본문 세 번째 줄</a:t>
            </a:r>
          </a:p>
          <a:p>
            <a:pPr lvl="3">
              <a:defRPr sz="1800"/>
            </a:pPr>
            <a:r>
              <a:rPr sz="2600"/>
              <a:t>본문 네 번째 줄</a:t>
            </a:r>
          </a:p>
          <a:p>
            <a:pPr lvl="4">
              <a:defRPr sz="1800"/>
            </a:pPr>
            <a:r>
              <a:rPr sz="2600"/>
              <a:t>본문 다섯 번째 줄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구역 머리글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65313" y="69755"/>
            <a:ext cx="9013373" cy="6692201"/>
          </a:xfrm>
          <a:prstGeom prst="roundRect">
            <a:avLst>
              <a:gd name="adj" fmla="val 4929"/>
            </a:avLst>
          </a:prstGeom>
          <a:blipFill>
            <a:blip r:embed="rId2"/>
          </a:blipFill>
          <a:ln w="6350" cap="sq">
            <a:solidFill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xfrm>
            <a:off x="722312" y="0"/>
            <a:ext cx="7772401" cy="2314575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722312" y="2547938"/>
            <a:ext cx="7772401" cy="3052763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32004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59436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86868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14300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본문 첫 번째 줄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본문 두 번째 줄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본문 세 번째 줄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본문 네 번째 줄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본문 다섯 번째 줄</a:t>
            </a:r>
          </a:p>
        </p:txBody>
      </p:sp>
      <p:sp>
        <p:nvSpPr>
          <p:cNvPr id="25" name="Shape 25"/>
          <p:cNvSpPr/>
          <p:nvPr/>
        </p:nvSpPr>
        <p:spPr>
          <a:xfrm flipV="1">
            <a:off x="69412" y="2376829"/>
            <a:ext cx="9013515" cy="91441"/>
          </a:xfrm>
          <a:prstGeom prst="rect">
            <a:avLst/>
          </a:prstGeom>
          <a:solidFill>
            <a:srgbClr val="D3481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69146" y="2341474"/>
            <a:ext cx="9013781" cy="45720"/>
          </a:xfrm>
          <a:prstGeom prst="rect">
            <a:avLst/>
          </a:prstGeom>
          <a:solidFill>
            <a:srgbClr val="E6AFA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68305" y="2468879"/>
            <a:ext cx="9014623" cy="45721"/>
          </a:xfrm>
          <a:prstGeom prst="rect">
            <a:avLst/>
          </a:prstGeom>
          <a:solidFill>
            <a:srgbClr val="91848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xfrm>
            <a:off x="269697" y="6338265"/>
            <a:ext cx="210414" cy="198222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49041" cy="54102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본문 첫 번째 줄</a:t>
            </a:r>
          </a:p>
          <a:p>
            <a:pPr lvl="1">
              <a:defRPr sz="1800"/>
            </a:pPr>
            <a:r>
              <a:rPr sz="2600"/>
              <a:t>본문 두 번째 줄</a:t>
            </a:r>
          </a:p>
          <a:p>
            <a:pPr lvl="2">
              <a:defRPr sz="1800"/>
            </a:pPr>
            <a:r>
              <a:rPr sz="2600"/>
              <a:t>본문 세 번째 줄</a:t>
            </a:r>
          </a:p>
          <a:p>
            <a:pPr lvl="3">
              <a:defRPr sz="1800"/>
            </a:pPr>
            <a:r>
              <a:rPr sz="2600"/>
              <a:t>본문 네 번째 줄</a:t>
            </a:r>
          </a:p>
          <a:p>
            <a:pPr lvl="4">
              <a:defRPr sz="1800"/>
            </a:pPr>
            <a:r>
              <a:rPr sz="2600"/>
              <a:t>본문 다섯 번째 줄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41605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914400" y="1416050"/>
            <a:ext cx="3733800" cy="7937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ClrTx/>
              <a:buSzTx/>
              <a:buFontTx/>
              <a:buNone/>
              <a:defRPr sz="2400" b="1">
                <a:solidFill>
                  <a:srgbClr val="D3481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  <a:lvl2pPr marL="0" indent="320040">
              <a:buClrTx/>
              <a:buSzTx/>
              <a:buFontTx/>
              <a:buNone/>
              <a:defRPr sz="2400" b="1">
                <a:solidFill>
                  <a:srgbClr val="D3481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2pPr>
            <a:lvl3pPr marL="0" indent="594360">
              <a:buClrTx/>
              <a:buSzTx/>
              <a:buFontTx/>
              <a:buNone/>
              <a:defRPr sz="2400" b="1">
                <a:solidFill>
                  <a:srgbClr val="D3481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3pPr>
            <a:lvl4pPr marL="0" indent="868680">
              <a:buClrTx/>
              <a:buSzTx/>
              <a:buFontTx/>
              <a:buNone/>
              <a:defRPr sz="2400" b="1">
                <a:solidFill>
                  <a:srgbClr val="D3481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4pPr>
            <a:lvl5pPr marL="0" indent="1143000">
              <a:buClrTx/>
              <a:buSzTx/>
              <a:buFontTx/>
              <a:buNone/>
              <a:defRPr sz="2400" b="1">
                <a:solidFill>
                  <a:srgbClr val="D3481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D34817"/>
                </a:solidFill>
              </a:rPr>
              <a:t>본문 첫 번째 줄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D34817"/>
                </a:solidFill>
              </a:rPr>
              <a:t>본문 두 번째 줄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D34817"/>
                </a:solidFill>
              </a:rPr>
              <a:t>본문 세 번째 줄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D34817"/>
                </a:solidFill>
              </a:rPr>
              <a:t>본문 네 번째 줄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D34817"/>
                </a:solidFill>
              </a:rPr>
              <a:t>본문 다섯 번째 줄</a:t>
            </a:r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64007" y="69755"/>
            <a:ext cx="9013374" cy="6693408"/>
          </a:xfrm>
          <a:prstGeom prst="roundRect">
            <a:avLst>
              <a:gd name="adj" fmla="val 4929"/>
            </a:avLst>
          </a:prstGeom>
          <a:solidFill>
            <a:srgbClr val="FFFFFF"/>
          </a:solidFill>
          <a:ln w="6350" cap="sq">
            <a:solidFill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41605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914400" y="1600200"/>
            <a:ext cx="1905000" cy="5257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800"/>
            </a:lvl1pPr>
            <a:lvl2pPr marL="0" indent="320040">
              <a:buClrTx/>
              <a:buSzTx/>
              <a:buFontTx/>
              <a:buNone/>
              <a:defRPr sz="1800"/>
            </a:lvl2pPr>
            <a:lvl3pPr marL="0" indent="594360">
              <a:buClrTx/>
              <a:buSzTx/>
              <a:buFontTx/>
              <a:buNone/>
              <a:defRPr sz="1800"/>
            </a:lvl3pPr>
            <a:lvl4pPr marL="0" indent="868680">
              <a:buClrTx/>
              <a:buSzTx/>
              <a:buFontTx/>
              <a:buNone/>
              <a:defRPr sz="1800"/>
            </a:lvl4pPr>
            <a:lvl5pPr marL="0" indent="1143000">
              <a:buClrTx/>
              <a:buSzTx/>
              <a:buFontTx/>
              <a:buNone/>
              <a:defRPr sz="1800"/>
            </a:lvl5pPr>
          </a:lstStyle>
          <a:p>
            <a:pPr lvl="0"/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914400" y="4877563"/>
            <a:ext cx="7315200" cy="568263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xfrm>
            <a:off x="914400" y="5445824"/>
            <a:ext cx="7315200" cy="1412176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600"/>
            </a:lvl1pPr>
            <a:lvl2pPr marL="624840" indent="-304800">
              <a:buClrTx/>
              <a:buFontTx/>
              <a:defRPr sz="1600"/>
            </a:lvl2pPr>
            <a:lvl3pPr marL="960120" indent="-365760">
              <a:buClrTx/>
              <a:buFontTx/>
              <a:defRPr sz="1600"/>
            </a:lvl3pPr>
            <a:lvl4pPr marL="1275080" indent="-406400">
              <a:buClrTx/>
              <a:buFontTx/>
              <a:defRPr sz="1600"/>
            </a:lvl4pPr>
            <a:lvl5pPr marL="1549400" indent="-406400">
              <a:buClrTx/>
              <a:buFontTx/>
              <a:defRPr sz="1600"/>
            </a:lvl5pPr>
          </a:lstStyle>
          <a:p>
            <a:pPr lvl="0">
              <a:defRPr sz="1800"/>
            </a:pPr>
            <a:r>
              <a:rPr sz="1600"/>
              <a:t>본문 첫 번째 줄</a:t>
            </a:r>
          </a:p>
          <a:p>
            <a:pPr lvl="1">
              <a:defRPr sz="1800"/>
            </a:pPr>
            <a:r>
              <a:rPr sz="1600"/>
              <a:t>본문 두 번째 줄</a:t>
            </a:r>
          </a:p>
          <a:p>
            <a:pPr lvl="2">
              <a:defRPr sz="1800"/>
            </a:pPr>
            <a:r>
              <a:rPr sz="1600"/>
              <a:t>본문 세 번째 줄</a:t>
            </a:r>
          </a:p>
          <a:p>
            <a:pPr lvl="3">
              <a:defRPr sz="1800"/>
            </a:pPr>
            <a:r>
              <a:rPr sz="1600"/>
              <a:t>본문 네 번째 줄</a:t>
            </a:r>
          </a:p>
          <a:p>
            <a:pPr lvl="4">
              <a:defRPr sz="1800"/>
            </a:pPr>
            <a:r>
              <a:rPr sz="1600"/>
              <a:t>본문 다섯 번째 줄</a:t>
            </a:r>
          </a:p>
        </p:txBody>
      </p:sp>
      <p:sp>
        <p:nvSpPr>
          <p:cNvPr id="51" name="Shape 51"/>
          <p:cNvSpPr>
            <a:spLocks noGrp="1"/>
          </p:cNvSpPr>
          <p:nvPr>
            <p:ph type="sldNum" sz="quarter" idx="2"/>
          </p:nvPr>
        </p:nvSpPr>
        <p:spPr>
          <a:xfrm>
            <a:off x="269697" y="6338265"/>
            <a:ext cx="210414" cy="198222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52" name="Shape 52"/>
          <p:cNvSpPr/>
          <p:nvPr/>
        </p:nvSpPr>
        <p:spPr>
          <a:xfrm flipV="1">
            <a:off x="68306" y="4683554"/>
            <a:ext cx="9006842" cy="91441"/>
          </a:xfrm>
          <a:prstGeom prst="rect">
            <a:avLst/>
          </a:prstGeom>
          <a:solidFill>
            <a:srgbClr val="D3481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3" name="Shape 53"/>
          <p:cNvSpPr/>
          <p:nvPr/>
        </p:nvSpPr>
        <p:spPr>
          <a:xfrm>
            <a:off x="68508" y="4650473"/>
            <a:ext cx="9006639" cy="45720"/>
          </a:xfrm>
          <a:prstGeom prst="rect">
            <a:avLst/>
          </a:prstGeom>
          <a:solidFill>
            <a:srgbClr val="E6AFA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68509" y="4773224"/>
            <a:ext cx="9006639" cy="48808"/>
          </a:xfrm>
          <a:prstGeom prst="rect">
            <a:avLst/>
          </a:prstGeom>
          <a:solidFill>
            <a:srgbClr val="91848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64007" y="69755"/>
            <a:ext cx="9013374" cy="6693408"/>
          </a:xfrm>
          <a:prstGeom prst="roundRect">
            <a:avLst>
              <a:gd name="adj" fmla="val 4929"/>
            </a:avLst>
          </a:prstGeom>
          <a:solidFill>
            <a:srgbClr val="FFFFFF"/>
          </a:solidFill>
          <a:ln w="6350" cap="sq">
            <a:solidFill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417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269697" y="6339789"/>
            <a:ext cx="210414" cy="198222"/>
          </a:xfrm>
          <a:prstGeom prst="rect">
            <a:avLst/>
          </a:prstGeom>
          <a:solidFill>
            <a:srgbClr val="D34817"/>
          </a:solidFill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ctr">
              <a:defRPr sz="1400"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541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600"/>
              <a:t>본문 첫 번째 줄</a:t>
            </a:r>
          </a:p>
          <a:p>
            <a:pPr lvl="1">
              <a:defRPr sz="1800"/>
            </a:pPr>
            <a:r>
              <a:rPr sz="2600"/>
              <a:t>본문 두 번째 줄</a:t>
            </a:r>
          </a:p>
          <a:p>
            <a:pPr lvl="2">
              <a:defRPr sz="1800"/>
            </a:pPr>
            <a:r>
              <a:rPr sz="2600"/>
              <a:t>본문 세 번째 줄</a:t>
            </a:r>
          </a:p>
          <a:p>
            <a:pPr lvl="3">
              <a:defRPr sz="1800"/>
            </a:pPr>
            <a:r>
              <a:rPr sz="2600"/>
              <a:t>본문 네 번째 줄</a:t>
            </a:r>
          </a:p>
          <a:p>
            <a:pPr lvl="4">
              <a:defRPr sz="1800"/>
            </a:pPr>
            <a:r>
              <a:rPr sz="2600"/>
              <a:t>본문 다섯 번째 줄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1pPr>
      <a:lvl2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2pPr>
      <a:lvl3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3pPr>
      <a:lvl4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4pPr>
      <a:lvl5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5pPr>
      <a:lvl6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6pPr>
      <a:lvl7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7pPr>
      <a:lvl8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8pPr>
      <a:lvl9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9pPr>
    </p:titleStyle>
    <p:bodyStyle>
      <a:lvl1pPr marL="274320" indent="-274320">
        <a:spcBef>
          <a:spcPts val="500"/>
        </a:spcBef>
        <a:buClr>
          <a:srgbClr val="D34817"/>
        </a:buClr>
        <a:buSzPct val="85000"/>
        <a:buFont typeface="Wingdings 2"/>
        <a:buChar char="●"/>
        <a:defRPr sz="2600">
          <a:latin typeface="Perpetua"/>
          <a:ea typeface="Perpetua"/>
          <a:cs typeface="Perpetua"/>
          <a:sym typeface="Perpetua"/>
        </a:defRPr>
      </a:lvl1pPr>
      <a:lvl2pPr marL="567690" indent="-247650">
        <a:spcBef>
          <a:spcPts val="500"/>
        </a:spcBef>
        <a:buClr>
          <a:srgbClr val="D34817"/>
        </a:buClr>
        <a:buSzPct val="85000"/>
        <a:buFont typeface="Wingdings 2"/>
        <a:buChar char="●"/>
        <a:defRPr sz="2600">
          <a:latin typeface="Perpetua"/>
          <a:ea typeface="Perpetua"/>
          <a:cs typeface="Perpetua"/>
          <a:sym typeface="Perpetua"/>
        </a:defRPr>
      </a:lvl2pPr>
      <a:lvl3pPr marL="891540" indent="-297180">
        <a:spcBef>
          <a:spcPts val="500"/>
        </a:spcBef>
        <a:buClr>
          <a:srgbClr val="D34817"/>
        </a:buClr>
        <a:buSzPct val="85000"/>
        <a:buFont typeface="Wingdings 2"/>
        <a:buChar char="●"/>
        <a:defRPr sz="2600">
          <a:latin typeface="Perpetua"/>
          <a:ea typeface="Perpetua"/>
          <a:cs typeface="Perpetua"/>
          <a:sym typeface="Perpetua"/>
        </a:defRPr>
      </a:lvl3pPr>
      <a:lvl4pPr marL="1165860" indent="-297180">
        <a:spcBef>
          <a:spcPts val="500"/>
        </a:spcBef>
        <a:buClr>
          <a:srgbClr val="D34817"/>
        </a:buClr>
        <a:buSzPct val="80000"/>
        <a:buFont typeface="Wingdings 2"/>
        <a:buChar char="●"/>
        <a:defRPr sz="2600">
          <a:latin typeface="Perpetua"/>
          <a:ea typeface="Perpetua"/>
          <a:cs typeface="Perpetua"/>
          <a:sym typeface="Perpetua"/>
        </a:defRPr>
      </a:lvl4pPr>
      <a:lvl5pPr marL="1440180" indent="-297180">
        <a:spcBef>
          <a:spcPts val="500"/>
        </a:spcBef>
        <a:buClr>
          <a:srgbClr val="D34817"/>
        </a:buClr>
        <a:buSzPct val="100000"/>
        <a:buFont typeface="Wingdings 2"/>
        <a:buChar char="o"/>
        <a:defRPr sz="2600">
          <a:latin typeface="Perpetua"/>
          <a:ea typeface="Perpetua"/>
          <a:cs typeface="Perpetua"/>
          <a:sym typeface="Perpetua"/>
        </a:defRPr>
      </a:lvl5pPr>
      <a:lvl6pPr marL="1747520" indent="-330200">
        <a:spcBef>
          <a:spcPts val="500"/>
        </a:spcBef>
        <a:buClr>
          <a:srgbClr val="D34817"/>
        </a:buClr>
        <a:buSzPct val="100000"/>
        <a:buFont typeface="Wingdings 2"/>
        <a:buChar char="•"/>
        <a:defRPr sz="2600">
          <a:latin typeface="Perpetua"/>
          <a:ea typeface="Perpetua"/>
          <a:cs typeface="Perpetua"/>
          <a:sym typeface="Perpetua"/>
        </a:defRPr>
      </a:lvl6pPr>
      <a:lvl7pPr marL="2021839" indent="-330200">
        <a:spcBef>
          <a:spcPts val="500"/>
        </a:spcBef>
        <a:buClr>
          <a:srgbClr val="D34817"/>
        </a:buClr>
        <a:buSzPct val="100000"/>
        <a:buFont typeface="Wingdings 2"/>
        <a:buChar char="•"/>
        <a:defRPr sz="2600">
          <a:latin typeface="Perpetua"/>
          <a:ea typeface="Perpetua"/>
          <a:cs typeface="Perpetua"/>
          <a:sym typeface="Perpetua"/>
        </a:defRPr>
      </a:lvl7pPr>
      <a:lvl8pPr marL="2296160" indent="-330200">
        <a:spcBef>
          <a:spcPts val="500"/>
        </a:spcBef>
        <a:buClr>
          <a:srgbClr val="D34817"/>
        </a:buClr>
        <a:buSzPct val="100000"/>
        <a:buFont typeface="Wingdings 2"/>
        <a:buChar char="•"/>
        <a:defRPr sz="2600">
          <a:latin typeface="Perpetua"/>
          <a:ea typeface="Perpetua"/>
          <a:cs typeface="Perpetua"/>
          <a:sym typeface="Perpetua"/>
        </a:defRPr>
      </a:lvl8pPr>
      <a:lvl9pPr marL="2570479" indent="-330200">
        <a:spcBef>
          <a:spcPts val="500"/>
        </a:spcBef>
        <a:buClr>
          <a:srgbClr val="D34817"/>
        </a:buClr>
        <a:buSzPct val="100000"/>
        <a:buFont typeface="Wingdings 2"/>
        <a:buChar char="•"/>
        <a:defRPr sz="2600">
          <a:latin typeface="Perpetua"/>
          <a:ea typeface="Perpetua"/>
          <a:cs typeface="Perpetua"/>
          <a:sym typeface="Perpetua"/>
        </a:defRPr>
      </a:lvl9pPr>
    </p:bodyStyle>
    <p:otherStyle>
      <a:lvl1pPr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1pPr>
      <a:lvl2pPr indent="4572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2pPr>
      <a:lvl3pPr indent="9144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3pPr>
      <a:lvl4pPr indent="13716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4pPr>
      <a:lvl5pPr indent="18288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5pPr>
      <a:lvl6pPr indent="22860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6pPr>
      <a:lvl7pPr indent="27432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7pPr>
      <a:lvl8pPr indent="32004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8pPr>
      <a:lvl9pPr indent="36576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371050" y="1916832"/>
            <a:ext cx="8501124" cy="967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5800">
                <a:solidFill>
                  <a:srgbClr val="FFFFFF"/>
                </a:solidFill>
                <a:latin typeface="산돌고딕 M"/>
                <a:ea typeface="산돌고딕 M"/>
                <a:cs typeface="산돌고딕 M"/>
                <a:sym typeface="산돌고딕 M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800" dirty="0" err="1">
                <a:solidFill>
                  <a:srgbClr val="FFFFFF"/>
                </a:solidFill>
              </a:rPr>
              <a:t>조건문</a:t>
            </a:r>
            <a:endParaRPr sz="5800" dirty="0">
              <a:solidFill>
                <a:srgbClr val="FFFFFF"/>
              </a:solidFill>
            </a:endParaRPr>
          </a:p>
        </p:txBody>
      </p:sp>
      <p:pic>
        <p:nvPicPr>
          <p:cNvPr id="67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7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hape 66"/>
          <p:cNvSpPr/>
          <p:nvPr/>
        </p:nvSpPr>
        <p:spPr>
          <a:xfrm>
            <a:off x="4202481" y="1524316"/>
            <a:ext cx="810476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lc="http://schemas.openxmlformats.org/drawingml/2006/lockedCanvas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Perpetua"/>
                <a:ea typeface="Perpetua"/>
                <a:cs typeface="Perpetua"/>
                <a:sym typeface="Perpetua"/>
              </a:defRPr>
            </a:lvl1pPr>
            <a:lvl2pPr indent="457200">
              <a:defRPr>
                <a:latin typeface="Perpetua"/>
                <a:ea typeface="Perpetua"/>
                <a:cs typeface="Perpetua"/>
                <a:sym typeface="Perpetua"/>
              </a:defRPr>
            </a:lvl2pPr>
            <a:lvl3pPr indent="914400">
              <a:defRPr>
                <a:latin typeface="Perpetua"/>
                <a:ea typeface="Perpetua"/>
                <a:cs typeface="Perpetua"/>
                <a:sym typeface="Perpetua"/>
              </a:defRPr>
            </a:lvl3pPr>
            <a:lvl4pPr indent="1371600">
              <a:defRPr>
                <a:latin typeface="Perpetua"/>
                <a:ea typeface="Perpetua"/>
                <a:cs typeface="Perpetua"/>
                <a:sym typeface="Perpetua"/>
              </a:defRPr>
            </a:lvl4pPr>
            <a:lvl5pPr indent="1828800">
              <a:defRPr>
                <a:latin typeface="Perpetua"/>
                <a:ea typeface="Perpetua"/>
                <a:cs typeface="Perpetua"/>
                <a:sym typeface="Perpetua"/>
              </a:defRPr>
            </a:lvl5pPr>
            <a:lvl6pPr indent="2286000">
              <a:defRPr>
                <a:latin typeface="Perpetua"/>
                <a:ea typeface="Perpetua"/>
                <a:cs typeface="Perpetua"/>
                <a:sym typeface="Perpetua"/>
              </a:defRPr>
            </a:lvl6pPr>
            <a:lvl7pPr indent="2743200">
              <a:defRPr>
                <a:latin typeface="Perpetua"/>
                <a:ea typeface="Perpetua"/>
                <a:cs typeface="Perpetua"/>
                <a:sym typeface="Perpetua"/>
              </a:defRPr>
            </a:lvl7pPr>
            <a:lvl8pPr indent="3200400">
              <a:defRPr>
                <a:latin typeface="Perpetua"/>
                <a:ea typeface="Perpetua"/>
                <a:cs typeface="Perpetua"/>
                <a:sym typeface="Perpetua"/>
              </a:defRPr>
            </a:lvl8pPr>
            <a:lvl9pPr indent="3657600">
              <a:defRPr>
                <a:latin typeface="Perpetua"/>
                <a:ea typeface="Perpetua"/>
                <a:cs typeface="Perpetua"/>
                <a:sym typeface="Perpetua"/>
              </a:defRPr>
            </a:lvl9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ko-KR" altLang="en-US" sz="2800" dirty="0" smtClean="0">
                <a:solidFill>
                  <a:srgbClr val="FFFFFF"/>
                </a:solidFill>
              </a:rPr>
              <a:t>에어</a:t>
            </a:r>
            <a:endParaRPr sz="2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자료형의 변경</a:t>
            </a:r>
          </a:p>
        </p:txBody>
      </p:sp>
      <p:sp>
        <p:nvSpPr>
          <p:cNvPr id="107" name="Shape 107"/>
          <p:cNvSpPr/>
          <p:nvPr/>
        </p:nvSpPr>
        <p:spPr>
          <a:xfrm>
            <a:off x="1066800" y="1600200"/>
            <a:ext cx="7772400" cy="457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endParaRPr/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r>
              <a:t>변수를 이용할 때, 변수명 앞에 해당 자료형 이름을 쓰면 해당 자료형으로 강제 변환된 값으로 처리가 된다.</a:t>
            </a:r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endParaRPr/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r>
              <a:t>ex) (int)1.7 == 1 : true</a:t>
            </a:r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endParaRPr/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r>
              <a:t>ex) (int)”1” === 1 : true</a:t>
            </a:r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endParaRPr/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r>
              <a:t>ex) (bool)5 == (bool)”asdf” : true</a:t>
            </a:r>
          </a:p>
        </p:txBody>
      </p:sp>
      <p:pic>
        <p:nvPicPr>
          <p:cNvPr id="108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7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1" build="p" bldLvl="5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아까의 문제 해결</a:t>
            </a:r>
          </a:p>
        </p:txBody>
      </p:sp>
      <p:pic>
        <p:nvPicPr>
          <p:cNvPr id="111" name="image6.gif" descr="Untitled-11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05045" y="3295643"/>
            <a:ext cx="1695451" cy="857251"/>
          </a:xfrm>
          <a:prstGeom prst="rect">
            <a:avLst/>
          </a:prstGeom>
          <a:ln w="12700">
            <a:miter lim="400000"/>
          </a:ln>
          <a:effectLst>
            <a:outerShdw blurRad="190500" rotWithShape="0">
              <a:srgbClr val="000000">
                <a:alpha val="70000"/>
              </a:srgbClr>
            </a:outerShdw>
          </a:effectLst>
        </p:spPr>
      </p:pic>
      <p:pic>
        <p:nvPicPr>
          <p:cNvPr id="112" name="image7.gif" descr="Untitled-13.gi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24428" y="3286123"/>
            <a:ext cx="1962151" cy="866776"/>
          </a:xfrm>
          <a:prstGeom prst="rect">
            <a:avLst/>
          </a:prstGeom>
          <a:ln w="12700">
            <a:miter lim="400000"/>
          </a:ln>
          <a:effectLst>
            <a:outerShdw blurRad="190500" rotWithShape="0">
              <a:srgbClr val="000000">
                <a:alpha val="70000"/>
              </a:srgbClr>
            </a:outerShdw>
          </a:effectLst>
        </p:spPr>
      </p:pic>
      <p:pic>
        <p:nvPicPr>
          <p:cNvPr id="113" name="r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7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1" animBg="1" advAuto="0"/>
      <p:bldP spid="112" grpId="2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복합 조건 연산자</a:t>
            </a:r>
          </a:p>
        </p:txBody>
      </p:sp>
      <p:sp>
        <p:nvSpPr>
          <p:cNvPr id="116" name="Shape 116"/>
          <p:cNvSpPr/>
          <p:nvPr/>
        </p:nvSpPr>
        <p:spPr>
          <a:xfrm>
            <a:off x="1066800" y="1600200"/>
            <a:ext cx="7772400" cy="457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endParaRPr/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r>
              <a:t>(조건문1) &amp;&amp; (조건문2) : (조건문1)과 (조건문2) 모두 참인 경우</a:t>
            </a:r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endParaRPr/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r>
              <a:t>(조건문1) and (조건문2) = (조건문1) &amp;&amp; (조건문2)</a:t>
            </a:r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endParaRPr/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r>
              <a:t>(조건문1) || (조건문2) : (조건문1)또는 (조건문2)가 참인 경우</a:t>
            </a:r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endParaRPr/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r>
              <a:t>(조건문1) or (조건문2) = (조건문1) || (조건문2)</a:t>
            </a:r>
          </a:p>
        </p:txBody>
      </p:sp>
      <p:pic>
        <p:nvPicPr>
          <p:cNvPr id="117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7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1" build="p" bldLvl="5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코딩을 해보자!</a:t>
            </a:r>
          </a:p>
        </p:txBody>
      </p:sp>
      <p:sp>
        <p:nvSpPr>
          <p:cNvPr id="120" name="Shape 120"/>
          <p:cNvSpPr/>
          <p:nvPr/>
        </p:nvSpPr>
        <p:spPr>
          <a:xfrm>
            <a:off x="928662" y="1785926"/>
            <a:ext cx="7786742" cy="1257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t>Q. </a:t>
            </a:r>
            <a:r>
              <a:rPr sz="1400"/>
              <a:t>(조건식1) </a:t>
            </a:r>
            <a:r>
              <a:t>: 1과 3이 다른 경우</a:t>
            </a:r>
          </a:p>
          <a:p>
            <a:pPr lvl="0"/>
            <a:r>
              <a:t>    </a:t>
            </a:r>
            <a:r>
              <a:rPr sz="1400"/>
              <a:t>(조건식2) </a:t>
            </a:r>
            <a:r>
              <a:t>: 2+3과 5가 같은 경우</a:t>
            </a:r>
          </a:p>
          <a:p>
            <a:pPr lvl="0"/>
            <a:endParaRPr/>
          </a:p>
          <a:p>
            <a:pPr lvl="0"/>
            <a:r>
              <a:rPr sz="1400"/>
              <a:t>(조건식1)</a:t>
            </a:r>
            <a:r>
              <a:t>과 </a:t>
            </a:r>
            <a:r>
              <a:rPr sz="1400"/>
              <a:t>(조건식2)</a:t>
            </a:r>
            <a:r>
              <a:t>가 동시에 만족하는지 확인하는 php코드를 작성하시오.</a:t>
            </a:r>
          </a:p>
        </p:txBody>
      </p:sp>
      <p:pic>
        <p:nvPicPr>
          <p:cNvPr id="121" name="image8.gif" descr="Untitled-3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28991" y="4143380"/>
            <a:ext cx="1885951" cy="428626"/>
          </a:xfrm>
          <a:prstGeom prst="rect">
            <a:avLst/>
          </a:prstGeom>
          <a:ln w="12700">
            <a:miter lim="400000"/>
          </a:ln>
          <a:effectLst>
            <a:outerShdw blurRad="190500" rotWithShape="0">
              <a:srgbClr val="000000">
                <a:alpha val="70000"/>
              </a:srgbClr>
            </a:outerShdw>
          </a:effectLst>
        </p:spPr>
      </p:pic>
      <p:pic>
        <p:nvPicPr>
          <p:cNvPr id="122" name="r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7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1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반대 조건 연산자</a:t>
            </a:r>
          </a:p>
        </p:txBody>
      </p:sp>
      <p:sp>
        <p:nvSpPr>
          <p:cNvPr id="125" name="Shape 125"/>
          <p:cNvSpPr/>
          <p:nvPr/>
        </p:nvSpPr>
        <p:spPr>
          <a:xfrm>
            <a:off x="1066800" y="1600200"/>
            <a:ext cx="7772400" cy="457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endParaRPr/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r>
              <a:t>조건 연산자 앞에 !를 붙이면 해당 조건문이 거짓인 경우 true가 되고, 참인 경우 false가 된다.</a:t>
            </a:r>
          </a:p>
        </p:txBody>
      </p:sp>
      <p:pic>
        <p:nvPicPr>
          <p:cNvPr id="126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7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조건문</a:t>
            </a:r>
          </a:p>
        </p:txBody>
      </p:sp>
      <p:sp>
        <p:nvSpPr>
          <p:cNvPr id="129" name="Shape 129"/>
          <p:cNvSpPr/>
          <p:nvPr/>
        </p:nvSpPr>
        <p:spPr>
          <a:xfrm>
            <a:off x="3357553" y="2643182"/>
            <a:ext cx="2143141" cy="1611383"/>
          </a:xfrm>
          <a:prstGeom prst="rect">
            <a:avLst/>
          </a:prstGeom>
          <a:solidFill>
            <a:srgbClr val="FFFFFF"/>
          </a:solidFill>
          <a:ln w="25400">
            <a:solidFill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/>
            <a:r>
              <a:rPr sz="2400" b="1"/>
              <a:t>if(조건문)</a:t>
            </a:r>
          </a:p>
          <a:p>
            <a:pPr lvl="0"/>
            <a:r>
              <a:rPr sz="2400" b="1"/>
              <a:t>{</a:t>
            </a:r>
          </a:p>
          <a:p>
            <a:pPr lvl="0"/>
            <a:endParaRPr sz="2400" b="1"/>
          </a:p>
          <a:p>
            <a:pPr lvl="0"/>
            <a:r>
              <a:rPr sz="2400" b="1"/>
              <a:t>}</a:t>
            </a:r>
          </a:p>
        </p:txBody>
      </p:sp>
      <p:sp>
        <p:nvSpPr>
          <p:cNvPr id="130" name="Shape 130"/>
          <p:cNvSpPr/>
          <p:nvPr/>
        </p:nvSpPr>
        <p:spPr>
          <a:xfrm>
            <a:off x="2857487" y="4357694"/>
            <a:ext cx="2913847" cy="3197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rPr sz="1400" b="1"/>
              <a:t>조건문이 true인 경우 { } 안을 실행한다.</a:t>
            </a:r>
          </a:p>
        </p:txBody>
      </p:sp>
      <p:pic>
        <p:nvPicPr>
          <p:cNvPr id="131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7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1" animBg="1" advAuto="0"/>
      <p:bldP spid="130" grpId="2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조건문 예시</a:t>
            </a:r>
          </a:p>
        </p:txBody>
      </p:sp>
      <p:pic>
        <p:nvPicPr>
          <p:cNvPr id="134" name="image9.gif" descr="Untitled-5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33756" y="3286123"/>
            <a:ext cx="2238376" cy="876301"/>
          </a:xfrm>
          <a:prstGeom prst="rect">
            <a:avLst/>
          </a:prstGeom>
          <a:ln w="12700">
            <a:miter lim="400000"/>
          </a:ln>
          <a:effectLst>
            <a:outerShdw blurRad="190500" rotWithShape="0">
              <a:srgbClr val="000000">
                <a:alpha val="70000"/>
              </a:srgbClr>
            </a:outerShdw>
          </a:effectLst>
        </p:spPr>
      </p:pic>
      <p:pic>
        <p:nvPicPr>
          <p:cNvPr id="135" name="r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7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코딩을 해보자!</a:t>
            </a:r>
          </a:p>
        </p:txBody>
      </p:sp>
      <p:sp>
        <p:nvSpPr>
          <p:cNvPr id="138" name="Shape 138"/>
          <p:cNvSpPr/>
          <p:nvPr/>
        </p:nvSpPr>
        <p:spPr>
          <a:xfrm>
            <a:off x="928662" y="1785926"/>
            <a:ext cx="7786742" cy="6822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t>Q. $a를 3으로 대입하고, $a와 3이 같은경우 “$a는 3입니다.”를 출력하는 </a:t>
            </a:r>
          </a:p>
          <a:p>
            <a:pPr lvl="0"/>
            <a:r>
              <a:t>    php코드를 작성하시오.</a:t>
            </a:r>
          </a:p>
        </p:txBody>
      </p:sp>
      <p:pic>
        <p:nvPicPr>
          <p:cNvPr id="139" name="image10.gif" descr="Untitled-7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71868" y="3286123"/>
            <a:ext cx="1971676" cy="1133476"/>
          </a:xfrm>
          <a:prstGeom prst="rect">
            <a:avLst/>
          </a:prstGeom>
          <a:ln w="12700">
            <a:miter lim="400000"/>
          </a:ln>
          <a:effectLst>
            <a:outerShdw blurRad="190500" rotWithShape="0">
              <a:srgbClr val="000000">
                <a:alpha val="70000"/>
              </a:srgbClr>
            </a:outerShdw>
          </a:effectLst>
        </p:spPr>
      </p:pic>
      <p:pic>
        <p:nvPicPr>
          <p:cNvPr id="140" name="r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7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1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else</a:t>
            </a:r>
          </a:p>
        </p:txBody>
      </p:sp>
      <p:sp>
        <p:nvSpPr>
          <p:cNvPr id="143" name="Shape 143"/>
          <p:cNvSpPr/>
          <p:nvPr/>
        </p:nvSpPr>
        <p:spPr>
          <a:xfrm>
            <a:off x="3428991" y="1928802"/>
            <a:ext cx="2143141" cy="3084583"/>
          </a:xfrm>
          <a:prstGeom prst="rect">
            <a:avLst/>
          </a:prstGeom>
          <a:solidFill>
            <a:srgbClr val="FFFFFF"/>
          </a:solidFill>
          <a:ln w="25400">
            <a:solidFill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/>
            <a:r>
              <a:rPr sz="2400" b="1"/>
              <a:t>if(조건문)</a:t>
            </a:r>
          </a:p>
          <a:p>
            <a:pPr lvl="0"/>
            <a:r>
              <a:rPr sz="2400" b="1"/>
              <a:t>{</a:t>
            </a:r>
          </a:p>
          <a:p>
            <a:pPr lvl="0"/>
            <a:endParaRPr sz="2400" b="1"/>
          </a:p>
          <a:p>
            <a:pPr lvl="0"/>
            <a:r>
              <a:rPr sz="2400" b="1"/>
              <a:t>}</a:t>
            </a:r>
          </a:p>
          <a:p>
            <a:pPr lvl="0"/>
            <a:r>
              <a:rPr sz="2400" b="1"/>
              <a:t>else</a:t>
            </a:r>
          </a:p>
          <a:p>
            <a:pPr lvl="0"/>
            <a:r>
              <a:rPr sz="2400" b="1"/>
              <a:t>{</a:t>
            </a:r>
          </a:p>
          <a:p>
            <a:pPr lvl="0"/>
            <a:endParaRPr sz="2400" b="1"/>
          </a:p>
          <a:p>
            <a:pPr lvl="0"/>
            <a:r>
              <a:rPr sz="2400" b="1"/>
              <a:t>}</a:t>
            </a:r>
          </a:p>
        </p:txBody>
      </p:sp>
      <p:sp>
        <p:nvSpPr>
          <p:cNvPr id="144" name="Shape 144"/>
          <p:cNvSpPr/>
          <p:nvPr/>
        </p:nvSpPr>
        <p:spPr>
          <a:xfrm>
            <a:off x="2714612" y="5214949"/>
            <a:ext cx="3634425" cy="54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rPr sz="1400" b="1"/>
              <a:t>조건문이 true인 경우 if 뒤에 { } 안을 실행한다.</a:t>
            </a:r>
          </a:p>
          <a:p>
            <a:pPr lvl="0"/>
            <a:r>
              <a:rPr sz="1400" b="1"/>
              <a:t>조건문이 false인 경우 else뒤에 { } 안을 실행한다.</a:t>
            </a:r>
          </a:p>
        </p:txBody>
      </p:sp>
      <p:pic>
        <p:nvPicPr>
          <p:cNvPr id="145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7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1" animBg="1" advAuto="0"/>
      <p:bldP spid="144" grpId="2" animBg="1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코딩을 해보자!</a:t>
            </a:r>
          </a:p>
        </p:txBody>
      </p:sp>
      <p:sp>
        <p:nvSpPr>
          <p:cNvPr id="148" name="Shape 148"/>
          <p:cNvSpPr/>
          <p:nvPr/>
        </p:nvSpPr>
        <p:spPr>
          <a:xfrm>
            <a:off x="928662" y="1785926"/>
            <a:ext cx="7786742" cy="6822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t>Q. $a를 5으로 대입하고, $a와 2이 같은경우 “$a는 2입니다.”를 출력하고, </a:t>
            </a:r>
          </a:p>
          <a:p>
            <a:pPr lvl="0"/>
            <a:r>
              <a:t>    아닐 경우  “$a는 2가 아닙니다.”를 출력하도록 php코드를 작성하시오.</a:t>
            </a:r>
          </a:p>
        </p:txBody>
      </p:sp>
      <p:pic>
        <p:nvPicPr>
          <p:cNvPr id="149" name="image11.gif" descr="Untitled-9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28991" y="3143248"/>
            <a:ext cx="2371726" cy="1695451"/>
          </a:xfrm>
          <a:prstGeom prst="rect">
            <a:avLst/>
          </a:prstGeom>
          <a:ln w="12700">
            <a:miter lim="400000"/>
          </a:ln>
          <a:effectLst>
            <a:outerShdw blurRad="190500" rotWithShape="0">
              <a:srgbClr val="000000">
                <a:alpha val="70000"/>
              </a:srgbClr>
            </a:outerShdw>
          </a:effectLst>
        </p:spPr>
      </p:pic>
      <p:pic>
        <p:nvPicPr>
          <p:cNvPr id="150" name="r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7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1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00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직사각형 5"/>
          <p:cNvSpPr/>
          <p:nvPr/>
        </p:nvSpPr>
        <p:spPr>
          <a:xfrm>
            <a:off x="561895" y="4293096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 smtClean="0">
                <a:latin typeface="+mn-ea"/>
              </a:rPr>
              <a:t>Copyright</a:t>
            </a:r>
          </a:p>
          <a:p>
            <a:endParaRPr lang="en-US" altLang="ko-KR" sz="1200" dirty="0" smtClean="0">
              <a:latin typeface="+mn-ea"/>
            </a:endParaRPr>
          </a:p>
          <a:p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본 자료는 동그라미재단의 지원으로 개발되었으며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저작권과 일체의 사용권리는 “에어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”</a:t>
            </a:r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에 있습니다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</a:t>
            </a:r>
          </a:p>
          <a:p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Creative Commons License</a:t>
            </a:r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의 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"</a:t>
            </a:r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저작자표시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-</a:t>
            </a:r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비영리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-</a:t>
            </a:r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변경금지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(CC BY-NC-ND)"</a:t>
            </a:r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에 따라 비영리 목적의 경우 사용 가능합니다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</a:t>
            </a:r>
          </a:p>
          <a:p>
            <a:r>
              <a:rPr lang="en-US" altLang="ko-KR" sz="1200" u="sng" dirty="0" smtClean="0">
                <a:solidFill>
                  <a:srgbClr val="0000FF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http://creativecommons.org/licenses/by-nc-nd/4.0</a:t>
            </a:r>
            <a:r>
              <a:rPr lang="en-US" altLang="ko-KR" sz="1200" u="sng" dirty="0" smtClean="0">
                <a:solidFill>
                  <a:srgbClr val="0000FF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/</a:t>
            </a:r>
            <a:endParaRPr lang="ko-KR" altLang="en-US" sz="1200" u="sng" dirty="0">
              <a:solidFill>
                <a:srgbClr val="0000FF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04545241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elseif</a:t>
            </a:r>
          </a:p>
        </p:txBody>
      </p:sp>
      <p:sp>
        <p:nvSpPr>
          <p:cNvPr id="153" name="Shape 153"/>
          <p:cNvSpPr/>
          <p:nvPr/>
        </p:nvSpPr>
        <p:spPr>
          <a:xfrm>
            <a:off x="3571868" y="1643049"/>
            <a:ext cx="2143140" cy="3501655"/>
          </a:xfrm>
          <a:prstGeom prst="rect">
            <a:avLst/>
          </a:prstGeom>
          <a:solidFill>
            <a:srgbClr val="FFFFFF"/>
          </a:solidFill>
          <a:ln w="25400">
            <a:solidFill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/>
            <a:r>
              <a:rPr b="1"/>
              <a:t>if(조건문1)</a:t>
            </a:r>
          </a:p>
          <a:p>
            <a:pPr lvl="0"/>
            <a:r>
              <a:rPr b="1"/>
              <a:t>{</a:t>
            </a:r>
          </a:p>
          <a:p>
            <a:pPr lvl="0"/>
            <a:endParaRPr b="1"/>
          </a:p>
          <a:p>
            <a:pPr lvl="0"/>
            <a:r>
              <a:rPr b="1"/>
              <a:t>}</a:t>
            </a:r>
          </a:p>
          <a:p>
            <a:pPr lvl="0"/>
            <a:r>
              <a:rPr b="1"/>
              <a:t>elseif(조건문2)</a:t>
            </a:r>
          </a:p>
          <a:p>
            <a:pPr lvl="0"/>
            <a:r>
              <a:rPr b="1"/>
              <a:t>{</a:t>
            </a:r>
          </a:p>
          <a:p>
            <a:pPr lvl="0"/>
            <a:endParaRPr b="1"/>
          </a:p>
          <a:p>
            <a:pPr lvl="0"/>
            <a:r>
              <a:rPr b="1"/>
              <a:t>}</a:t>
            </a:r>
          </a:p>
          <a:p>
            <a:pPr lvl="0"/>
            <a:r>
              <a:rPr b="1"/>
              <a:t>else</a:t>
            </a:r>
          </a:p>
          <a:p>
            <a:pPr lvl="0"/>
            <a:r>
              <a:rPr b="1"/>
              <a:t>{</a:t>
            </a:r>
          </a:p>
          <a:p>
            <a:pPr lvl="0"/>
            <a:endParaRPr b="1"/>
          </a:p>
          <a:p>
            <a:pPr lvl="0"/>
            <a:r>
              <a:rPr b="1"/>
              <a:t>}</a:t>
            </a:r>
          </a:p>
        </p:txBody>
      </p:sp>
      <p:sp>
        <p:nvSpPr>
          <p:cNvPr id="154" name="Shape 154"/>
          <p:cNvSpPr/>
          <p:nvPr/>
        </p:nvSpPr>
        <p:spPr>
          <a:xfrm>
            <a:off x="1896402" y="5214949"/>
            <a:ext cx="4979660" cy="7764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rPr sz="1400" b="1"/>
              <a:t>조건문1이 참인경우 if 뒤에 { } 를 실행한다.</a:t>
            </a:r>
          </a:p>
          <a:p>
            <a:pPr lvl="0"/>
            <a:r>
              <a:rPr sz="1400" b="1"/>
              <a:t>조건문1이 거짓이고, 조건문2가 참인경우 elseif 뒤에 { } 를 실행한다.</a:t>
            </a:r>
          </a:p>
          <a:p>
            <a:pPr lvl="0"/>
            <a:r>
              <a:rPr sz="1400" b="1"/>
              <a:t>조건문1이 거짓이고, 조건문2도 거짓인경우 else 뒤에 { } 를 실행한다.</a:t>
            </a:r>
          </a:p>
        </p:txBody>
      </p:sp>
      <p:sp>
        <p:nvSpPr>
          <p:cNvPr id="155" name="Shape 155"/>
          <p:cNvSpPr/>
          <p:nvPr/>
        </p:nvSpPr>
        <p:spPr>
          <a:xfrm>
            <a:off x="732825" y="3071809"/>
            <a:ext cx="6991007" cy="964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rPr sz="5400" b="1">
                <a:solidFill>
                  <a:srgbClr val="FF0000"/>
                </a:solidFill>
              </a:rPr>
              <a:t>한번에 여러 개 사용 가능!</a:t>
            </a:r>
          </a:p>
        </p:txBody>
      </p:sp>
      <p:pic>
        <p:nvPicPr>
          <p:cNvPr id="156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7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1" animBg="1" advAuto="0"/>
      <p:bldP spid="154" grpId="2" animBg="1" advAuto="0"/>
      <p:bldP spid="155" grpId="3" animBg="1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여러 개 사용 예제</a:t>
            </a:r>
          </a:p>
        </p:txBody>
      </p:sp>
      <p:pic>
        <p:nvPicPr>
          <p:cNvPr id="159" name="image12.gif" descr="Untitled-2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71603" y="2357429"/>
            <a:ext cx="2628901" cy="2857501"/>
          </a:xfrm>
          <a:prstGeom prst="rect">
            <a:avLst/>
          </a:prstGeom>
          <a:ln w="12700">
            <a:miter lim="400000"/>
          </a:ln>
          <a:effectLst>
            <a:outerShdw blurRad="190500" rotWithShape="0">
              <a:srgbClr val="000000">
                <a:alpha val="70000"/>
              </a:srgbClr>
            </a:outerShdw>
          </a:effectLst>
        </p:spPr>
      </p:pic>
      <p:pic>
        <p:nvPicPr>
          <p:cNvPr id="160" name="image13.gif" descr="Untitled-4.gi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00562" y="4071942"/>
            <a:ext cx="2762251" cy="1143001"/>
          </a:xfrm>
          <a:prstGeom prst="rect">
            <a:avLst/>
          </a:prstGeom>
          <a:ln w="12700">
            <a:miter lim="400000"/>
          </a:ln>
          <a:effectLst>
            <a:outerShdw blurRad="190500" rotWithShape="0">
              <a:srgbClr val="000000">
                <a:alpha val="70000"/>
              </a:srgbClr>
            </a:outerShdw>
          </a:effectLst>
        </p:spPr>
      </p:pic>
      <p:sp>
        <p:nvSpPr>
          <p:cNvPr id="161" name="Shape 161"/>
          <p:cNvSpPr/>
          <p:nvPr/>
        </p:nvSpPr>
        <p:spPr>
          <a:xfrm>
            <a:off x="4429123" y="5335801"/>
            <a:ext cx="2553691" cy="3197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 b="1"/>
            </a:lvl1pPr>
          </a:lstStyle>
          <a:p>
            <a:pPr lvl="0">
              <a:defRPr sz="1800" b="0"/>
            </a:pPr>
            <a:r>
              <a:rPr sz="1400" b="1"/>
              <a:t>중괄호 안이 한 줄일 경우 생략가능 </a:t>
            </a:r>
          </a:p>
        </p:txBody>
      </p:sp>
      <p:pic>
        <p:nvPicPr>
          <p:cNvPr id="162" name="r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7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코딩을 해보자!</a:t>
            </a:r>
          </a:p>
        </p:txBody>
      </p:sp>
      <p:sp>
        <p:nvSpPr>
          <p:cNvPr id="165" name="Shape 165"/>
          <p:cNvSpPr/>
          <p:nvPr/>
        </p:nvSpPr>
        <p:spPr>
          <a:xfrm>
            <a:off x="928662" y="1785926"/>
            <a:ext cx="7786742" cy="6822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t>Q. $a를 “C” 를 대입하고, 조건문으로 “A”인지, “B”인지, “C”인지, 셋 다</a:t>
            </a:r>
          </a:p>
          <a:p>
            <a:pPr lvl="0"/>
            <a:r>
              <a:t>   아닌지를 출력하는 php코드를 작성하시오.</a:t>
            </a:r>
          </a:p>
        </p:txBody>
      </p:sp>
      <p:pic>
        <p:nvPicPr>
          <p:cNvPr id="166" name="image14.gif" descr="Untitled-6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28926" y="3429000"/>
            <a:ext cx="2895601" cy="1133475"/>
          </a:xfrm>
          <a:prstGeom prst="rect">
            <a:avLst/>
          </a:prstGeom>
          <a:ln w="12700">
            <a:miter lim="400000"/>
          </a:ln>
          <a:effectLst>
            <a:outerShdw blurRad="190500" rotWithShape="0">
              <a:srgbClr val="000000">
                <a:alpha val="70000"/>
              </a:srgbClr>
            </a:outerShdw>
          </a:effectLst>
        </p:spPr>
      </p:pic>
      <p:pic>
        <p:nvPicPr>
          <p:cNvPr id="167" name="r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7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" grpId="1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조건 연산자</a:t>
            </a:r>
          </a:p>
        </p:txBody>
      </p:sp>
      <p:sp>
        <p:nvSpPr>
          <p:cNvPr id="70" name="Shape 70"/>
          <p:cNvSpPr/>
          <p:nvPr/>
        </p:nvSpPr>
        <p:spPr>
          <a:xfrm>
            <a:off x="1000100" y="1643049"/>
            <a:ext cx="3921894" cy="3868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Q. 다음 C코드를 컴파일 했을 때의 결과는?</a:t>
            </a:r>
          </a:p>
        </p:txBody>
      </p:sp>
      <p:pic>
        <p:nvPicPr>
          <p:cNvPr id="71" name="image2.gif" descr="Untitled-3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28794" y="2285992"/>
            <a:ext cx="2543176" cy="1143001"/>
          </a:xfrm>
          <a:prstGeom prst="rect">
            <a:avLst/>
          </a:prstGeom>
          <a:ln w="12700">
            <a:miter lim="400000"/>
          </a:ln>
          <a:effectLst>
            <a:outerShdw blurRad="190500" rotWithShape="0">
              <a:srgbClr val="000000">
                <a:alpha val="70000"/>
              </a:srgbClr>
            </a:outerShdw>
          </a:effectLst>
        </p:spPr>
      </p:pic>
      <p:sp>
        <p:nvSpPr>
          <p:cNvPr id="72" name="Shape 72"/>
          <p:cNvSpPr/>
          <p:nvPr/>
        </p:nvSpPr>
        <p:spPr>
          <a:xfrm>
            <a:off x="4357685" y="4714883"/>
            <a:ext cx="1357323" cy="345441"/>
          </a:xfrm>
          <a:prstGeom prst="rect">
            <a:avLst/>
          </a:prstGeom>
          <a:solid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1 0</a:t>
            </a:r>
          </a:p>
        </p:txBody>
      </p:sp>
      <p:sp>
        <p:nvSpPr>
          <p:cNvPr id="73" name="Shape 73"/>
          <p:cNvSpPr/>
          <p:nvPr/>
        </p:nvSpPr>
        <p:spPr>
          <a:xfrm>
            <a:off x="1000100" y="1643049"/>
            <a:ext cx="2623446" cy="3868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Q. 다음 PHP코드의 결과는?</a:t>
            </a:r>
          </a:p>
        </p:txBody>
      </p:sp>
      <p:pic>
        <p:nvPicPr>
          <p:cNvPr id="74" name="image3.gif" descr="Untitled-5.gi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00165" y="2266944"/>
            <a:ext cx="1819276" cy="447676"/>
          </a:xfrm>
          <a:prstGeom prst="rect">
            <a:avLst/>
          </a:prstGeom>
          <a:ln w="12700">
            <a:miter lim="400000"/>
          </a:ln>
          <a:effectLst>
            <a:outerShdw blurRad="190500" rotWithShape="0">
              <a:srgbClr val="000000">
                <a:alpha val="70000"/>
              </a:srgbClr>
            </a:outerShdw>
          </a:effectLst>
        </p:spPr>
      </p:pic>
      <p:sp>
        <p:nvSpPr>
          <p:cNvPr id="75" name="Shape 75"/>
          <p:cNvSpPr/>
          <p:nvPr/>
        </p:nvSpPr>
        <p:spPr>
          <a:xfrm>
            <a:off x="4357685" y="4572008"/>
            <a:ext cx="358141" cy="67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1</a:t>
            </a:r>
          </a:p>
        </p:txBody>
      </p:sp>
      <p:pic>
        <p:nvPicPr>
          <p:cNvPr id="76" name="r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7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xit" presetSubtype="4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xit" presetSubtype="4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2" animBg="1" advAuto="0"/>
      <p:bldP spid="71" grpId="3" animBg="1" advAuto="0"/>
      <p:bldP spid="72" grpId="1" animBg="1" advAuto="0"/>
      <p:bldP spid="72" grpId="4" animBg="1" advAuto="0"/>
      <p:bldP spid="73" grpId="5" animBg="1" advAuto="0"/>
      <p:bldP spid="74" grpId="6" animBg="1" advAuto="0"/>
      <p:bldP spid="75" grpId="7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조건 연산자</a:t>
            </a:r>
          </a:p>
        </p:txBody>
      </p:sp>
      <p:sp>
        <p:nvSpPr>
          <p:cNvPr id="79" name="Shape 79"/>
          <p:cNvSpPr/>
          <p:nvPr/>
        </p:nvSpPr>
        <p:spPr>
          <a:xfrm>
            <a:off x="1066800" y="1600200"/>
            <a:ext cx="7772400" cy="457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endParaRPr/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r>
              <a:t>조건문이 참일 경우  1 (true)를, 거짓일 경우 0 (false)를 리턴한다.</a:t>
            </a:r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endParaRPr/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r>
              <a:t>일반적으로 php에서는 0 = false = null 이다.</a:t>
            </a:r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endParaRPr/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r>
              <a:t>비교할 때는 자료형을 구분하지 않는다.</a:t>
            </a:r>
          </a:p>
        </p:txBody>
      </p:sp>
      <p:pic>
        <p:nvPicPr>
          <p:cNvPr id="80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7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1" build="p" bldLvl="5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조건 연산자의 종류</a:t>
            </a:r>
          </a:p>
        </p:txBody>
      </p:sp>
      <p:sp>
        <p:nvSpPr>
          <p:cNvPr id="83" name="Shape 83"/>
          <p:cNvSpPr/>
          <p:nvPr/>
        </p:nvSpPr>
        <p:spPr>
          <a:xfrm>
            <a:off x="1066800" y="1600200"/>
            <a:ext cx="7772400" cy="457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endParaRPr/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r>
              <a:t>$a == $b : $a와 $b가 같다.</a:t>
            </a:r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endParaRPr/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r>
              <a:t>$a != $b : $a와 $b가 다르다.</a:t>
            </a:r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endParaRPr/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r>
              <a:t>$a &gt; $b : $a가 $b보다 크다.</a:t>
            </a:r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endParaRPr/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r>
              <a:t>$a &gt;= $b : $a가 $b 이상이다.</a:t>
            </a:r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endParaRPr/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r>
              <a:t>$a &lt; $b : $a가 $b보다 작다.</a:t>
            </a:r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endParaRPr/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r>
              <a:t>$a &lt;= $b : $a가 $b 이하이다.</a:t>
            </a:r>
          </a:p>
        </p:txBody>
      </p:sp>
      <p:pic>
        <p:nvPicPr>
          <p:cNvPr id="84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7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1" build="p" bldLvl="5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코딩을 해보자!</a:t>
            </a:r>
          </a:p>
        </p:txBody>
      </p:sp>
      <p:sp>
        <p:nvSpPr>
          <p:cNvPr id="87" name="Shape 87"/>
          <p:cNvSpPr/>
          <p:nvPr/>
        </p:nvSpPr>
        <p:spPr>
          <a:xfrm>
            <a:off x="928661" y="1785926"/>
            <a:ext cx="7286678" cy="3868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t>Q. $a에 3을, $b에 2를 넣고, $a!=$b를 출력하시오.</a:t>
            </a:r>
          </a:p>
        </p:txBody>
      </p:sp>
      <p:pic>
        <p:nvPicPr>
          <p:cNvPr id="88" name="image4.gif" descr="Untitled-7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43305" y="3357562"/>
            <a:ext cx="1228726" cy="885826"/>
          </a:xfrm>
          <a:prstGeom prst="rect">
            <a:avLst/>
          </a:prstGeom>
          <a:ln w="12700">
            <a:miter lim="400000"/>
          </a:ln>
          <a:effectLst>
            <a:outerShdw blurRad="190500" rotWithShape="0">
              <a:srgbClr val="000000">
                <a:alpha val="70000"/>
              </a:srgbClr>
            </a:outerShdw>
          </a:effectLst>
        </p:spPr>
      </p:pic>
      <p:pic>
        <p:nvPicPr>
          <p:cNvPr id="89" name="r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7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1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PHP 조건문의 문제점</a:t>
            </a:r>
          </a:p>
        </p:txBody>
      </p:sp>
      <p:pic>
        <p:nvPicPr>
          <p:cNvPr id="92" name="image5.gif" descr="Untitled-9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09808" y="2319335"/>
            <a:ext cx="1619251" cy="895351"/>
          </a:xfrm>
          <a:prstGeom prst="rect">
            <a:avLst/>
          </a:prstGeom>
          <a:ln w="12700">
            <a:miter lim="400000"/>
          </a:ln>
          <a:effectLst>
            <a:outerShdw blurRad="190500" rotWithShape="0">
              <a:srgbClr val="000000">
                <a:alpha val="70000"/>
              </a:srgbClr>
            </a:outerShdw>
          </a:effectLst>
        </p:spPr>
      </p:pic>
      <p:sp>
        <p:nvSpPr>
          <p:cNvPr id="93" name="Shape 93"/>
          <p:cNvSpPr/>
          <p:nvPr/>
        </p:nvSpPr>
        <p:spPr>
          <a:xfrm>
            <a:off x="1000100" y="1643049"/>
            <a:ext cx="3921894" cy="3868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Q. 다음 C코드를 컴파일 했을 때의 결과는?</a:t>
            </a:r>
          </a:p>
        </p:txBody>
      </p:sp>
      <p:sp>
        <p:nvSpPr>
          <p:cNvPr id="94" name="Shape 94"/>
          <p:cNvSpPr/>
          <p:nvPr/>
        </p:nvSpPr>
        <p:spPr>
          <a:xfrm>
            <a:off x="5000628" y="4214817"/>
            <a:ext cx="383541" cy="739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400"/>
            </a:lvl1pPr>
          </a:lstStyle>
          <a:p>
            <a:pPr lvl="0">
              <a:defRPr sz="1800"/>
            </a:pPr>
            <a:r>
              <a:rPr sz="4400"/>
              <a:t>1</a:t>
            </a:r>
          </a:p>
        </p:txBody>
      </p:sp>
      <p:sp>
        <p:nvSpPr>
          <p:cNvPr id="95" name="Shape 95"/>
          <p:cNvSpPr/>
          <p:nvPr/>
        </p:nvSpPr>
        <p:spPr>
          <a:xfrm>
            <a:off x="3643305" y="3143248"/>
            <a:ext cx="1438395" cy="13136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rPr sz="8000" b="1">
                <a:solidFill>
                  <a:srgbClr val="C00000"/>
                </a:solidFill>
              </a:rPr>
              <a:t>왜?</a:t>
            </a:r>
          </a:p>
        </p:txBody>
      </p:sp>
      <p:pic>
        <p:nvPicPr>
          <p:cNvPr id="96" name="r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7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xit" presetSubtype="4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xit" presetSubtype="4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1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8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2" animBg="1" advAuto="0"/>
      <p:bldP spid="93" grpId="3" animBg="1" advAuto="0"/>
      <p:bldP spid="94" grpId="1" animBg="1" advAuto="0"/>
      <p:bldP spid="94" grpId="4" animBg="1" advAuto="0"/>
      <p:bldP spid="95" grpId="5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자료형</a:t>
            </a:r>
          </a:p>
        </p:txBody>
      </p:sp>
      <p:sp>
        <p:nvSpPr>
          <p:cNvPr id="99" name="Shape 99"/>
          <p:cNvSpPr/>
          <p:nvPr/>
        </p:nvSpPr>
        <p:spPr>
          <a:xfrm>
            <a:off x="1066800" y="1600200"/>
            <a:ext cx="7772400" cy="457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endParaRPr/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r>
              <a:t>int  : 정수형 (ex 1, 2, 3, 4)</a:t>
            </a:r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endParaRPr/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r>
              <a:t>double : 실수형 (ex 1.2, 3.1, 1.231)</a:t>
            </a:r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endParaRPr/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r>
              <a:t>string : 문자열 (ex “Air”, ‘Aaron Ramsey’)</a:t>
            </a:r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endParaRPr/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r>
              <a:t>bool : 논리형 (true, false)</a:t>
            </a:r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endParaRPr/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r>
              <a:t>array : 배열형</a:t>
            </a:r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endParaRPr/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r>
              <a:t>object : 객체형</a:t>
            </a:r>
          </a:p>
        </p:txBody>
      </p:sp>
      <p:pic>
        <p:nvPicPr>
          <p:cNvPr id="100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7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1" build="p" bldLvl="5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 dirty="0" err="1">
                <a:solidFill>
                  <a:srgbClr val="696464"/>
                </a:solidFill>
              </a:rPr>
              <a:t>자료형을</a:t>
            </a:r>
            <a:r>
              <a:rPr sz="4000" dirty="0">
                <a:solidFill>
                  <a:srgbClr val="696464"/>
                </a:solidFill>
              </a:rPr>
              <a:t> </a:t>
            </a:r>
            <a:r>
              <a:rPr sz="4000" dirty="0" err="1">
                <a:solidFill>
                  <a:srgbClr val="696464"/>
                </a:solidFill>
              </a:rPr>
              <a:t>포함한</a:t>
            </a:r>
            <a:r>
              <a:rPr sz="4000" dirty="0">
                <a:solidFill>
                  <a:srgbClr val="696464"/>
                </a:solidFill>
              </a:rPr>
              <a:t> </a:t>
            </a:r>
            <a:r>
              <a:rPr sz="4000" dirty="0" err="1">
                <a:solidFill>
                  <a:srgbClr val="696464"/>
                </a:solidFill>
              </a:rPr>
              <a:t>비교</a:t>
            </a:r>
            <a:endParaRPr sz="4000" dirty="0">
              <a:solidFill>
                <a:srgbClr val="696464"/>
              </a:solidFill>
            </a:endParaRPr>
          </a:p>
        </p:txBody>
      </p:sp>
      <p:sp>
        <p:nvSpPr>
          <p:cNvPr id="103" name="Shape 103"/>
          <p:cNvSpPr/>
          <p:nvPr/>
        </p:nvSpPr>
        <p:spPr>
          <a:xfrm>
            <a:off x="1066800" y="1600200"/>
            <a:ext cx="7772400" cy="457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endParaRPr/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r>
              <a:t>$a= == $b : $a와 $b가 자료형이 같고, 값도 같다.</a:t>
            </a:r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endParaRPr/>
          </a:p>
          <a:p>
            <a:pPr marL="274320" lvl="0" indent="-27432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r>
              <a:t>$a!== $b : $a와 $b가 자료형이 다르거나, 값이 다르다.</a:t>
            </a:r>
          </a:p>
        </p:txBody>
      </p:sp>
      <p:pic>
        <p:nvPicPr>
          <p:cNvPr id="104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7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1" build="p" bldLvl="5" animBg="1" advAuto="0"/>
    </p:bld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D34817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erpetua"/>
            <a:ea typeface="Perpetua"/>
            <a:cs typeface="Perpetua"/>
            <a:sym typeface="Perpet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D34817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erpetua"/>
            <a:ea typeface="Perpetua"/>
            <a:cs typeface="Perpetua"/>
            <a:sym typeface="Perpet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D34817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erpetua"/>
            <a:ea typeface="Perpetua"/>
            <a:cs typeface="Perpetua"/>
            <a:sym typeface="Perpet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D34817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erpetua"/>
            <a:ea typeface="Perpetua"/>
            <a:cs typeface="Perpetua"/>
            <a:sym typeface="Perpet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766</Words>
  <Application>Microsoft Office PowerPoint</Application>
  <PresentationFormat>화면 슬라이드 쇼(4:3)</PresentationFormat>
  <Paragraphs>129</Paragraphs>
  <Slides>22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3" baseType="lpstr">
      <vt:lpstr>Default</vt:lpstr>
      <vt:lpstr>PowerPoint 프레젠테이션</vt:lpstr>
      <vt:lpstr>PowerPoint 프레젠테이션</vt:lpstr>
      <vt:lpstr>조건 연산자</vt:lpstr>
      <vt:lpstr>조건 연산자</vt:lpstr>
      <vt:lpstr>조건 연산자의 종류</vt:lpstr>
      <vt:lpstr>코딩을 해보자!</vt:lpstr>
      <vt:lpstr>PHP 조건문의 문제점</vt:lpstr>
      <vt:lpstr>자료형</vt:lpstr>
      <vt:lpstr>자료형을 포함한 비교</vt:lpstr>
      <vt:lpstr>자료형의 변경</vt:lpstr>
      <vt:lpstr>아까의 문제 해결</vt:lpstr>
      <vt:lpstr>복합 조건 연산자</vt:lpstr>
      <vt:lpstr>코딩을 해보자!</vt:lpstr>
      <vt:lpstr>반대 조건 연산자</vt:lpstr>
      <vt:lpstr>조건문</vt:lpstr>
      <vt:lpstr>조건문 예시</vt:lpstr>
      <vt:lpstr>코딩을 해보자!</vt:lpstr>
      <vt:lpstr>else</vt:lpstr>
      <vt:lpstr>코딩을 해보자!</vt:lpstr>
      <vt:lpstr>elseif</vt:lpstr>
      <vt:lpstr>여러 개 사용 예제</vt:lpstr>
      <vt:lpstr>코딩을 해보자!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junior-edu</dc:creator>
  <cp:lastModifiedBy>user</cp:lastModifiedBy>
  <cp:revision>5</cp:revision>
  <dcterms:modified xsi:type="dcterms:W3CDTF">2015-01-27T02:47:19Z</dcterms:modified>
</cp:coreProperties>
</file>