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80" r:id="rId3"/>
    <p:sldId id="258" r:id="rId4"/>
    <p:sldId id="261" r:id="rId5"/>
    <p:sldId id="268" r:id="rId6"/>
    <p:sldId id="272" r:id="rId7"/>
    <p:sldId id="277" r:id="rId8"/>
    <p:sldId id="274" r:id="rId9"/>
    <p:sldId id="275" r:id="rId10"/>
    <p:sldId id="276" r:id="rId11"/>
    <p:sldId id="278" r:id="rId12"/>
    <p:sldId id="271" r:id="rId13"/>
    <p:sldId id="27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45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35AB2-14B8-7242-9E7D-A308E4C1A45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664B0-41CB-0448-9C79-B57E5E90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0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 smtClean="0">
                <a:latin typeface="a가을소풍M"/>
                <a:ea typeface="a가을소풍M"/>
                <a:cs typeface="a가을소풍M"/>
              </a:rPr>
              <a:t>앞서 설명된 것처럼</a:t>
            </a:r>
            <a:r>
              <a:rPr lang="en-US" altLang="ko-KR" sz="1200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200" dirty="0" smtClean="0">
                <a:latin typeface="a가을소풍M"/>
                <a:ea typeface="a가을소풍M"/>
                <a:cs typeface="a가을소풍M"/>
              </a:rPr>
              <a:t> 우리 팀이 포착한 기회의 니즈가 충만하다는 것을 다른 사람들과의 인터뷰를 통해 입증하는 활동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64B0-41CB-0448-9C79-B57E5E9092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2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64B0-41CB-0448-9C79-B57E5E9092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44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6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ko-KR" sz="1100">
                <a:latin typeface="나눔고딕" charset="0"/>
                <a:ea typeface="나눔고딕" charset="0"/>
                <a:cs typeface="나눔고딕" charset="0"/>
              </a:rPr>
              <a:t>※ </a:t>
            </a:r>
            <a:r>
              <a:rPr lang="ko-KR" altLang="en-US" sz="1100">
                <a:latin typeface="나눔고딕" charset="0"/>
                <a:ea typeface="나눔고딕" charset="0"/>
                <a:cs typeface="나눔고딕" charset="0"/>
              </a:rPr>
              <a:t>아래와 같은 내용이 포함되도록 작성</a:t>
            </a:r>
            <a:endParaRPr lang="en-US" altLang="ko-KR" sz="1100">
              <a:latin typeface="나눔고딕" charset="0"/>
              <a:ea typeface="나눔고딕" charset="0"/>
              <a:cs typeface="나눔고딕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ko-KR" sz="2000">
                <a:latin typeface="나눔고딕" charset="0"/>
                <a:ea typeface="나눔고딕" charset="0"/>
                <a:cs typeface="나눔고딕" charset="0"/>
              </a:rPr>
              <a:t> </a:t>
            </a:r>
            <a:r>
              <a:rPr lang="en-US" altLang="ko-KR">
                <a:latin typeface="나눔고딕" charset="0"/>
                <a:ea typeface="나눔고딕" charset="0"/>
                <a:cs typeface="나눔고딕" charset="0"/>
              </a:rPr>
              <a:t>- </a:t>
            </a:r>
            <a:r>
              <a:rPr lang="ko-KR" altLang="en-US">
                <a:latin typeface="나눔고딕" charset="0"/>
                <a:ea typeface="나눔고딕" charset="0"/>
                <a:cs typeface="나눔고딕" charset="0"/>
              </a:rPr>
              <a:t>교육 프로그램일 경우 커리큘럼</a:t>
            </a:r>
            <a:r>
              <a:rPr lang="en-US" altLang="ko-KR">
                <a:latin typeface="나눔고딕" charset="0"/>
                <a:ea typeface="나눔고딕" charset="0"/>
                <a:cs typeface="나눔고딕" charset="0"/>
              </a:rPr>
              <a:t>, </a:t>
            </a:r>
            <a:r>
              <a:rPr lang="ko-KR" altLang="en-US">
                <a:latin typeface="나눔고딕" charset="0"/>
                <a:ea typeface="나눔고딕" charset="0"/>
                <a:cs typeface="나눔고딕" charset="0"/>
              </a:rPr>
              <a:t>교재 등의 구체적인 내용</a:t>
            </a:r>
            <a:r>
              <a:rPr lang="en-US" altLang="ko-KR">
                <a:latin typeface="나눔고딕" charset="0"/>
                <a:ea typeface="나눔고딕" charset="0"/>
                <a:cs typeface="나눔고딕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ko-KR">
                <a:latin typeface="나눔고딕" charset="0"/>
                <a:ea typeface="나눔고딕" charset="0"/>
                <a:cs typeface="나눔고딕" charset="0"/>
              </a:rPr>
              <a:t>       (</a:t>
            </a:r>
            <a:r>
              <a:rPr lang="ko-KR" altLang="en-US">
                <a:latin typeface="나눔고딕" charset="0"/>
                <a:ea typeface="나눔고딕" charset="0"/>
                <a:cs typeface="나눔고딕" charset="0"/>
              </a:rPr>
              <a:t>신규개발인지</a:t>
            </a:r>
            <a:r>
              <a:rPr lang="en-US" altLang="ko-KR">
                <a:latin typeface="나눔고딕" charset="0"/>
                <a:ea typeface="나눔고딕" charset="0"/>
                <a:cs typeface="나눔고딕" charset="0"/>
              </a:rPr>
              <a:t>, </a:t>
            </a:r>
            <a:r>
              <a:rPr lang="ko-KR" altLang="en-US">
                <a:latin typeface="나눔고딕" charset="0"/>
                <a:ea typeface="나눔고딕" charset="0"/>
                <a:cs typeface="나눔고딕" charset="0"/>
              </a:rPr>
              <a:t>기존에 이미 개발완료 되었는지 등의  설명</a:t>
            </a:r>
            <a:r>
              <a:rPr lang="en-US" altLang="ko-KR">
                <a:latin typeface="나눔고딕" charset="0"/>
                <a:ea typeface="나눔고딕" charset="0"/>
                <a:cs typeface="나눔고딕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ko-KR">
                <a:latin typeface="나눔고딕" charset="0"/>
                <a:ea typeface="나눔고딕" charset="0"/>
                <a:cs typeface="나눔고딕" charset="0"/>
              </a:rPr>
              <a:t> -  </a:t>
            </a:r>
            <a:r>
              <a:rPr lang="ko-KR" altLang="en-US">
                <a:latin typeface="나눔고딕" charset="0"/>
                <a:ea typeface="나눔고딕" charset="0"/>
                <a:cs typeface="나눔고딕" charset="0"/>
              </a:rPr>
              <a:t>활동의  구체적인 설계</a:t>
            </a:r>
            <a:endParaRPr lang="en-US" altLang="ko-KR">
              <a:latin typeface="나눔고딕" charset="0"/>
              <a:ea typeface="나눔고딕" charset="0"/>
              <a:cs typeface="나눔고딕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ko-KR">
                <a:latin typeface="나눔고딕" charset="0"/>
                <a:ea typeface="나눔고딕" charset="0"/>
                <a:cs typeface="나눔고딕" charset="0"/>
              </a:rPr>
              <a:t>    ex) </a:t>
            </a:r>
            <a:r>
              <a:rPr lang="en-US" altLang="ko-KR">
                <a:latin typeface="맑은 고딕" charset="0"/>
              </a:rPr>
              <a:t>① </a:t>
            </a:r>
            <a:r>
              <a:rPr lang="ko-KR" altLang="en-US">
                <a:latin typeface="맑은 고딕" charset="0"/>
              </a:rPr>
              <a:t>교육대상 및 규모</a:t>
            </a:r>
            <a:endParaRPr lang="en-US" altLang="ko-KR">
              <a:latin typeface="맑은 고딕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ko-KR">
                <a:latin typeface="맑은 고딕" charset="0"/>
              </a:rPr>
              <a:t>        ② </a:t>
            </a:r>
            <a:r>
              <a:rPr lang="ko-KR" altLang="en-US">
                <a:latin typeface="맑은 고딕" charset="0"/>
              </a:rPr>
              <a:t>활동회수</a:t>
            </a:r>
            <a:r>
              <a:rPr lang="en-US" altLang="ko-KR">
                <a:latin typeface="맑은 고딕" charset="0"/>
              </a:rPr>
              <a:t>, </a:t>
            </a:r>
            <a:r>
              <a:rPr lang="ko-KR" altLang="en-US">
                <a:latin typeface="맑은 고딕" charset="0"/>
              </a:rPr>
              <a:t>활동기간</a:t>
            </a:r>
            <a:endParaRPr lang="en-US" altLang="ko-KR">
              <a:latin typeface="맑은 고딕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ko-KR">
                <a:latin typeface="맑은 고딕" charset="0"/>
              </a:rPr>
              <a:t>        ③ </a:t>
            </a:r>
            <a:r>
              <a:rPr lang="ko-KR" altLang="en-US">
                <a:latin typeface="맑은 고딕" charset="0"/>
              </a:rPr>
              <a:t>활동장소</a:t>
            </a:r>
            <a:endParaRPr lang="en-US" altLang="ko-KR">
              <a:latin typeface="맑은 고딕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ko-KR">
                <a:latin typeface="맑은 고딕" charset="0"/>
              </a:rPr>
              <a:t>        ④ </a:t>
            </a:r>
            <a:r>
              <a:rPr lang="ko-KR" altLang="en-US">
                <a:latin typeface="맑은 고딕" charset="0"/>
              </a:rPr>
              <a:t>교육자</a:t>
            </a:r>
            <a:r>
              <a:rPr lang="en-US" altLang="ko-KR">
                <a:latin typeface="맑은 고딕" charset="0"/>
              </a:rPr>
              <a:t>(</a:t>
            </a:r>
            <a:r>
              <a:rPr lang="ko-KR" altLang="en-US">
                <a:latin typeface="맑은 고딕" charset="0"/>
              </a:rPr>
              <a:t>활동가</a:t>
            </a:r>
            <a:r>
              <a:rPr lang="en-US" altLang="ko-KR">
                <a:latin typeface="맑은 고딕" charset="0"/>
              </a:rPr>
              <a:t>)</a:t>
            </a:r>
            <a:r>
              <a:rPr lang="ko-KR" altLang="en-US">
                <a:latin typeface="맑은 고딕" charset="0"/>
              </a:rPr>
              <a:t>의 역할</a:t>
            </a:r>
            <a:endParaRPr lang="en-US" altLang="ko-KR">
              <a:latin typeface="맑은 고딕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ko-KR">
                <a:latin typeface="나눔고딕" charset="0"/>
                <a:ea typeface="나눔고딕" charset="0"/>
                <a:cs typeface="나눔고딕" charset="0"/>
              </a:rPr>
              <a:t>             *</a:t>
            </a:r>
            <a:r>
              <a:rPr lang="ko-KR" altLang="en-US">
                <a:latin typeface="나눔고딕" charset="0"/>
                <a:ea typeface="나눔고딕" charset="0"/>
                <a:cs typeface="나눔고딕" charset="0"/>
              </a:rPr>
              <a:t>프로젝트 개요 페이지의 프로젝트실제활동 설명 부분을 더 자세히 기입</a:t>
            </a:r>
          </a:p>
          <a:p>
            <a:pPr eaLnBrk="1" hangingPunct="1">
              <a:spcBef>
                <a:spcPct val="0"/>
              </a:spcBef>
            </a:pPr>
            <a:endParaRPr lang="ko-KR" altLang="en-US">
              <a:latin typeface="맑은 고딕" charset="0"/>
            </a:endParaRPr>
          </a:p>
        </p:txBody>
      </p:sp>
      <p:sp>
        <p:nvSpPr>
          <p:cNvPr id="57347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DD0CA94A-86CA-F445-BAF3-62EDFB7F436A}" type="slidenum">
              <a:rPr lang="ko-KR" altLang="en-US" sz="1200">
                <a:cs typeface="맑은 고딕" charset="0"/>
              </a:rPr>
              <a:pPr eaLnBrk="1" hangingPunct="1"/>
              <a:t>8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7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7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7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3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6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4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9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0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21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55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thecircle.or.kr/home/index.php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asted-image.tif"/>
          <p:cNvPicPr/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7198316" y="53840"/>
            <a:ext cx="1857752" cy="42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동그라미재단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15" y="53840"/>
            <a:ext cx="1284760" cy="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37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circle.or.kr/home/index.php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thecircle.or.kr/home/index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o.learn.korea@gmail.com" TargetMode="Externa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o.learn.korea@gmail.co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" y="121506"/>
            <a:ext cx="8801100" cy="1470025"/>
          </a:xfrm>
        </p:spPr>
        <p:txBody>
          <a:bodyPr>
            <a:normAutofit/>
          </a:bodyPr>
          <a:lstStyle/>
          <a:p>
            <a:r>
              <a:rPr lang="en-US" altLang="ko-KR" sz="32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2014</a:t>
            </a:r>
            <a:r>
              <a:rPr lang="ko-KR" altLang="en-US" sz="32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 </a:t>
            </a:r>
            <a:r>
              <a:rPr lang="en-US" altLang="ko-KR" sz="32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The </a:t>
            </a:r>
            <a:r>
              <a:rPr lang="ko-KR" altLang="en-US" sz="32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두런두런 </a:t>
            </a:r>
            <a:r>
              <a:rPr lang="en-US" altLang="ko-KR" sz="32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(Do + Learn) </a:t>
            </a:r>
            <a:r>
              <a:rPr lang="ko-KR" altLang="en-US" sz="3200" dirty="0" smtClean="0">
                <a:solidFill>
                  <a:srgbClr val="F79646"/>
                </a:solidFill>
                <a:latin typeface="a파도소리"/>
                <a:ea typeface="a파도소리"/>
                <a:cs typeface="a파도소리"/>
              </a:rPr>
              <a:t>동아리</a:t>
            </a:r>
            <a:endParaRPr lang="en-US" sz="3200" dirty="0">
              <a:solidFill>
                <a:srgbClr val="F79646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3"/>
            <a:ext cx="355441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6126163"/>
            <a:ext cx="3554412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스크린샷 2013-10-27 오후 9.55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657850"/>
            <a:ext cx="16383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o-learn fb cover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/>
          <a:stretch/>
        </p:blipFill>
        <p:spPr>
          <a:xfrm>
            <a:off x="1384793" y="1319217"/>
            <a:ext cx="6374415" cy="296832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261041" y="4403254"/>
            <a:ext cx="4621918" cy="824925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a파도소리"/>
                <a:ea typeface="a파도소리"/>
                <a:cs typeface="a파도소리"/>
              </a:rPr>
              <a:t>기회입증 조사</a:t>
            </a:r>
            <a:endParaRPr lang="en-US" sz="2800" dirty="0">
              <a:latin typeface="a파도소리"/>
              <a:ea typeface="a파도소리"/>
              <a:cs typeface="a파도소리"/>
            </a:endParaRPr>
          </a:p>
        </p:txBody>
      </p:sp>
    </p:spTree>
    <p:extLst>
      <p:ext uri="{BB962C8B-B14F-4D97-AF65-F5344CB8AC3E}">
        <p14:creationId xmlns:p14="http://schemas.microsoft.com/office/powerpoint/2010/main" val="322436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2" y="400875"/>
            <a:ext cx="2918265" cy="659999"/>
          </a:xfrm>
          <a:prstGeom prst="roundRect">
            <a:avLst/>
          </a:prstGeom>
          <a:solidFill>
            <a:srgbClr val="4787FF"/>
          </a:solidFill>
          <a:ln>
            <a:solidFill>
              <a:srgbClr val="478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4P 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전략분석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6" name="그림 12" descr="Produ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7139" y="1123467"/>
            <a:ext cx="2255020" cy="2301711"/>
          </a:xfrm>
          <a:prstGeom prst="rect">
            <a:avLst/>
          </a:prstGeom>
        </p:spPr>
      </p:pic>
      <p:pic>
        <p:nvPicPr>
          <p:cNvPr id="8" name="그림 15" descr="Pla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7139" y="3931779"/>
            <a:ext cx="2324219" cy="2343270"/>
          </a:xfrm>
          <a:prstGeom prst="rect">
            <a:avLst/>
          </a:prstGeom>
        </p:spPr>
      </p:pic>
      <p:pic>
        <p:nvPicPr>
          <p:cNvPr id="9" name="그림 16" descr="Pri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4200" y="1123467"/>
            <a:ext cx="2270607" cy="2369522"/>
          </a:xfrm>
          <a:prstGeom prst="rect">
            <a:avLst/>
          </a:prstGeom>
        </p:spPr>
      </p:pic>
      <p:pic>
        <p:nvPicPr>
          <p:cNvPr id="11" name="그림 17" descr="Promo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8643" y="3931779"/>
            <a:ext cx="2246164" cy="23432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6381" y="3283707"/>
            <a:ext cx="4196982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smtClean="0">
                <a:latin typeface="+mn-ea"/>
                <a:cs typeface="1훈새마을운동 Regular"/>
              </a:rPr>
              <a:t>구체적으로 무엇을 판매</a:t>
            </a:r>
            <a:r>
              <a:rPr lang="en-US" altLang="ko-KR" sz="1600" dirty="0">
                <a:latin typeface="+mn-ea"/>
                <a:cs typeface="1훈새마을운동 Regular"/>
              </a:rPr>
              <a:t> </a:t>
            </a:r>
            <a:r>
              <a:rPr lang="ko-KR" altLang="en-US" sz="1600" dirty="0" smtClean="0">
                <a:latin typeface="+mn-ea"/>
                <a:cs typeface="1훈새마을운동 Regular"/>
              </a:rPr>
              <a:t>혹은 제공하는가</a:t>
            </a:r>
            <a:r>
              <a:rPr lang="en-US" altLang="ko-KR" sz="1600" dirty="0" smtClean="0">
                <a:latin typeface="+mn-ea"/>
                <a:cs typeface="1훈새마을운동 Regular"/>
              </a:rPr>
              <a:t>?</a:t>
            </a:r>
          </a:p>
          <a:p>
            <a:pPr algn="ctr"/>
            <a:r>
              <a:rPr lang="ko-KR" altLang="en-US" sz="1600" dirty="0" smtClean="0">
                <a:latin typeface="+mn-ea"/>
                <a:cs typeface="1훈새마을운동 Regular"/>
              </a:rPr>
              <a:t>전달 및 제공하는 것은 어떻게 얻을 것인가</a:t>
            </a:r>
            <a:r>
              <a:rPr lang="en-US" altLang="ko-KR" sz="1600" dirty="0" smtClean="0">
                <a:latin typeface="+mn-ea"/>
                <a:cs typeface="1훈새마을운동 Regular"/>
              </a:rPr>
              <a:t>?</a:t>
            </a:r>
            <a:endParaRPr lang="en-US" sz="1600" dirty="0">
              <a:latin typeface="+mn-ea"/>
              <a:cs typeface="1훈새마을운동 Regula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673" y="5984298"/>
            <a:ext cx="3829647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1600" dirty="0" smtClean="0">
                <a:latin typeface="+mn-ea"/>
                <a:cs typeface="1훈새마을운동 Regular"/>
              </a:rPr>
              <a:t>어디서 활동할 것인가</a:t>
            </a:r>
            <a:r>
              <a:rPr lang="en-US" altLang="ko-KR" sz="1600" dirty="0" smtClean="0">
                <a:latin typeface="+mn-ea"/>
                <a:cs typeface="1훈새마을운동 Regular"/>
              </a:rPr>
              <a:t>?</a:t>
            </a:r>
            <a:endParaRPr lang="en-US" altLang="ko-KR" sz="1600" dirty="0">
              <a:latin typeface="+mn-ea"/>
              <a:cs typeface="1훈새마을운동 Regular"/>
            </a:endParaRPr>
          </a:p>
          <a:p>
            <a:pPr algn="ctr"/>
            <a:r>
              <a:rPr lang="en-US" altLang="ko-KR" sz="1600" dirty="0" smtClean="0">
                <a:latin typeface="+mn-ea"/>
                <a:cs typeface="1훈새마을운동 Regular"/>
              </a:rPr>
              <a:t>(</a:t>
            </a:r>
            <a:r>
              <a:rPr lang="ko-KR" altLang="en-US" sz="1600" dirty="0" smtClean="0">
                <a:latin typeface="+mn-ea"/>
                <a:cs typeface="1훈새마을운동 Regular"/>
              </a:rPr>
              <a:t>학교 내외</a:t>
            </a:r>
            <a:r>
              <a:rPr lang="en-US" altLang="ko-KR" sz="1600" dirty="0" smtClean="0">
                <a:latin typeface="+mn-ea"/>
                <a:cs typeface="1훈새마을운동 Regular"/>
              </a:rPr>
              <a:t>,</a:t>
            </a:r>
            <a:r>
              <a:rPr lang="ko-KR" altLang="en-US" sz="1600" dirty="0" smtClean="0">
                <a:latin typeface="+mn-ea"/>
                <a:cs typeface="1훈새마을운동 Regular"/>
              </a:rPr>
              <a:t> 활동별로 구체화</a:t>
            </a:r>
            <a:r>
              <a:rPr lang="en-US" altLang="ko-KR" sz="1600" dirty="0" smtClean="0">
                <a:latin typeface="+mn-ea"/>
                <a:cs typeface="1훈새마을운동 Regular"/>
              </a:rPr>
              <a:t>)</a:t>
            </a:r>
            <a:endParaRPr lang="en-US" sz="1600" dirty="0">
              <a:latin typeface="+mn-ea"/>
              <a:cs typeface="1훈새마을운동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9983" y="5984298"/>
            <a:ext cx="4346803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ko-KR" altLang="en-US" sz="1600" dirty="0" smtClean="0">
                <a:latin typeface="+mn-ea"/>
                <a:cs typeface="1훈새마을운동 Regular"/>
              </a:rPr>
              <a:t>홍보활동은 어떻게 할 것인가</a:t>
            </a:r>
            <a:r>
              <a:rPr lang="en-US" altLang="ko-KR" sz="1600" dirty="0" smtClean="0">
                <a:latin typeface="+mn-ea"/>
                <a:cs typeface="1훈새마을운동 Regular"/>
              </a:rPr>
              <a:t>? </a:t>
            </a:r>
            <a:r>
              <a:rPr lang="ko-KR" altLang="en-US" sz="1600" dirty="0" smtClean="0">
                <a:latin typeface="+mn-ea"/>
                <a:cs typeface="1훈새마을운동 Regular"/>
              </a:rPr>
              <a:t>총 누구를 대상으로 프로젝트를 진행할 것인가</a:t>
            </a:r>
            <a:r>
              <a:rPr lang="en-US" altLang="ko-KR" sz="1600" dirty="0" smtClean="0">
                <a:latin typeface="+mn-ea"/>
                <a:cs typeface="1훈새마을운동 Regular"/>
              </a:rPr>
              <a:t>?</a:t>
            </a:r>
            <a:endParaRPr lang="en-US" sz="1600" dirty="0">
              <a:latin typeface="+mn-ea"/>
              <a:cs typeface="1훈새마을운동 Regula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81582" y="3278866"/>
            <a:ext cx="4743606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>
                <a:latin typeface="+mn-ea"/>
                <a:cs typeface="1훈새마을운동 Regular"/>
              </a:rPr>
              <a:t>이를 제공함으로써 어떻게 수익을 창출할 것인가</a:t>
            </a:r>
            <a:r>
              <a:rPr lang="en-US" altLang="ko-KR" sz="1600" dirty="0">
                <a:latin typeface="+mn-ea"/>
                <a:cs typeface="1훈새마을운동 Regular"/>
              </a:rPr>
              <a:t>?</a:t>
            </a:r>
          </a:p>
          <a:p>
            <a:pPr algn="ctr"/>
            <a:r>
              <a:rPr lang="ko-KR" altLang="en-US" sz="1600" dirty="0">
                <a:latin typeface="+mn-ea"/>
                <a:cs typeface="1훈새마을운동 Regular"/>
              </a:rPr>
              <a:t>이를 실현시키기 위해 어느정도의 돈이 필요한가</a:t>
            </a:r>
            <a:r>
              <a:rPr lang="en-US" altLang="ko-KR" sz="1600" dirty="0">
                <a:latin typeface="+mn-ea"/>
                <a:cs typeface="1훈새마을운동 Regula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463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2" y="591376"/>
            <a:ext cx="9267529" cy="572920"/>
          </a:xfrm>
          <a:prstGeom prst="roundRect">
            <a:avLst/>
          </a:prstGeom>
          <a:solidFill>
            <a:srgbClr val="4787FF"/>
          </a:solidFill>
          <a:ln>
            <a:solidFill>
              <a:srgbClr val="478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641075"/>
            <a:ext cx="880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2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차 중간점검 때</a:t>
            </a:r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(10/18) 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까지 주별 실행계획 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세우기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3885" y="3820858"/>
            <a:ext cx="3562955" cy="27036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099" y="1936204"/>
            <a:ext cx="8725803" cy="1569660"/>
          </a:xfrm>
          <a:prstGeom prst="rect">
            <a:avLst/>
          </a:prstGeom>
          <a:ln w="28575" cmpd="sng">
            <a:solidFill>
              <a:schemeClr val="accent6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dirty="0" smtClean="0">
                <a:solidFill>
                  <a:srgbClr val="0000FF"/>
                </a:solidFill>
                <a:latin typeface="+mn-ea"/>
                <a:cs typeface="a가을소풍M"/>
              </a:rPr>
              <a:t>10</a:t>
            </a:r>
            <a:r>
              <a:rPr lang="ko-KR" altLang="en-US" sz="3200" dirty="0" smtClean="0">
                <a:solidFill>
                  <a:srgbClr val="0000FF"/>
                </a:solidFill>
                <a:latin typeface="+mn-ea"/>
                <a:cs typeface="a가을소풍M"/>
              </a:rPr>
              <a:t>월 </a:t>
            </a:r>
            <a:r>
              <a:rPr lang="en-US" altLang="ko-KR" sz="3200" dirty="0" smtClean="0">
                <a:solidFill>
                  <a:srgbClr val="0000FF"/>
                </a:solidFill>
                <a:latin typeface="+mn-ea"/>
                <a:cs typeface="a가을소풍M"/>
              </a:rPr>
              <a:t>18</a:t>
            </a:r>
            <a:r>
              <a:rPr lang="ko-KR" altLang="en-US" sz="3200" dirty="0" smtClean="0">
                <a:solidFill>
                  <a:srgbClr val="0000FF"/>
                </a:solidFill>
                <a:latin typeface="+mn-ea"/>
                <a:cs typeface="a가을소풍M"/>
              </a:rPr>
              <a:t>일까지 우리 팀의 계획을</a:t>
            </a:r>
            <a:endParaRPr lang="en-US" altLang="ko-KR" sz="3200" dirty="0" smtClean="0">
              <a:solidFill>
                <a:srgbClr val="0000FF"/>
              </a:solidFill>
              <a:latin typeface="+mn-ea"/>
              <a:cs typeface="a가을소풍M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dirty="0" smtClean="0">
                <a:solidFill>
                  <a:srgbClr val="0000FF"/>
                </a:solidFill>
                <a:latin typeface="+mn-ea"/>
                <a:cs typeface="a가을소풍M"/>
              </a:rPr>
              <a:t>주별로 표로 정리하여 발표</a:t>
            </a:r>
            <a:endParaRPr lang="en-US" altLang="ko-KR" sz="3200" dirty="0">
              <a:solidFill>
                <a:srgbClr val="0000FF"/>
              </a:solidFill>
              <a:latin typeface="+mn-ea"/>
              <a:cs typeface="a가을소풍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89" y="3820858"/>
            <a:ext cx="3397729" cy="25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9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1" y="400875"/>
            <a:ext cx="2528261" cy="659999"/>
          </a:xfrm>
          <a:prstGeom prst="roundRect">
            <a:avLst/>
          </a:prstGeom>
          <a:solidFill>
            <a:srgbClr val="4787FF"/>
          </a:solidFill>
          <a:ln>
            <a:solidFill>
              <a:srgbClr val="478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주의할 점</a:t>
            </a:r>
            <a:endParaRPr lang="en-US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1701792"/>
            <a:ext cx="8077200" cy="4635507"/>
          </a:xfrm>
          <a:prstGeom prst="rect">
            <a:avLst/>
          </a:prstGeom>
        </p:spPr>
        <p:txBody>
          <a:bodyPr>
            <a:noAutofit/>
          </a:bodyPr>
          <a:lstStyle/>
          <a:p>
            <a:pPr marL="971550" marR="0" lvl="1" indent="-514350" algn="l" defTabSz="914400" rtl="0" eaLnBrk="1" fontAlgn="auto" latinLnBrk="1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노트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메모 보고 읽는 경우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1훈새마을운동 Regular"/>
              <a:ea typeface="1훈새마을운동 Regular"/>
              <a:cs typeface="1훈새마을운동 Regular"/>
            </a:endParaRPr>
          </a:p>
          <a:p>
            <a:pPr marL="971550" marR="0" lvl="1" indent="-514350" algn="l" defTabSz="914400" rtl="0" eaLnBrk="1" fontAlgn="auto" latinLnBrk="1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PPT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보고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읽고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, 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보고 읽기를 반복하는 경우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1훈새마을운동 Regular"/>
              <a:ea typeface="1훈새마을운동 Regular"/>
              <a:cs typeface="1훈새마을운동 Regular"/>
            </a:endParaRPr>
          </a:p>
          <a:p>
            <a:pPr marL="971550" marR="0" lvl="1" indent="-514350" algn="l" defTabSz="914400" rtl="0" eaLnBrk="1" fontAlgn="auto" latinLnBrk="1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기술적이고 전문적 용어를 너무 많이 사용하는 경우</a:t>
            </a: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1훈새마을운동 Regular"/>
              <a:ea typeface="1훈새마을운동 Regular"/>
              <a:cs typeface="1훈새마을운동 Regular"/>
            </a:endParaRPr>
          </a:p>
          <a:p>
            <a:pPr marL="971550" marR="0" lvl="1" indent="-514350" algn="l" defTabSz="914400" rtl="0" eaLnBrk="1" fontAlgn="auto" latinLnBrk="1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PPT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사용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미숙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 (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포인터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페이지 넘기기 등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)</a:t>
            </a:r>
          </a:p>
          <a:p>
            <a:pPr marL="971550" marR="0" lvl="1" indent="-514350" algn="l" defTabSz="914400" rtl="0" eaLnBrk="1" fontAlgn="auto" latinLnBrk="1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1훈새마을운동 Regular"/>
                <a:ea typeface="1훈새마을운동 Regular"/>
                <a:cs typeface="1훈새마을운동 Regular"/>
              </a:rPr>
              <a:t>다량의 불필요한 정보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1훈새마을운동 Regular"/>
              <a:ea typeface="1훈새마을운동 Regular"/>
              <a:cs typeface="1훈새마을운동 Regular"/>
            </a:endParaRPr>
          </a:p>
          <a:p>
            <a:pPr marL="971550" marR="0" lvl="1" indent="-514350" algn="l" defTabSz="914400" rtl="0" eaLnBrk="1" fontAlgn="auto" latinLnBrk="1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훈새마을운동 Regular"/>
                <a:ea typeface="1훈새마을운동 Regular"/>
                <a:cs typeface="1훈새마을운동 Regular"/>
              </a:rPr>
              <a:t>너무 짧지도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훈새마을운동 Regular"/>
                <a:ea typeface="1훈새마을운동 Regular"/>
                <a:cs typeface="1훈새마을운동 Regular"/>
              </a:rPr>
              <a:t> 길지도 않도록 주어진 시간 엄수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1훈새마을운동 Regular"/>
              <a:ea typeface="1훈새마을운동 Regular"/>
              <a:cs typeface="1훈새마을운동 Regular"/>
            </a:endParaRPr>
          </a:p>
        </p:txBody>
      </p:sp>
      <p:pic>
        <p:nvPicPr>
          <p:cNvPr id="11" name="Picture 13" descr="MCj0282266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92900" y="1194282"/>
            <a:ext cx="1836942" cy="1942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437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254960" y="400875"/>
            <a:ext cx="3347628" cy="659999"/>
          </a:xfrm>
          <a:prstGeom prst="roundRect">
            <a:avLst/>
          </a:prstGeom>
          <a:solidFill>
            <a:srgbClr val="4787FF"/>
          </a:solidFill>
          <a:ln>
            <a:solidFill>
              <a:srgbClr val="478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673" y="450575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다음행사 안내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62673" y="1629439"/>
            <a:ext cx="7905211" cy="7694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4400" dirty="0" smtClean="0">
                <a:latin typeface="a파도소리"/>
                <a:ea typeface="a파도소리"/>
                <a:cs typeface="a파도소리"/>
              </a:rPr>
              <a:t>두런두런 </a:t>
            </a:r>
            <a:r>
              <a:rPr lang="en-US" altLang="ko-KR" sz="4400" dirty="0" smtClean="0">
                <a:latin typeface="a파도소리"/>
                <a:ea typeface="a파도소리"/>
                <a:cs typeface="a파도소리"/>
              </a:rPr>
              <a:t>1</a:t>
            </a:r>
            <a:r>
              <a:rPr lang="ko-KR" altLang="en-US" sz="4400" dirty="0" smtClean="0">
                <a:latin typeface="a파도소리"/>
                <a:ea typeface="a파도소리"/>
                <a:cs typeface="a파도소리"/>
              </a:rPr>
              <a:t>차 중간점검 </a:t>
            </a:r>
            <a:r>
              <a:rPr lang="en-US" altLang="ko-KR" sz="4400" dirty="0" smtClean="0">
                <a:latin typeface="a파도소리"/>
                <a:ea typeface="a파도소리"/>
                <a:cs typeface="a파도소리"/>
              </a:rPr>
              <a:t>DAY</a:t>
            </a:r>
            <a:endParaRPr lang="en-US" sz="4400" dirty="0"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38" y="3090192"/>
            <a:ext cx="3505965" cy="12549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5203" y="5416478"/>
            <a:ext cx="4254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 smtClean="0">
                <a:latin typeface="1훈새마을운동 Regular"/>
                <a:ea typeface="1훈새마을운동 Regular"/>
                <a:cs typeface="1훈새마을운동 Regular"/>
              </a:rPr>
              <a:t>8월 </a:t>
            </a:r>
            <a:r>
              <a:rPr lang="en-US" altLang="ko-KR" sz="2400" b="1" dirty="0" smtClean="0">
                <a:latin typeface="1훈새마을운동 Regular"/>
                <a:ea typeface="1훈새마을운동 Regular"/>
                <a:cs typeface="1훈새마을운동 Regular"/>
              </a:rPr>
              <a:t>30</a:t>
            </a:r>
            <a:r>
              <a:rPr lang="ko-KR" altLang="en-US" sz="2400" b="1" dirty="0" smtClean="0">
                <a:latin typeface="1훈새마을운동 Regular"/>
                <a:ea typeface="1훈새마을운동 Regular"/>
                <a:cs typeface="1훈새마을운동 Regular"/>
              </a:rPr>
              <a:t>일</a:t>
            </a:r>
            <a:r>
              <a:rPr lang="en-US" altLang="ko-KR" sz="2400" b="1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2400" b="1" dirty="0" smtClean="0">
                <a:latin typeface="1훈새마을운동 Regular"/>
                <a:ea typeface="1훈새마을운동 Regular"/>
                <a:cs typeface="1훈새마을운동 Regular"/>
              </a:rPr>
              <a:t>토</a:t>
            </a:r>
            <a:r>
              <a:rPr lang="en-US" altLang="ko-KR" sz="2400" b="1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2400" b="1" dirty="0" smtClean="0">
                <a:latin typeface="1훈새마을운동 Regular"/>
                <a:ea typeface="1훈새마을운동 Regular"/>
                <a:cs typeface="1훈새마을운동 Regular"/>
              </a:rPr>
              <a:t> 오전 </a:t>
            </a:r>
            <a:r>
              <a:rPr lang="en-US" altLang="ko-KR" sz="2400" b="1" dirty="0" smtClean="0">
                <a:latin typeface="1훈새마을운동 Regular"/>
                <a:ea typeface="1훈새마을운동 Regular"/>
                <a:cs typeface="1훈새마을운동 Regular"/>
              </a:rPr>
              <a:t>9</a:t>
            </a:r>
            <a:r>
              <a:rPr lang="ko-KR" altLang="en-US" sz="2400" b="1" dirty="0" smtClean="0">
                <a:latin typeface="1훈새마을운동 Regular"/>
                <a:ea typeface="1훈새마을운동 Regular"/>
                <a:cs typeface="1훈새마을운동 Regular"/>
              </a:rPr>
              <a:t>시 </a:t>
            </a:r>
            <a:r>
              <a:rPr lang="en-US" altLang="ko-KR" sz="2400" b="1" dirty="0" smtClean="0">
                <a:latin typeface="1훈새마을운동 Regular"/>
                <a:ea typeface="1훈새마을운동 Regular"/>
                <a:cs typeface="1훈새마을운동 Regular"/>
              </a:rPr>
              <a:t>–</a:t>
            </a:r>
            <a:r>
              <a:rPr lang="ko-KR" altLang="en-US" sz="2400" b="1" dirty="0" smtClean="0">
                <a:latin typeface="1훈새마을운동 Regular"/>
                <a:ea typeface="1훈새마을운동 Regular"/>
                <a:cs typeface="1훈새마을운동 Regular"/>
              </a:rPr>
              <a:t> </a:t>
            </a:r>
            <a:r>
              <a:rPr lang="en-US" altLang="ko-KR" sz="2400" b="1" dirty="0" smtClean="0">
                <a:latin typeface="1훈새마을운동 Regular"/>
                <a:ea typeface="1훈새마을운동 Regular"/>
                <a:cs typeface="1훈새마을운동 Regular"/>
              </a:rPr>
              <a:t>12</a:t>
            </a:r>
            <a:r>
              <a:rPr lang="ko-KR" altLang="en-US" sz="2400" b="1" dirty="0" smtClean="0">
                <a:latin typeface="1훈새마을운동 Regular"/>
                <a:ea typeface="1훈새마을운동 Regular"/>
                <a:cs typeface="1훈새마을운동 Regular"/>
              </a:rPr>
              <a:t>시</a:t>
            </a:r>
            <a:endParaRPr lang="en-US" sz="2400" b="1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996" y="3043911"/>
            <a:ext cx="3919792" cy="2957343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19" name="TextBox 18"/>
          <p:cNvSpPr txBox="1"/>
          <p:nvPr/>
        </p:nvSpPr>
        <p:spPr>
          <a:xfrm>
            <a:off x="930568" y="4613539"/>
            <a:ext cx="3223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 smtClean="0">
                <a:latin typeface="1훈새마을운동 Regular"/>
                <a:ea typeface="1훈새마을운동 Regular"/>
                <a:cs typeface="1훈새마을운동 Regular"/>
              </a:rPr>
              <a:t>2</a:t>
            </a:r>
            <a:r>
              <a:rPr lang="ko-KR" altLang="en-US" sz="2000" b="1" dirty="0" smtClean="0">
                <a:latin typeface="1훈새마을운동 Regular"/>
                <a:ea typeface="1훈새마을운동 Regular"/>
                <a:cs typeface="1훈새마을운동 Regular"/>
              </a:rPr>
              <a:t>호선 역삼역 </a:t>
            </a:r>
            <a:r>
              <a:rPr lang="en-US" altLang="ko-KR" sz="2000" b="1" dirty="0" smtClean="0">
                <a:latin typeface="1훈새마을운동 Regular"/>
                <a:ea typeface="1훈새마을운동 Regular"/>
                <a:cs typeface="1훈새마을운동 Regular"/>
              </a:rPr>
              <a:t>1</a:t>
            </a:r>
            <a:r>
              <a:rPr lang="ko-KR" altLang="en-US" sz="2000" b="1" dirty="0" smtClean="0">
                <a:latin typeface="1훈새마을운동 Regular"/>
                <a:ea typeface="1훈새마을운동 Regular"/>
                <a:cs typeface="1훈새마을운동 Regular"/>
              </a:rPr>
              <a:t>번 출구 도보 </a:t>
            </a:r>
            <a:r>
              <a:rPr lang="en-US" altLang="ko-KR" sz="2000" b="1" dirty="0" smtClean="0">
                <a:latin typeface="1훈새마을운동 Regular"/>
                <a:ea typeface="1훈새마을운동 Regular"/>
                <a:cs typeface="1훈새마을운동 Regular"/>
              </a:rPr>
              <a:t>5</a:t>
            </a:r>
            <a:r>
              <a:rPr lang="ko-KR" altLang="en-US" sz="2000" b="1" dirty="0" smtClean="0">
                <a:latin typeface="1훈새마을운동 Regular"/>
                <a:ea typeface="1훈새마을운동 Regular"/>
                <a:cs typeface="1훈새마을운동 Regular"/>
              </a:rPr>
              <a:t>분</a:t>
            </a:r>
            <a:endParaRPr lang="en-US" altLang="ko-KR" sz="2000" b="1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algn="ctr"/>
            <a:r>
              <a:rPr lang="ko-KR" altLang="en-US" sz="2000" b="1" dirty="0" smtClean="0">
                <a:latin typeface="1훈새마을운동 Regular"/>
                <a:ea typeface="1훈새마을운동 Regular"/>
                <a:cs typeface="1훈새마을운동 Regular"/>
              </a:rPr>
              <a:t>나래빌딩 </a:t>
            </a:r>
            <a:r>
              <a:rPr lang="en-US" altLang="ko-KR" sz="2000" b="1" dirty="0" smtClean="0">
                <a:latin typeface="1훈새마을운동 Regular"/>
                <a:ea typeface="1훈새마을운동 Regular"/>
                <a:cs typeface="1훈새마을운동 Regular"/>
              </a:rPr>
              <a:t>3</a:t>
            </a:r>
            <a:r>
              <a:rPr lang="ko-KR" altLang="en-US" sz="2000" b="1" dirty="0" smtClean="0">
                <a:latin typeface="1훈새마을운동 Regular"/>
                <a:ea typeface="1훈새마을운동 Regular"/>
                <a:cs typeface="1훈새마을운동 Regular"/>
              </a:rPr>
              <a:t>층 </a:t>
            </a:r>
            <a:r>
              <a:rPr lang="en-US" altLang="ko-KR" sz="2000" b="1" dirty="0" smtClean="0">
                <a:latin typeface="1훈새마을운동 Regular"/>
                <a:ea typeface="1훈새마을운동 Regular"/>
                <a:cs typeface="1훈새마을운동 Regular"/>
              </a:rPr>
              <a:t>&lt;</a:t>
            </a:r>
            <a:r>
              <a:rPr lang="ko-KR" altLang="en-US" sz="2000" b="1" dirty="0" smtClean="0">
                <a:latin typeface="1훈새마을운동 Regular"/>
                <a:ea typeface="1훈새마을운동 Regular"/>
                <a:cs typeface="1훈새마을운동 Regular"/>
              </a:rPr>
              <a:t>동그라미재단</a:t>
            </a:r>
            <a:r>
              <a:rPr lang="en-US" altLang="ko-KR" sz="2000" b="1" dirty="0" smtClean="0">
                <a:latin typeface="1훈새마을운동 Regular"/>
                <a:ea typeface="1훈새마을운동 Regular"/>
                <a:cs typeface="1훈새마을운동 Regular"/>
              </a:rPr>
              <a:t>&gt;</a:t>
            </a:r>
            <a:endParaRPr lang="en-US" sz="2000" b="1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3246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행복한교육실천모임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8600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1" y="400875"/>
            <a:ext cx="4706624" cy="659999"/>
          </a:xfrm>
          <a:prstGeom prst="roundRect">
            <a:avLst/>
          </a:prstGeom>
          <a:solidFill>
            <a:srgbClr val="4787FF"/>
          </a:solidFill>
          <a:ln>
            <a:solidFill>
              <a:srgbClr val="478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3990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이번 주에 해야 할 일들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099" y="581850"/>
            <a:ext cx="2017901" cy="25021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8789" y="2607987"/>
            <a:ext cx="816104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en-US" sz="3200" dirty="0" smtClean="0">
                <a:latin typeface="a가을소풍M"/>
                <a:ea typeface="a가을소풍M"/>
                <a:cs typeface="a가을소풍M"/>
              </a:rPr>
              <a:t> 기회입증 니즈 인터뷰 영상 제작</a:t>
            </a:r>
            <a:endParaRPr lang="en-US" altLang="ko-KR" sz="3200" dirty="0" smtClean="0">
              <a:latin typeface="a가을소풍M"/>
              <a:ea typeface="a가을소풍M"/>
              <a:cs typeface="a가을소풍M"/>
            </a:endParaRP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en-US" sz="3200" dirty="0" smtClean="0">
                <a:latin typeface="a가을소풍M"/>
                <a:ea typeface="a가을소풍M"/>
                <a:cs typeface="a가을소풍M"/>
              </a:rPr>
              <a:t> 엘리베이터 피치 </a:t>
            </a:r>
            <a:r>
              <a:rPr lang="en-US" altLang="ko-KR" sz="3200" dirty="0" smtClean="0">
                <a:latin typeface="a가을소풍M"/>
                <a:ea typeface="a가을소풍M"/>
                <a:cs typeface="a가을소풍M"/>
              </a:rPr>
              <a:t>PPT</a:t>
            </a:r>
            <a:r>
              <a:rPr lang="ko-KR" altLang="en-US" sz="3200" dirty="0" smtClean="0">
                <a:latin typeface="a가을소풍M"/>
                <a:ea typeface="a가을소풍M"/>
                <a:cs typeface="a가을소풍M"/>
              </a:rPr>
              <a:t> 및 발표 준비</a:t>
            </a:r>
          </a:p>
        </p:txBody>
      </p:sp>
      <p:pic>
        <p:nvPicPr>
          <p:cNvPr id="9" name="Picture 2" descr="동그라미재단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48" y="6404925"/>
            <a:ext cx="1066800" cy="35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99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473" y="638175"/>
            <a:ext cx="2924989" cy="22756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-254963" y="638175"/>
            <a:ext cx="6457696" cy="5729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673" y="653553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기회입증 니즈 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인터뷰 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하기</a:t>
            </a:r>
            <a:endParaRPr lang="en-US" altLang="ko-KR" sz="2800" dirty="0" smtClean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64610"/>
            <a:ext cx="8185638" cy="741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sz="20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기회입증이란</a:t>
            </a:r>
            <a:r>
              <a:rPr lang="en-US" altLang="ko-KR" sz="20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400" dirty="0" smtClean="0">
                <a:latin typeface="+mn-ea"/>
                <a:cs typeface="1훈새마을운동 Regular"/>
              </a:rPr>
              <a:t>우리 팀이 제시한 문제점 및 해결책이 그저 </a:t>
            </a:r>
            <a:r>
              <a:rPr lang="ko-KR" altLang="en-US" sz="14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아이디어</a:t>
            </a:r>
            <a:r>
              <a:rPr lang="en-US" altLang="ko-KR" sz="1400" dirty="0" smtClean="0">
                <a:latin typeface="+mn-ea"/>
                <a:cs typeface="1훈새마을운동 Regular"/>
              </a:rPr>
              <a:t>(</a:t>
            </a:r>
            <a:r>
              <a:rPr lang="ko-KR" altLang="en-US" sz="1400" dirty="0" smtClean="0">
                <a:latin typeface="+mn-ea"/>
                <a:cs typeface="1훈새마을운동 Regular"/>
              </a:rPr>
              <a:t>생각</a:t>
            </a:r>
            <a:r>
              <a:rPr lang="en-US" altLang="ko-KR" sz="1400" dirty="0" smtClean="0">
                <a:latin typeface="+mn-ea"/>
                <a:cs typeface="1훈새마을운동 Regular"/>
              </a:rPr>
              <a:t>)</a:t>
            </a:r>
            <a:r>
              <a:rPr lang="ko-KR" altLang="en-US" sz="1400" dirty="0" smtClean="0">
                <a:latin typeface="+mn-ea"/>
                <a:cs typeface="1훈새마을운동 Regular"/>
              </a:rPr>
              <a:t>가 </a:t>
            </a:r>
            <a:endParaRPr lang="en-US" altLang="ko-KR" sz="1400" dirty="0" smtClean="0">
              <a:latin typeface="+mn-ea"/>
              <a:cs typeface="1훈새마을운동 Regular"/>
            </a:endParaRPr>
          </a:p>
          <a:p>
            <a:pPr lvl="1">
              <a:lnSpc>
                <a:spcPct val="150000"/>
              </a:lnSpc>
            </a:pPr>
            <a:r>
              <a:rPr lang="ko-KR" altLang="en-US" sz="1400" dirty="0" smtClean="0">
                <a:latin typeface="+mn-ea"/>
                <a:cs typeface="1훈새마을운동 Regular"/>
              </a:rPr>
              <a:t>아닌</a:t>
            </a:r>
            <a:r>
              <a:rPr lang="en-US" altLang="ko-KR" sz="1400" dirty="0" smtClean="0">
                <a:latin typeface="+mn-ea"/>
                <a:cs typeface="1훈새마을운동 Regular"/>
              </a:rPr>
              <a:t>,</a:t>
            </a:r>
            <a:r>
              <a:rPr lang="ko-KR" altLang="en-US" sz="1400" dirty="0" smtClean="0">
                <a:latin typeface="+mn-ea"/>
                <a:cs typeface="1훈새마을운동 Regular"/>
              </a:rPr>
              <a:t> </a:t>
            </a:r>
            <a:r>
              <a:rPr lang="ko-KR" altLang="en-US" sz="1400" dirty="0" err="1" smtClean="0">
                <a:solidFill>
                  <a:srgbClr val="FF0000"/>
                </a:solidFill>
                <a:latin typeface="+mn-ea"/>
                <a:cs typeface="1훈새마을운동 Regular"/>
              </a:rPr>
              <a:t>니즈</a:t>
            </a:r>
            <a:r>
              <a:rPr lang="ko-KR" altLang="en-US" sz="1400" dirty="0" err="1" smtClean="0">
                <a:latin typeface="+mn-ea"/>
                <a:cs typeface="1훈새마을운동 Regular"/>
              </a:rPr>
              <a:t>가</a:t>
            </a:r>
            <a:r>
              <a:rPr lang="ko-KR" altLang="en-US" sz="1400" dirty="0" smtClean="0">
                <a:latin typeface="+mn-ea"/>
                <a:cs typeface="1훈새마을운동 Regular"/>
              </a:rPr>
              <a:t> 충만한 </a:t>
            </a:r>
            <a:r>
              <a:rPr lang="ko-KR" altLang="en-US" sz="14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기회</a:t>
            </a:r>
            <a:r>
              <a:rPr lang="en-US" altLang="ko-KR" sz="1400" dirty="0" smtClean="0">
                <a:latin typeface="+mn-ea"/>
                <a:cs typeface="1훈새마을운동 Regular"/>
              </a:rPr>
              <a:t>(</a:t>
            </a:r>
            <a:r>
              <a:rPr lang="ko-KR" altLang="en-US" sz="1400" dirty="0" smtClean="0">
                <a:latin typeface="+mn-ea"/>
                <a:cs typeface="1훈새마을운동 Regular"/>
              </a:rPr>
              <a:t>변화의 주체</a:t>
            </a:r>
            <a:r>
              <a:rPr lang="en-US" altLang="ko-KR" sz="1400" dirty="0" smtClean="0">
                <a:latin typeface="+mn-ea"/>
                <a:cs typeface="1훈새마을운동 Regular"/>
              </a:rPr>
              <a:t>)</a:t>
            </a:r>
            <a:r>
              <a:rPr lang="ko-KR" altLang="en-US" sz="1400" dirty="0" smtClean="0">
                <a:latin typeface="+mn-ea"/>
                <a:cs typeface="1훈새마을운동 Regular"/>
              </a:rPr>
              <a:t>임을 포착한 문제점과</a:t>
            </a:r>
            <a:endParaRPr lang="en-US" altLang="ko-KR" sz="1400" dirty="0" smtClean="0">
              <a:latin typeface="+mn-ea"/>
              <a:cs typeface="1훈새마을운동 Regular"/>
            </a:endParaRPr>
          </a:p>
          <a:p>
            <a:pPr lvl="1">
              <a:lnSpc>
                <a:spcPct val="150000"/>
              </a:lnSpc>
            </a:pPr>
            <a:r>
              <a:rPr lang="ko-KR" altLang="en-US" sz="1400" dirty="0" smtClean="0">
                <a:latin typeface="+mn-ea"/>
                <a:cs typeface="1훈새마을운동 Regular"/>
              </a:rPr>
              <a:t>관련이 있는 다른 이들의 의견등을 직접 수렴하여 입증하는 과정</a:t>
            </a:r>
            <a:endParaRPr lang="en-US" altLang="ko-KR" sz="1400" dirty="0" smtClean="0">
              <a:latin typeface="+mn-ea"/>
              <a:cs typeface="1훈새마을운동 Regular"/>
            </a:endParaRPr>
          </a:p>
          <a:p>
            <a:pPr lvl="1">
              <a:lnSpc>
                <a:spcPct val="150000"/>
              </a:lnSpc>
            </a:pPr>
            <a:endParaRPr lang="en-US" altLang="ko-KR" sz="1200" dirty="0" smtClean="0">
              <a:latin typeface="+mn-ea"/>
              <a:cs typeface="1훈새마을운동 Regular"/>
            </a:endParaRPr>
          </a:p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ko-KR" sz="2000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ko-KR" altLang="en-US" sz="20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니즈 </a:t>
            </a:r>
            <a:r>
              <a:rPr lang="en-US" altLang="ko-KR" sz="20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(Needs)</a:t>
            </a:r>
            <a:r>
              <a:rPr lang="ko-KR" altLang="en-US" sz="20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란</a:t>
            </a:r>
            <a:r>
              <a:rPr lang="en-US" altLang="ko-KR" sz="20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400" dirty="0" smtClean="0">
                <a:latin typeface="+mn-ea"/>
                <a:cs typeface="1훈새마을운동 Regular"/>
              </a:rPr>
              <a:t>내가 해결하고자하는 </a:t>
            </a:r>
            <a:r>
              <a:rPr lang="ko-KR" altLang="en-US" sz="14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문제의 해결</a:t>
            </a:r>
            <a:r>
              <a:rPr lang="en-US" altLang="ko-KR" sz="1400" dirty="0" smtClean="0">
                <a:latin typeface="+mn-ea"/>
                <a:cs typeface="1훈새마을운동 Regular"/>
              </a:rPr>
              <a:t>,</a:t>
            </a:r>
            <a:r>
              <a:rPr lang="ko-KR" altLang="en-US" sz="1400" dirty="0" smtClean="0">
                <a:latin typeface="+mn-ea"/>
                <a:cs typeface="1훈새마을운동 Regular"/>
              </a:rPr>
              <a:t> 혹은 창출하고자 하는 </a:t>
            </a:r>
            <a:r>
              <a:rPr lang="ko-KR" altLang="en-US" sz="14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가치</a:t>
            </a:r>
            <a:r>
              <a:rPr lang="ko-KR" altLang="en-US" sz="1400" dirty="0" smtClean="0">
                <a:latin typeface="+mn-ea"/>
                <a:cs typeface="1훈새마을운동 Regular"/>
              </a:rPr>
              <a:t>가 다른 이들에게 의미하는 </a:t>
            </a:r>
            <a:endParaRPr lang="en-US" altLang="ko-KR" sz="1400" dirty="0" smtClean="0">
              <a:latin typeface="+mn-ea"/>
              <a:cs typeface="1훈새마을운동 Regular"/>
            </a:endParaRPr>
          </a:p>
          <a:p>
            <a:pPr lvl="1">
              <a:lnSpc>
                <a:spcPct val="150000"/>
              </a:lnSpc>
            </a:pPr>
            <a:r>
              <a:rPr lang="ko-KR" altLang="en-US" sz="14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필요성</a:t>
            </a:r>
            <a:r>
              <a:rPr lang="ko-KR" altLang="en-US" sz="1400" dirty="0" smtClean="0">
                <a:solidFill>
                  <a:srgbClr val="000000"/>
                </a:solidFill>
                <a:latin typeface="+mn-ea"/>
                <a:cs typeface="1훈새마을운동 Regular"/>
              </a:rPr>
              <a:t>을 말함</a:t>
            </a:r>
            <a:r>
              <a:rPr lang="en-US" altLang="ko-KR" sz="1400" dirty="0" smtClean="0">
                <a:latin typeface="+mn-ea"/>
                <a:cs typeface="1훈새마을운동 Regular"/>
              </a:rPr>
              <a:t>.</a:t>
            </a:r>
            <a:r>
              <a:rPr lang="ko-KR" altLang="en-US" sz="1400" dirty="0" smtClean="0">
                <a:latin typeface="+mn-ea"/>
                <a:cs typeface="1훈새마을운동 Regular"/>
              </a:rPr>
              <a:t> 즉</a:t>
            </a:r>
            <a:r>
              <a:rPr lang="en-US" altLang="ko-KR" sz="1400" dirty="0" smtClean="0">
                <a:latin typeface="+mn-ea"/>
                <a:cs typeface="1훈새마을운동 Regular"/>
              </a:rPr>
              <a:t>,</a:t>
            </a:r>
            <a:r>
              <a:rPr lang="ko-KR" altLang="en-US" sz="1400" dirty="0" smtClean="0">
                <a:latin typeface="+mn-ea"/>
                <a:cs typeface="1훈새마을운동 Regular"/>
              </a:rPr>
              <a:t> 다른 이들이 느끼는 특정 문제해결 혹은 가치창출에 대한 니즈가 크면 클</a:t>
            </a:r>
            <a:endParaRPr lang="en-US" altLang="ko-KR" sz="1400" dirty="0" smtClean="0">
              <a:latin typeface="+mn-ea"/>
              <a:cs typeface="1훈새마을운동 Regular"/>
            </a:endParaRPr>
          </a:p>
          <a:p>
            <a:pPr lvl="1">
              <a:lnSpc>
                <a:spcPct val="150000"/>
              </a:lnSpc>
            </a:pPr>
            <a:r>
              <a:rPr lang="ko-KR" altLang="en-US" sz="1400" dirty="0" smtClean="0">
                <a:latin typeface="+mn-ea"/>
                <a:cs typeface="1훈새마을운동 Regular"/>
              </a:rPr>
              <a:t>수록 </a:t>
            </a:r>
            <a:r>
              <a:rPr lang="ko-KR" altLang="en-US" sz="14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중요한 일</a:t>
            </a:r>
            <a:r>
              <a:rPr lang="ko-KR" altLang="en-US" sz="1400" dirty="0" smtClean="0">
                <a:latin typeface="+mn-ea"/>
                <a:cs typeface="1훈새마을운동 Regular"/>
              </a:rPr>
              <a:t>임</a:t>
            </a:r>
            <a:r>
              <a:rPr lang="en-US" altLang="ko-KR" sz="1400" dirty="0" smtClean="0">
                <a:latin typeface="+mn-ea"/>
                <a:cs typeface="1훈새마을운동 Regular"/>
              </a:rPr>
              <a:t>.</a:t>
            </a:r>
            <a:r>
              <a:rPr lang="ko-KR" altLang="en-US" sz="1400" dirty="0" smtClean="0">
                <a:latin typeface="+mn-ea"/>
                <a:cs typeface="1훈새마을운동 Regular"/>
              </a:rPr>
              <a:t> 우리 모두는 이렇게 </a:t>
            </a:r>
            <a:r>
              <a:rPr lang="ko-KR" altLang="en-US" sz="14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니즈</a:t>
            </a:r>
            <a:r>
              <a:rPr lang="en-US" altLang="ko-KR" sz="14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(</a:t>
            </a:r>
            <a:r>
              <a:rPr lang="ko-KR" altLang="en-US" sz="14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필요성</a:t>
            </a:r>
            <a:r>
              <a:rPr lang="en-US" altLang="ko-KR" sz="14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)</a:t>
            </a:r>
            <a:r>
              <a:rPr lang="ko-KR" altLang="en-US" sz="1400" dirty="0" smtClean="0">
                <a:latin typeface="+mn-ea"/>
                <a:cs typeface="1훈새마을운동 Regular"/>
              </a:rPr>
              <a:t>가 </a:t>
            </a:r>
            <a:r>
              <a:rPr lang="ko-KR" altLang="en-US" sz="14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충만한</a:t>
            </a:r>
            <a:r>
              <a:rPr lang="ko-KR" altLang="en-US" sz="1400" dirty="0" smtClean="0">
                <a:latin typeface="+mn-ea"/>
                <a:cs typeface="1훈새마을운동 Regular"/>
              </a:rPr>
              <a:t> 문제들을 해결함으로서 더</a:t>
            </a:r>
            <a:r>
              <a:rPr lang="ko-KR" altLang="en-US" sz="14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 많은</a:t>
            </a:r>
            <a:endParaRPr lang="en-US" altLang="ko-KR" sz="1400" dirty="0" smtClean="0">
              <a:solidFill>
                <a:srgbClr val="FF0000"/>
              </a:solidFill>
              <a:latin typeface="+mn-ea"/>
              <a:cs typeface="1훈새마을운동 Regular"/>
            </a:endParaRPr>
          </a:p>
          <a:p>
            <a:pPr lvl="1">
              <a:lnSpc>
                <a:spcPct val="150000"/>
              </a:lnSpc>
            </a:pPr>
            <a:r>
              <a:rPr lang="ko-KR" altLang="en-US" sz="14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사람들</a:t>
            </a:r>
            <a:r>
              <a:rPr lang="ko-KR" altLang="en-US" sz="1400" dirty="0" smtClean="0">
                <a:latin typeface="+mn-ea"/>
                <a:cs typeface="1훈새마을운동 Regular"/>
              </a:rPr>
              <a:t>에게</a:t>
            </a:r>
            <a:r>
              <a:rPr lang="en-US" altLang="ko-KR" sz="1400" dirty="0" smtClean="0">
                <a:latin typeface="+mn-ea"/>
                <a:cs typeface="1훈새마을운동 Regular"/>
              </a:rPr>
              <a:t>,</a:t>
            </a:r>
            <a:r>
              <a:rPr lang="ko-KR" altLang="en-US" sz="1400" dirty="0" smtClean="0">
                <a:latin typeface="+mn-ea"/>
                <a:cs typeface="1훈새마을운동 Regular"/>
              </a:rPr>
              <a:t> 더 </a:t>
            </a:r>
            <a:r>
              <a:rPr lang="ko-KR" altLang="en-US" sz="14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큰 가치</a:t>
            </a:r>
            <a:r>
              <a:rPr lang="ko-KR" altLang="en-US" sz="1400" dirty="0" smtClean="0">
                <a:latin typeface="+mn-ea"/>
                <a:cs typeface="1훈새마을운동 Regular"/>
              </a:rPr>
              <a:t>들을 전달할 수 있음</a:t>
            </a:r>
            <a:r>
              <a:rPr lang="en-US" altLang="ko-KR" sz="1400" dirty="0" smtClean="0">
                <a:latin typeface="+mn-ea"/>
                <a:cs typeface="1훈새마을운동 Regular"/>
              </a:rPr>
              <a:t>.</a:t>
            </a:r>
            <a:br>
              <a:rPr lang="en-US" altLang="ko-KR" sz="1400" dirty="0" smtClean="0">
                <a:latin typeface="+mn-ea"/>
                <a:cs typeface="1훈새마을운동 Regular"/>
              </a:rPr>
            </a:br>
            <a:endParaRPr lang="en-US" altLang="ko-KR" sz="1400" dirty="0" smtClean="0">
              <a:latin typeface="+mn-ea"/>
              <a:cs typeface="1훈새마을운동 Regular"/>
            </a:endParaRPr>
          </a:p>
          <a:p>
            <a:pPr lvl="0">
              <a:lnSpc>
                <a:spcPct val="150000"/>
              </a:lnSpc>
              <a:buFont typeface="Wingdings" charset="0"/>
              <a:buChar char="²"/>
            </a:pPr>
            <a:r>
              <a:rPr lang="ko-KR" altLang="en-US" sz="2000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기회입증 니즈 </a:t>
            </a:r>
            <a:r>
              <a:rPr lang="ko-KR" altLang="en-US" sz="20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인터뷰란</a:t>
            </a:r>
            <a:r>
              <a:rPr lang="ko-KR" altLang="ko-KR" sz="20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?</a:t>
            </a:r>
            <a:endParaRPr lang="en-US" altLang="ko-KR" sz="2000" dirty="0" smtClean="0">
              <a:solidFill>
                <a:srgbClr val="0000FF"/>
              </a:solidFill>
              <a:latin typeface="a시네마B" panose="02020600000000000000" pitchFamily="18" charset="-127"/>
              <a:ea typeface="a시네마B" panose="02020600000000000000" pitchFamily="18" charset="-127"/>
              <a:cs typeface="a가을소풍M"/>
            </a:endParaRP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400" dirty="0" smtClean="0">
                <a:latin typeface="+mn-ea"/>
                <a:cs typeface="1훈새마을운동 Regular"/>
              </a:rPr>
              <a:t>앞서 </a:t>
            </a:r>
            <a:r>
              <a:rPr lang="ko-KR" altLang="en-US" sz="1400" dirty="0">
                <a:latin typeface="+mn-ea"/>
                <a:cs typeface="1훈새마을운동 Regular"/>
              </a:rPr>
              <a:t>설명된 것처럼</a:t>
            </a:r>
            <a:r>
              <a:rPr lang="en-US" altLang="ko-KR" sz="1400" dirty="0">
                <a:latin typeface="+mn-ea"/>
                <a:cs typeface="1훈새마을운동 Regular"/>
              </a:rPr>
              <a:t>,</a:t>
            </a:r>
            <a:r>
              <a:rPr lang="ko-KR" altLang="en-US" sz="1400" dirty="0">
                <a:latin typeface="+mn-ea"/>
                <a:cs typeface="1훈새마을운동 Regular"/>
              </a:rPr>
              <a:t> 우리 팀이 포착한 기회의 </a:t>
            </a:r>
            <a:r>
              <a:rPr lang="ko-KR" altLang="en-US" sz="1400" dirty="0">
                <a:solidFill>
                  <a:srgbClr val="FF0000"/>
                </a:solidFill>
                <a:latin typeface="+mn-ea"/>
                <a:cs typeface="1훈새마을운동 Regular"/>
              </a:rPr>
              <a:t>니즈가 충만하다는 것</a:t>
            </a:r>
            <a:r>
              <a:rPr lang="ko-KR" altLang="en-US" sz="1400" dirty="0">
                <a:latin typeface="+mn-ea"/>
                <a:cs typeface="1훈새마을운동 Regular"/>
              </a:rPr>
              <a:t>을 다른 사람들과의 </a:t>
            </a:r>
            <a:endParaRPr lang="en-US" altLang="ko-KR" sz="1400" dirty="0" smtClean="0">
              <a:latin typeface="+mn-ea"/>
              <a:cs typeface="1훈새마을운동 Regular"/>
            </a:endParaRPr>
          </a:p>
          <a:p>
            <a:pPr lvl="1">
              <a:lnSpc>
                <a:spcPct val="150000"/>
              </a:lnSpc>
            </a:pPr>
            <a:r>
              <a:rPr lang="ko-KR" altLang="en-US" sz="1400" dirty="0" smtClean="0">
                <a:latin typeface="+mn-ea"/>
                <a:cs typeface="1훈새마을운동 Regular"/>
              </a:rPr>
              <a:t>인터뷰를 </a:t>
            </a:r>
            <a:r>
              <a:rPr lang="ko-KR" altLang="en-US" sz="1400" dirty="0">
                <a:latin typeface="+mn-ea"/>
                <a:cs typeface="1훈새마을운동 Regular"/>
              </a:rPr>
              <a:t>통해 입증하는 활동</a:t>
            </a:r>
            <a:endParaRPr lang="en-US" sz="2000" dirty="0">
              <a:latin typeface="+mn-ea"/>
              <a:cs typeface="1훈새마을운동 Regular"/>
            </a:endParaRPr>
          </a:p>
          <a:p>
            <a:pPr lvl="1">
              <a:lnSpc>
                <a:spcPct val="120000"/>
              </a:lnSpc>
              <a:buFont typeface="Wingdings" charset="0"/>
              <a:buChar char="²"/>
            </a:pPr>
            <a:endParaRPr lang="en-US" altLang="ko-KR" sz="2800" dirty="0" smtClean="0">
              <a:solidFill>
                <a:srgbClr val="0000FF"/>
              </a:solidFill>
              <a:latin typeface="+mn-ea"/>
              <a:cs typeface="a가을소풍M"/>
            </a:endParaRPr>
          </a:p>
          <a:p>
            <a:pPr lvl="1">
              <a:lnSpc>
                <a:spcPct val="200000"/>
              </a:lnSpc>
              <a:buFont typeface="Wingdings" charset="0"/>
              <a:buChar char="²"/>
            </a:pPr>
            <a:endParaRPr lang="en-US" altLang="ko-KR" sz="1600" dirty="0" smtClean="0">
              <a:latin typeface="+mn-ea"/>
              <a:cs typeface="a가을소풍M"/>
            </a:endParaRPr>
          </a:p>
          <a:p>
            <a:pPr lvl="1">
              <a:lnSpc>
                <a:spcPct val="200000"/>
              </a:lnSpc>
            </a:pPr>
            <a:endParaRPr lang="en-US" altLang="ko-KR" sz="2800" dirty="0" smtClean="0">
              <a:latin typeface="+mn-ea"/>
              <a:cs typeface="a가을소풍M"/>
            </a:endParaRPr>
          </a:p>
          <a:p>
            <a:pPr>
              <a:lnSpc>
                <a:spcPct val="200000"/>
              </a:lnSpc>
            </a:pPr>
            <a:endParaRPr lang="en-US" altLang="ko-KR" dirty="0" smtClean="0">
              <a:latin typeface="+mn-ea"/>
              <a:cs typeface="a가을소풍M"/>
            </a:endParaRPr>
          </a:p>
        </p:txBody>
      </p:sp>
      <p:pic>
        <p:nvPicPr>
          <p:cNvPr id="9" name="Picture 2" descr="동그라미재단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48" y="6404925"/>
            <a:ext cx="1066800" cy="35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4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254963" y="435197"/>
            <a:ext cx="6457696" cy="5729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673" y="450575"/>
            <a:ext cx="4621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기회입증 니즈 인터뷰 하기</a:t>
            </a:r>
            <a:endParaRPr lang="en-US" altLang="ko-KR" sz="2800" dirty="0" smtClean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" b="90000" l="1835" r="89908">
                        <a14:foregroundMark x1="52599" y1="25250" x2="52599" y2="25250"/>
                        <a14:foregroundMark x1="43119" y1="27000" x2="43119" y2="27000"/>
                        <a14:foregroundMark x1="72171" y1="22250" x2="72171" y2="22250"/>
                        <a14:foregroundMark x1="79817" y1="15250" x2="79817" y2="15250"/>
                        <a14:foregroundMark x1="77982" y1="25250" x2="77982" y2="25250"/>
                        <a14:foregroundMark x1="73089" y1="33000" x2="73089" y2="33000"/>
                        <a14:foregroundMark x1="65749" y1="37000" x2="65749" y2="37000"/>
                        <a14:foregroundMark x1="48624" y1="44500" x2="48624" y2="44500"/>
                        <a14:foregroundMark x1="34557" y1="46750" x2="34557" y2="46750"/>
                        <a14:foregroundMark x1="43119" y1="53000" x2="43119" y2="53000"/>
                        <a14:foregroundMark x1="59021" y1="50750" x2="59021" y2="50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1260" y="538691"/>
            <a:ext cx="1452740" cy="17770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588" y="4593331"/>
            <a:ext cx="4347966" cy="1752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What?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+mn-ea"/>
                <a:cs typeface="1훈새마을운동 Regular"/>
              </a:rPr>
              <a:t>우리 팀이 포착한 문제의식의 심각성 및 필요성에 대해서</a:t>
            </a:r>
            <a:r>
              <a:rPr lang="en-US" altLang="ko-KR" sz="1200" dirty="0" smtClean="0">
                <a:latin typeface="+mn-ea"/>
                <a:cs typeface="1훈새마을운동 Regular"/>
              </a:rPr>
              <a:t>,</a:t>
            </a:r>
            <a:r>
              <a:rPr lang="ko-KR" altLang="en-US" sz="1200" dirty="0" smtClean="0">
                <a:latin typeface="+mn-ea"/>
                <a:cs typeface="1훈새마을운동 Regular"/>
              </a:rPr>
              <a:t> 그 문제에 공감할 만한 사람들을 인터뷰하고</a:t>
            </a:r>
            <a:r>
              <a:rPr lang="en-US" altLang="ko-KR" sz="1200" dirty="0" smtClean="0">
                <a:latin typeface="+mn-ea"/>
                <a:cs typeface="1훈새마을운동 Regular"/>
              </a:rPr>
              <a:t>,</a:t>
            </a:r>
            <a:r>
              <a:rPr lang="ko-KR" altLang="en-US" sz="1200" dirty="0" smtClean="0">
                <a:latin typeface="+mn-ea"/>
                <a:cs typeface="1훈새마을운동 Regular"/>
              </a:rPr>
              <a:t> 이 과정을 스마트폰으로 촬영 및 편집</a:t>
            </a:r>
            <a:endParaRPr lang="en-US" altLang="ko-KR" sz="2400" dirty="0" smtClean="0">
              <a:latin typeface="+mn-ea"/>
              <a:cs typeface="a가을소풍M"/>
            </a:endParaRPr>
          </a:p>
          <a:p>
            <a:pPr>
              <a:lnSpc>
                <a:spcPct val="200000"/>
              </a:lnSpc>
            </a:pPr>
            <a:endParaRPr lang="en-US" altLang="ko-KR" sz="1600" dirty="0" smtClean="0">
              <a:latin typeface="+mn-ea"/>
              <a:cs typeface="a가을소풍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3554" y="1706648"/>
            <a:ext cx="4572000" cy="32778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en-US" altLang="ko-KR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How</a:t>
            </a:r>
            <a:r>
              <a:rPr lang="en-US" altLang="ko-KR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?</a:t>
            </a:r>
          </a:p>
          <a:p>
            <a:pPr marL="800100" lvl="1" indent="-3429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다른 사람들이 효과적으로 우리가 포착한 문제의 심각성에 대해 이야기 나눌 수 있도록 물어 볼 </a:t>
            </a:r>
            <a:r>
              <a:rPr lang="ko-KR" altLang="en-US" sz="12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질문들 </a:t>
            </a:r>
            <a:r>
              <a:rPr lang="ko-KR" altLang="en-US" sz="1200" dirty="0">
                <a:solidFill>
                  <a:srgbClr val="FF0000"/>
                </a:solidFill>
                <a:latin typeface="+mn-ea"/>
                <a:cs typeface="1훈새마을운동 Regular"/>
              </a:rPr>
              <a:t>준비</a:t>
            </a:r>
            <a:endParaRPr lang="en-US" altLang="ko-KR" sz="1200" dirty="0">
              <a:solidFill>
                <a:srgbClr val="FF0000"/>
              </a:solidFill>
              <a:latin typeface="+mn-ea"/>
              <a:cs typeface="1훈새마을운동 Regular"/>
            </a:endParaRPr>
          </a:p>
          <a:p>
            <a:pPr marL="800100" lvl="1" indent="-3429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학교 주변에 문제를 공감할 수 있고</a:t>
            </a:r>
            <a:r>
              <a:rPr lang="en-US" altLang="ko-KR" sz="1200" dirty="0">
                <a:solidFill>
                  <a:prstClr val="black"/>
                </a:solidFill>
                <a:latin typeface="+mn-ea"/>
                <a:cs typeface="1훈새마을운동 Regular"/>
              </a:rPr>
              <a:t>,</a:t>
            </a: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 문제 해결을 바랄 만한 인터뷰 할 </a:t>
            </a:r>
            <a:r>
              <a:rPr lang="ko-KR" altLang="en-US" sz="1200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사람들을 </a:t>
            </a:r>
            <a:r>
              <a:rPr lang="ko-KR" altLang="en-US" sz="1200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모집              </a:t>
            </a:r>
            <a:r>
              <a:rPr lang="ko-KR" altLang="ko-KR" sz="1200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(</a:t>
            </a: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학생들</a:t>
            </a:r>
            <a:r>
              <a:rPr lang="en-US" altLang="ko-KR" sz="1200" dirty="0">
                <a:solidFill>
                  <a:prstClr val="black"/>
                </a:solidFill>
                <a:latin typeface="+mn-ea"/>
                <a:cs typeface="1훈새마을운동 Regular"/>
              </a:rPr>
              <a:t>,</a:t>
            </a: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 선생님들</a:t>
            </a:r>
            <a:r>
              <a:rPr lang="en-US" altLang="ko-KR" sz="1200" dirty="0">
                <a:solidFill>
                  <a:prstClr val="black"/>
                </a:solidFill>
                <a:latin typeface="+mn-ea"/>
                <a:cs typeface="1훈새마을운동 Regular"/>
              </a:rPr>
              <a:t>,</a:t>
            </a: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 수위 아저씨등 명수제한 없음</a:t>
            </a:r>
            <a:r>
              <a:rPr lang="en-US" altLang="ko-KR" sz="1200" dirty="0">
                <a:solidFill>
                  <a:prstClr val="black"/>
                </a:solidFill>
                <a:latin typeface="+mn-ea"/>
                <a:cs typeface="1훈새마을운동 Regular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선택된 분들과 인터뷰 진행</a:t>
            </a:r>
            <a:r>
              <a:rPr lang="en-US" altLang="ko-KR" sz="1200" dirty="0">
                <a:solidFill>
                  <a:prstClr val="black"/>
                </a:solidFill>
                <a:latin typeface="+mn-ea"/>
                <a:cs typeface="1훈새마을운동 Regular"/>
              </a:rPr>
              <a:t>,</a:t>
            </a: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 홍보</a:t>
            </a:r>
            <a:r>
              <a:rPr lang="en-US" altLang="ko-KR" sz="1200" dirty="0">
                <a:solidFill>
                  <a:prstClr val="black"/>
                </a:solidFill>
                <a:latin typeface="+mn-ea"/>
                <a:cs typeface="1훈새마을운동 Regular"/>
              </a:rPr>
              <a:t>/</a:t>
            </a: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기록</a:t>
            </a:r>
            <a:r>
              <a:rPr lang="ko-KR" altLang="ko-KR" sz="1200" dirty="0">
                <a:solidFill>
                  <a:prstClr val="black"/>
                </a:solidFill>
                <a:latin typeface="+mn-ea"/>
                <a:cs typeface="1훈새마을운동 Regular"/>
              </a:rPr>
              <a:t>/</a:t>
            </a: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마케팅 담당이 인터뷰 과정 </a:t>
            </a:r>
            <a:r>
              <a:rPr lang="ko-KR" altLang="en-US" sz="1200" dirty="0">
                <a:solidFill>
                  <a:srgbClr val="FF0000"/>
                </a:solidFill>
                <a:latin typeface="+mn-ea"/>
                <a:cs typeface="1훈새마을운동 Regular"/>
              </a:rPr>
              <a:t>촬영</a:t>
            </a: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 </a:t>
            </a:r>
            <a:r>
              <a:rPr lang="en-US" altLang="ko-KR" sz="1200" dirty="0">
                <a:solidFill>
                  <a:prstClr val="black"/>
                </a:solidFill>
                <a:latin typeface="+mn-ea"/>
                <a:cs typeface="1훈새마을운동 Regular"/>
              </a:rPr>
              <a:t>(</a:t>
            </a: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스마트폰 촬영 가능</a:t>
            </a:r>
            <a:r>
              <a:rPr lang="en-US" altLang="ko-KR" sz="1200" dirty="0">
                <a:solidFill>
                  <a:prstClr val="black"/>
                </a:solidFill>
                <a:latin typeface="+mn-ea"/>
                <a:cs typeface="1훈새마을운동 Regular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편집이 필요할 경우 휴대폰 어플</a:t>
            </a:r>
            <a:r>
              <a:rPr lang="ko-KR" altLang="ko-KR" sz="1200" dirty="0">
                <a:solidFill>
                  <a:prstClr val="black"/>
                </a:solidFill>
                <a:latin typeface="+mn-ea"/>
                <a:cs typeface="1훈새마을운동 Regular"/>
              </a:rPr>
              <a:t> </a:t>
            </a: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혹은 컴퓨터 프로그램등을 통해 알아서 기본 </a:t>
            </a:r>
            <a:r>
              <a:rPr lang="ko-KR" altLang="en-US" sz="1200" dirty="0">
                <a:solidFill>
                  <a:srgbClr val="FF0000"/>
                </a:solidFill>
                <a:latin typeface="+mn-ea"/>
                <a:cs typeface="1훈새마을운동 Regular"/>
              </a:rPr>
              <a:t>편집</a:t>
            </a:r>
            <a:endParaRPr lang="en-US" altLang="ko-KR" dirty="0">
              <a:solidFill>
                <a:srgbClr val="FF0000"/>
              </a:solidFill>
              <a:latin typeface="+mn-ea"/>
              <a:cs typeface="a가을소풍M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88" y="1706648"/>
            <a:ext cx="4302255" cy="24989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43554" y="5281978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>
                <a:solidFill>
                  <a:srgbClr val="0000FF"/>
                </a:solidFill>
                <a:latin typeface="+mn-ea"/>
                <a:cs typeface="a가을소풍M"/>
              </a:rPr>
              <a:t> </a:t>
            </a:r>
            <a:r>
              <a:rPr lang="en-US" altLang="ko-KR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When?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en-US" altLang="ko-KR" sz="1200" u="sng" dirty="0" smtClean="0">
                <a:latin typeface="+mn-ea"/>
                <a:cs typeface="1훈새마을운동 Regular"/>
              </a:rPr>
              <a:t>8</a:t>
            </a:r>
            <a:r>
              <a:rPr lang="ko-KR" altLang="en-US" sz="1200" u="sng" dirty="0" smtClean="0">
                <a:latin typeface="+mn-ea"/>
                <a:cs typeface="1훈새마을운동 Regular"/>
              </a:rPr>
              <a:t>월 </a:t>
            </a:r>
            <a:r>
              <a:rPr lang="en-US" altLang="ko-KR" sz="1200" u="sng" dirty="0" smtClean="0">
                <a:latin typeface="+mn-ea"/>
                <a:cs typeface="1훈새마을운동 Regular"/>
              </a:rPr>
              <a:t>28</a:t>
            </a:r>
            <a:r>
              <a:rPr lang="ko-KR" altLang="en-US" sz="1200" u="sng" dirty="0" smtClean="0">
                <a:latin typeface="+mn-ea"/>
                <a:cs typeface="1훈새마을운동 Regular"/>
              </a:rPr>
              <a:t>일</a:t>
            </a:r>
            <a:r>
              <a:rPr lang="en-US" altLang="ko-KR" sz="1200" u="sng" dirty="0" smtClean="0">
                <a:latin typeface="+mn-ea"/>
                <a:cs typeface="1훈새마을운동 Regular"/>
              </a:rPr>
              <a:t>(</a:t>
            </a:r>
            <a:r>
              <a:rPr lang="ko-KR" altLang="en-US" sz="1200" u="sng" dirty="0" smtClean="0">
                <a:latin typeface="+mn-ea"/>
                <a:cs typeface="1훈새마을운동 Regular"/>
              </a:rPr>
              <a:t>목</a:t>
            </a:r>
            <a:r>
              <a:rPr lang="ko-KR" altLang="ko-KR" sz="1200" u="sng" dirty="0" smtClean="0">
                <a:latin typeface="+mn-ea"/>
                <a:cs typeface="1훈새마을운동 Regular"/>
              </a:rPr>
              <a:t>)</a:t>
            </a:r>
            <a:r>
              <a:rPr lang="ko-KR" altLang="en-US" sz="1200" u="sng" dirty="0" smtClean="0">
                <a:latin typeface="+mn-ea"/>
                <a:cs typeface="1훈새마을운동 Regular"/>
              </a:rPr>
              <a:t> 밤 </a:t>
            </a:r>
            <a:r>
              <a:rPr lang="en-US" altLang="ko-KR" sz="1200" u="sng" dirty="0" smtClean="0">
                <a:latin typeface="+mn-ea"/>
                <a:cs typeface="1훈새마을운동 Regular"/>
              </a:rPr>
              <a:t>11</a:t>
            </a:r>
            <a:r>
              <a:rPr lang="ko-KR" altLang="en-US" sz="1200" u="sng" dirty="0" smtClean="0">
                <a:latin typeface="+mn-ea"/>
                <a:cs typeface="1훈새마을운동 Regular"/>
              </a:rPr>
              <a:t>시까지 </a:t>
            </a:r>
            <a:r>
              <a:rPr lang="en-US" altLang="ko-KR" sz="1200" dirty="0" smtClean="0">
                <a:latin typeface="+mn-ea"/>
                <a:cs typeface="1훈새마을운동 Regular"/>
                <a:hlinkClick r:id="rId6"/>
              </a:rPr>
              <a:t>do.learn.korea@gmail.com</a:t>
            </a:r>
            <a:r>
              <a:rPr lang="en-US" altLang="ko-KR" sz="1200" dirty="0" smtClean="0">
                <a:latin typeface="+mn-ea"/>
                <a:cs typeface="1훈새마을운동 Regular"/>
              </a:rPr>
              <a:t> </a:t>
            </a:r>
            <a:r>
              <a:rPr lang="ko-KR" altLang="en-US" sz="1200" dirty="0" smtClean="0">
                <a:latin typeface="+mn-ea"/>
                <a:cs typeface="1훈새마을운동 Regular"/>
              </a:rPr>
              <a:t>로 영상파일 보내기</a:t>
            </a:r>
            <a:r>
              <a:rPr lang="en-US" altLang="ko-KR" sz="1200" dirty="0">
                <a:latin typeface="+mn-ea"/>
                <a:cs typeface="1훈새마을운동 Regular"/>
              </a:rPr>
              <a:t> </a:t>
            </a:r>
            <a:r>
              <a:rPr lang="ko-KR" altLang="en-US" sz="1200" dirty="0" smtClean="0">
                <a:latin typeface="+mn-ea"/>
                <a:cs typeface="1훈새마을운동 Regular"/>
              </a:rPr>
              <a:t>및 </a:t>
            </a:r>
            <a:r>
              <a:rPr lang="ko-KR" altLang="en-US" sz="1200" dirty="0" err="1" smtClean="0">
                <a:latin typeface="+mn-ea"/>
                <a:cs typeface="1훈새마을운동 Regular"/>
              </a:rPr>
              <a:t>임팩트스푼에</a:t>
            </a:r>
            <a:r>
              <a:rPr lang="ko-KR" altLang="en-US" sz="1200" dirty="0" smtClean="0">
                <a:latin typeface="+mn-ea"/>
                <a:cs typeface="1훈새마을운동 Regular"/>
              </a:rPr>
              <a:t> 게시</a:t>
            </a:r>
            <a:endParaRPr lang="en-US" altLang="ko-KR" sz="1400" dirty="0">
              <a:latin typeface="+mn-ea"/>
              <a:cs typeface="a가을소풍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8" y="4205603"/>
            <a:ext cx="46442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1훈새마을운동 Regular"/>
                <a:ea typeface="1훈새마을운동 Regular"/>
                <a:cs typeface="1훈새마을운동 Regular"/>
              </a:rPr>
              <a:t>*</a:t>
            </a:r>
            <a:r>
              <a:rPr lang="en-US" altLang="ko-KR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1훈새마을운동 Regular"/>
                <a:ea typeface="1훈새마을운동 Regular"/>
                <a:cs typeface="1훈새마을운동 Regular"/>
              </a:rPr>
              <a:t>2013</a:t>
            </a:r>
            <a:r>
              <a:rPr lang="ko-KR" alt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1훈새마을운동 Regular"/>
                <a:ea typeface="1훈새마을운동 Regular"/>
                <a:cs typeface="1훈새마을운동 Regular"/>
              </a:rPr>
              <a:t> 두런두런 앙트러프러너십 참가팀 </a:t>
            </a:r>
            <a:r>
              <a:rPr lang="en-US" altLang="ko-KR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1훈새마을운동 Regular"/>
                <a:ea typeface="1훈새마을운동 Regular"/>
                <a:cs typeface="1훈새마을운동 Regular"/>
              </a:rPr>
              <a:t>“</a:t>
            </a:r>
            <a:r>
              <a:rPr lang="ko-KR" alt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1훈새마을운동 Regular"/>
                <a:ea typeface="1훈새마을운동 Regular"/>
                <a:cs typeface="1훈새마을운동 Regular"/>
              </a:rPr>
              <a:t>히스토리코드</a:t>
            </a:r>
            <a:r>
              <a:rPr lang="en-US" altLang="ko-KR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1훈새마을운동 Regular"/>
                <a:ea typeface="1훈새마을운동 Regular"/>
                <a:cs typeface="1훈새마을운동 Regular"/>
              </a:rPr>
              <a:t>”</a:t>
            </a:r>
            <a:r>
              <a:rPr lang="ko-KR" alt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1훈새마을운동 Regular"/>
                <a:ea typeface="1훈새마을운동 Regular"/>
                <a:cs typeface="1훈새마을운동 Regular"/>
              </a:rPr>
              <a:t> 니즈 인터뷰 영상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871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883296" y="1718869"/>
            <a:ext cx="2155673" cy="3139632"/>
            <a:chOff x="6729931" y="278436"/>
            <a:chExt cx="2155673" cy="31396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9931" y="278436"/>
              <a:ext cx="2155673" cy="216396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9931" y="2593326"/>
              <a:ext cx="2155673" cy="824742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>
          <a:xfrm>
            <a:off x="-254963" y="641168"/>
            <a:ext cx="6457696" cy="5729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673" y="656546"/>
            <a:ext cx="59683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엘리베이터 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피치 </a:t>
            </a:r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PPT 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및 발표 준비</a:t>
            </a:r>
          </a:p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회입증 니즈 인터뷰 하기</a:t>
            </a:r>
            <a:endParaRPr lang="en-US" altLang="ko-KR" sz="2800" dirty="0" smtClean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587" y="1344179"/>
            <a:ext cx="57877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sz="20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sz="20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What?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지난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7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월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26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일</a:t>
            </a:r>
            <a:r>
              <a:rPr lang="ko-KR" altLang="ko-KR" sz="1200" dirty="0">
                <a:latin typeface="1훈새마을운동 Regular"/>
                <a:ea typeface="1훈새마을운동 Regular"/>
                <a:cs typeface="1훈새마을운동 Regular"/>
              </a:rPr>
              <a:t> 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&lt;두런두런 킥오프행사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&gt;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때 간단히 발표한 내용을 바탕으로 다음의 내용이 들어가도록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PPT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자료를 만들어 발표준비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:</a:t>
            </a:r>
          </a:p>
          <a:p>
            <a:pPr marL="1257300" lvl="2" indent="-3429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400" b="1" dirty="0" smtClean="0">
                <a:latin typeface="1훈새마을운동 Regular"/>
                <a:ea typeface="1훈새마을운동 Regular"/>
                <a:cs typeface="1훈새마을운동 Regular"/>
              </a:rPr>
              <a:t>팀 소개 및 멤버소개</a:t>
            </a:r>
            <a:endParaRPr lang="en-US" altLang="ko-KR" sz="1400" b="1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1257300" lvl="2" indent="-3429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400" b="1" dirty="0" smtClean="0">
                <a:latin typeface="1훈새마을운동 Regular"/>
                <a:ea typeface="1훈새마을운동 Regular"/>
                <a:cs typeface="1훈새마을운동 Regular"/>
              </a:rPr>
              <a:t>문제 </a:t>
            </a:r>
            <a:r>
              <a:rPr lang="en-US" altLang="ko-KR" sz="1400" b="1" dirty="0" smtClean="0">
                <a:latin typeface="1훈새마을운동 Regular"/>
                <a:ea typeface="1훈새마을운동 Regular"/>
                <a:cs typeface="1훈새마을운동 Regular"/>
              </a:rPr>
              <a:t>–</a:t>
            </a:r>
            <a:r>
              <a:rPr lang="ko-KR" altLang="en-US" sz="1400" b="1" dirty="0" smtClean="0">
                <a:latin typeface="1훈새마을운동 Regular"/>
                <a:ea typeface="1훈새마을운동 Regular"/>
                <a:cs typeface="1훈새마을운동 Regular"/>
              </a:rPr>
              <a:t> 해결책 </a:t>
            </a:r>
            <a:r>
              <a:rPr lang="en-US" altLang="ko-KR" sz="1400" b="1" dirty="0" smtClean="0">
                <a:latin typeface="1훈새마을운동 Regular"/>
                <a:ea typeface="1훈새마을운동 Regular"/>
                <a:cs typeface="1훈새마을운동 Regular"/>
              </a:rPr>
              <a:t>–</a:t>
            </a:r>
            <a:r>
              <a:rPr lang="ko-KR" altLang="en-US" sz="1400" b="1" dirty="0" smtClean="0">
                <a:latin typeface="1훈새마을운동 Regular"/>
                <a:ea typeface="1훈새마을운동 Regular"/>
                <a:cs typeface="1훈새마을운동 Regular"/>
              </a:rPr>
              <a:t> 창출가치 </a:t>
            </a:r>
            <a:r>
              <a:rPr lang="en-US" altLang="ko-KR" sz="1400" b="1" dirty="0" smtClean="0">
                <a:latin typeface="1훈새마을운동 Regular"/>
                <a:ea typeface="1훈새마을운동 Regular"/>
                <a:cs typeface="1훈새마을운동 Regular"/>
              </a:rPr>
              <a:t>–</a:t>
            </a:r>
            <a:r>
              <a:rPr lang="ko-KR" altLang="en-US" sz="1400" b="1" dirty="0" smtClean="0">
                <a:latin typeface="1훈새마을운동 Regular"/>
                <a:ea typeface="1훈새마을운동 Regular"/>
                <a:cs typeface="1훈새마을운동 Regular"/>
              </a:rPr>
              <a:t> 리스크 구체적 분석</a:t>
            </a:r>
            <a:endParaRPr lang="en-US" altLang="ko-KR" sz="1400" b="1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1257300" lvl="2" indent="-342900">
              <a:lnSpc>
                <a:spcPct val="150000"/>
              </a:lnSpc>
              <a:buFont typeface="+mj-ea"/>
              <a:buAutoNum type="circleNumDbPlain"/>
            </a:pPr>
            <a:r>
              <a:rPr lang="ko-KR" altLang="en-US" sz="1400" b="1" dirty="0" smtClean="0">
                <a:latin typeface="1훈새마을운동 Regular"/>
                <a:ea typeface="1훈새마을운동 Regular"/>
                <a:cs typeface="1훈새마을운동 Regular"/>
              </a:rPr>
              <a:t>니즈 인터뷰 소감 및 피드백 분석</a:t>
            </a:r>
            <a:endParaRPr lang="en-US" altLang="ko-KR" sz="1400" b="1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1257300" lvl="2" indent="-342900">
              <a:lnSpc>
                <a:spcPct val="150000"/>
              </a:lnSpc>
              <a:buFont typeface="+mj-ea"/>
              <a:buAutoNum type="circleNumDbPlain"/>
            </a:pPr>
            <a:r>
              <a:rPr lang="ko-KR" altLang="ko-KR" sz="1400" b="1" dirty="0" smtClean="0">
                <a:latin typeface="1훈새마을운동 Regular"/>
                <a:ea typeface="1훈새마을운동 Regular"/>
                <a:cs typeface="1훈새마을운동 Regular"/>
              </a:rPr>
              <a:t>4</a:t>
            </a:r>
            <a:r>
              <a:rPr lang="en-US" altLang="ko-KR" sz="1400" b="1" dirty="0" smtClean="0">
                <a:latin typeface="1훈새마을운동 Regular"/>
                <a:ea typeface="1훈새마을운동 Regular"/>
                <a:cs typeface="1훈새마을운동 Regular"/>
              </a:rPr>
              <a:t>P</a:t>
            </a:r>
            <a:r>
              <a:rPr lang="ko-KR" altLang="en-US" sz="1400" b="1" dirty="0" smtClean="0">
                <a:latin typeface="1훈새마을운동 Regular"/>
                <a:ea typeface="1훈새마을운동 Regular"/>
                <a:cs typeface="1훈새마을운동 Regular"/>
              </a:rPr>
              <a:t> 전략  분석 </a:t>
            </a:r>
            <a:r>
              <a:rPr lang="en-US" altLang="ko-KR" sz="1400" b="1" dirty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en-US" altLang="ko-KR" sz="1400" b="1" dirty="0" smtClean="0">
                <a:latin typeface="1훈새마을운동 Regular"/>
                <a:ea typeface="1훈새마을운동 Regular"/>
                <a:cs typeface="1훈새마을운동 Regular"/>
              </a:rPr>
              <a:t>Product, </a:t>
            </a:r>
            <a:r>
              <a:rPr lang="en-US" altLang="ko-KR" sz="1400" b="1" dirty="0">
                <a:latin typeface="1훈새마을운동 Regular"/>
                <a:ea typeface="1훈새마을운동 Regular"/>
                <a:cs typeface="1훈새마을운동 Regular"/>
              </a:rPr>
              <a:t>Price, Place, Promotion)</a:t>
            </a:r>
            <a:endParaRPr lang="en-US" altLang="ko-KR" sz="1400" b="1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1257300" lvl="2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ko-KR" sz="1400" b="1" dirty="0" smtClean="0">
                <a:latin typeface="1훈새마을운동 Regular"/>
                <a:ea typeface="1훈새마을운동 Regular"/>
                <a:cs typeface="1훈새마을운동 Regular"/>
              </a:rPr>
              <a:t>2</a:t>
            </a:r>
            <a:r>
              <a:rPr lang="ko-KR" altLang="en-US" sz="1400" b="1" dirty="0" smtClean="0">
                <a:latin typeface="1훈새마을운동 Regular"/>
                <a:ea typeface="1훈새마을운동 Regular"/>
                <a:cs typeface="1훈새마을운동 Regular"/>
              </a:rPr>
              <a:t>차 중간점검 때</a:t>
            </a:r>
            <a:r>
              <a:rPr lang="en-US" altLang="ko-KR" sz="1400" b="1" dirty="0" smtClean="0">
                <a:latin typeface="1훈새마을운동 Regular"/>
                <a:ea typeface="1훈새마을운동 Regular"/>
                <a:cs typeface="1훈새마을운동 Regular"/>
              </a:rPr>
              <a:t>(10/18)</a:t>
            </a:r>
            <a:r>
              <a:rPr lang="ko-KR" altLang="en-US" sz="1400" b="1" dirty="0" smtClean="0">
                <a:latin typeface="1훈새마을운동 Regular"/>
                <a:ea typeface="1훈새마을운동 Regular"/>
                <a:cs typeface="1훈새마을운동 Regular"/>
              </a:rPr>
              <a:t> 까지 주별 실행계획 세우기</a:t>
            </a:r>
            <a:endParaRPr lang="en-US" altLang="ko-KR" sz="1400" b="1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1257300" lvl="2" indent="-342900">
              <a:lnSpc>
                <a:spcPct val="150000"/>
              </a:lnSpc>
              <a:buFont typeface="+mj-ea"/>
              <a:buAutoNum type="circleNumDbPlain"/>
            </a:pPr>
            <a:endParaRPr lang="en-US" altLang="ko-KR" sz="1400" b="1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1200150" lvl="2" indent="-285750">
              <a:lnSpc>
                <a:spcPct val="150000"/>
              </a:lnSpc>
              <a:buFont typeface="Wingdings" charset="2"/>
              <a:buChar char="Ø"/>
            </a:pPr>
            <a:endParaRPr lang="en-US" altLang="ko-KR" sz="1400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1200150" lvl="2" indent="-285750">
              <a:lnSpc>
                <a:spcPct val="150000"/>
              </a:lnSpc>
              <a:buFont typeface="Wingdings" charset="2"/>
              <a:buChar char="Ø"/>
            </a:pPr>
            <a:endParaRPr lang="en-US" altLang="ko-KR" dirty="0" smtClean="0"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4718" y="5036750"/>
            <a:ext cx="4572000" cy="1103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en-US" altLang="ko-KR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sz="20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How</a:t>
            </a:r>
            <a:r>
              <a:rPr lang="en-US" altLang="ko-KR" sz="2000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200" u="sng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최대 </a:t>
            </a:r>
            <a:r>
              <a:rPr lang="en-US" altLang="ko-KR" sz="1200" u="sng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6</a:t>
            </a:r>
            <a:r>
              <a:rPr lang="ko-KR" altLang="en-US" sz="1200" u="sng" dirty="0">
                <a:solidFill>
                  <a:prstClr val="black"/>
                </a:solidFill>
                <a:latin typeface="+mn-ea"/>
                <a:cs typeface="1훈새마을운동 Regular"/>
              </a:rPr>
              <a:t>개</a:t>
            </a: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 </a:t>
            </a:r>
            <a:r>
              <a:rPr lang="ko-KR" altLang="en-US" sz="1200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슬라이드 사용</a:t>
            </a:r>
            <a:endParaRPr lang="en-US" altLang="ko-KR" sz="1200" dirty="0">
              <a:solidFill>
                <a:prstClr val="black"/>
              </a:solidFill>
              <a:latin typeface="+mn-ea"/>
              <a:cs typeface="1훈새마을운동 Regular"/>
            </a:endParaRP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en-US" altLang="ko-KR" sz="1200" u="sng" dirty="0">
                <a:solidFill>
                  <a:prstClr val="black"/>
                </a:solidFill>
                <a:latin typeface="+mn-ea"/>
                <a:cs typeface="1훈새마을운동 Regular"/>
              </a:rPr>
              <a:t>5</a:t>
            </a:r>
            <a:r>
              <a:rPr lang="ko-KR" altLang="en-US" sz="1200" u="sng" dirty="0">
                <a:solidFill>
                  <a:prstClr val="black"/>
                </a:solidFill>
                <a:latin typeface="+mn-ea"/>
                <a:cs typeface="1훈새마을운동 Regular"/>
              </a:rPr>
              <a:t>분</a:t>
            </a:r>
            <a:r>
              <a:rPr lang="ko-KR" altLang="en-US" sz="1200" dirty="0">
                <a:solidFill>
                  <a:prstClr val="black"/>
                </a:solidFill>
                <a:latin typeface="+mn-ea"/>
                <a:cs typeface="1훈새마을운동 Regular"/>
              </a:rPr>
              <a:t> 발표시간 </a:t>
            </a:r>
            <a:r>
              <a:rPr lang="en-US" altLang="ko-KR" sz="1200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+ </a:t>
            </a:r>
            <a:r>
              <a:rPr lang="en-US" altLang="ko-KR" sz="1200" u="sng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5</a:t>
            </a:r>
            <a:r>
              <a:rPr lang="ko-KR" altLang="en-US" sz="1200" u="sng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분</a:t>
            </a:r>
            <a:r>
              <a:rPr lang="ko-KR" altLang="en-US" sz="1200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 질의응답 시간</a:t>
            </a:r>
            <a:endParaRPr lang="ko-KR" altLang="en-US" sz="1200" dirty="0">
              <a:solidFill>
                <a:prstClr val="black"/>
              </a:solidFill>
              <a:latin typeface="+mn-ea"/>
              <a:cs typeface="1훈새마을운동 Regular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44974" y="503675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sz="2000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sz="2000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When?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en-US" altLang="ko-KR" sz="1200" u="sng" dirty="0" smtClean="0">
                <a:latin typeface="+mn-ea"/>
                <a:cs typeface="1훈새마을운동 Regular"/>
              </a:rPr>
              <a:t>8</a:t>
            </a:r>
            <a:r>
              <a:rPr lang="ko-KR" altLang="en-US" sz="1200" u="sng" dirty="0" smtClean="0">
                <a:latin typeface="+mn-ea"/>
                <a:cs typeface="1훈새마을운동 Regular"/>
              </a:rPr>
              <a:t>월 </a:t>
            </a:r>
            <a:r>
              <a:rPr lang="en-US" altLang="ko-KR" sz="1200" u="sng" dirty="0" smtClean="0">
                <a:latin typeface="+mn-ea"/>
                <a:cs typeface="1훈새마을운동 Regular"/>
              </a:rPr>
              <a:t>28</a:t>
            </a:r>
            <a:r>
              <a:rPr lang="ko-KR" altLang="en-US" sz="1200" u="sng" dirty="0" smtClean="0">
                <a:latin typeface="+mn-ea"/>
                <a:cs typeface="1훈새마을운동 Regular"/>
              </a:rPr>
              <a:t>일</a:t>
            </a:r>
            <a:r>
              <a:rPr lang="en-US" altLang="ko-KR" sz="1200" u="sng" dirty="0" smtClean="0">
                <a:latin typeface="+mn-ea"/>
                <a:cs typeface="1훈새마을운동 Regular"/>
              </a:rPr>
              <a:t>(</a:t>
            </a:r>
            <a:r>
              <a:rPr lang="ko-KR" altLang="en-US" sz="1200" u="sng" dirty="0" smtClean="0">
                <a:latin typeface="+mn-ea"/>
                <a:cs typeface="1훈새마을운동 Regular"/>
              </a:rPr>
              <a:t>목</a:t>
            </a:r>
            <a:r>
              <a:rPr lang="ko-KR" altLang="ko-KR" sz="1200" u="sng" dirty="0" smtClean="0">
                <a:latin typeface="+mn-ea"/>
                <a:cs typeface="1훈새마을운동 Regular"/>
              </a:rPr>
              <a:t>)</a:t>
            </a:r>
            <a:r>
              <a:rPr lang="ko-KR" altLang="en-US" sz="1200" u="sng" dirty="0" smtClean="0">
                <a:latin typeface="+mn-ea"/>
                <a:cs typeface="1훈새마을운동 Regular"/>
              </a:rPr>
              <a:t> 밤 </a:t>
            </a:r>
            <a:r>
              <a:rPr lang="en-US" altLang="ko-KR" sz="1200" u="sng" dirty="0" smtClean="0">
                <a:latin typeface="+mn-ea"/>
                <a:cs typeface="1훈새마을운동 Regular"/>
              </a:rPr>
              <a:t>11</a:t>
            </a:r>
            <a:r>
              <a:rPr lang="ko-KR" altLang="en-US" sz="1200" u="sng" dirty="0" smtClean="0">
                <a:latin typeface="+mn-ea"/>
                <a:cs typeface="1훈새마을운동 Regular"/>
              </a:rPr>
              <a:t>시까지 </a:t>
            </a:r>
            <a:r>
              <a:rPr lang="en-US" altLang="ko-KR" sz="1200" dirty="0" smtClean="0">
                <a:latin typeface="+mn-ea"/>
                <a:cs typeface="1훈새마을운동 Regular"/>
                <a:hlinkClick r:id="rId4"/>
              </a:rPr>
              <a:t>do.learn.korea@gmail.com</a:t>
            </a:r>
            <a:r>
              <a:rPr lang="en-US" altLang="ko-KR" sz="1200" dirty="0" smtClean="0">
                <a:latin typeface="+mn-ea"/>
                <a:cs typeface="1훈새마을운동 Regular"/>
              </a:rPr>
              <a:t> </a:t>
            </a:r>
            <a:r>
              <a:rPr lang="ko-KR" altLang="en-US" sz="1200" dirty="0" smtClean="0">
                <a:latin typeface="+mn-ea"/>
                <a:cs typeface="1훈새마을운동 Regular"/>
              </a:rPr>
              <a:t>로 영상파일 보내기 </a:t>
            </a:r>
            <a:r>
              <a:rPr lang="ko-KR" altLang="en-US" sz="1200" dirty="0" err="1" smtClean="0">
                <a:latin typeface="+mn-ea"/>
                <a:cs typeface="1훈새마을운동 Regular"/>
              </a:rPr>
              <a:t>임팩트스푼에</a:t>
            </a:r>
            <a:r>
              <a:rPr lang="ko-KR" altLang="en-US" sz="1200" dirty="0" smtClean="0">
                <a:latin typeface="+mn-ea"/>
                <a:cs typeface="1훈새마을운동 Regular"/>
              </a:rPr>
              <a:t> 게시</a:t>
            </a:r>
            <a:endParaRPr lang="en-US" altLang="ko-KR" sz="1400" dirty="0">
              <a:latin typeface="+mn-ea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33955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2" y="400875"/>
            <a:ext cx="4290435" cy="659999"/>
          </a:xfrm>
          <a:prstGeom prst="roundRect">
            <a:avLst/>
          </a:prstGeom>
          <a:solidFill>
            <a:srgbClr val="4787FF"/>
          </a:solidFill>
          <a:ln>
            <a:solidFill>
              <a:srgbClr val="478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3672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팀 소개 및 멤버 소개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29132"/>
            <a:ext cx="493258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charset="0"/>
              <a:buChar char="²"/>
            </a:pPr>
            <a:r>
              <a:rPr lang="ko-KR" altLang="en-US" sz="2400" dirty="0" smtClean="0">
                <a:latin typeface="+mn-ea"/>
                <a:cs typeface="a가을소풍M"/>
              </a:rPr>
              <a:t> 학교 및 팀에 대한 간단설명</a:t>
            </a:r>
            <a:endParaRPr lang="en-US" altLang="ko-KR" sz="2400" dirty="0" smtClean="0">
              <a:latin typeface="+mn-ea"/>
              <a:cs typeface="a가을소풍M"/>
            </a:endParaRPr>
          </a:p>
          <a:p>
            <a:pPr>
              <a:lnSpc>
                <a:spcPct val="200000"/>
              </a:lnSpc>
              <a:buFont typeface="Wingdings" charset="0"/>
              <a:buChar char="²"/>
            </a:pPr>
            <a:r>
              <a:rPr lang="ko-KR" altLang="en-US" sz="2400" dirty="0" smtClean="0">
                <a:latin typeface="+mn-ea"/>
                <a:cs typeface="a가을소풍M"/>
              </a:rPr>
              <a:t> 팀이름에 대한 설명</a:t>
            </a:r>
            <a:endParaRPr lang="en-US" altLang="ko-KR" sz="2400" dirty="0" smtClean="0">
              <a:latin typeface="+mn-ea"/>
              <a:cs typeface="a가을소풍M"/>
            </a:endParaRPr>
          </a:p>
          <a:p>
            <a:pPr>
              <a:lnSpc>
                <a:spcPct val="200000"/>
              </a:lnSpc>
              <a:buFont typeface="Wingdings" charset="0"/>
              <a:buChar char="²"/>
            </a:pPr>
            <a:r>
              <a:rPr lang="ko-KR" altLang="ko-KR" sz="2400" dirty="0">
                <a:latin typeface="+mn-ea"/>
                <a:cs typeface="a가을소풍M"/>
              </a:rPr>
              <a:t> </a:t>
            </a:r>
            <a:r>
              <a:rPr lang="ko-KR" altLang="en-US" sz="2400" dirty="0" smtClean="0">
                <a:latin typeface="+mn-ea"/>
                <a:cs typeface="a가을소풍M"/>
              </a:rPr>
              <a:t>팀멤버들에 대한 간단설명</a:t>
            </a:r>
            <a:endParaRPr lang="en-US" altLang="ko-KR" sz="2400" dirty="0" smtClean="0">
              <a:latin typeface="+mn-ea"/>
              <a:cs typeface="a가을소풍M"/>
            </a:endParaRPr>
          </a:p>
          <a:p>
            <a:pPr lvl="2">
              <a:lnSpc>
                <a:spcPct val="200000"/>
              </a:lnSpc>
              <a:buFont typeface="Wingdings" charset="0"/>
              <a:buChar char="²"/>
            </a:pPr>
            <a:r>
              <a:rPr lang="ko-KR" altLang="en-US" sz="2400" dirty="0">
                <a:latin typeface="+mn-ea"/>
                <a:cs typeface="a가을소풍M"/>
              </a:rPr>
              <a:t> </a:t>
            </a:r>
            <a:r>
              <a:rPr lang="ko-KR" altLang="en-US" sz="2400" dirty="0" smtClean="0">
                <a:latin typeface="+mn-ea"/>
                <a:cs typeface="a가을소풍M"/>
              </a:rPr>
              <a:t>각자 맡은 역할</a:t>
            </a:r>
            <a:endParaRPr lang="en-US" altLang="ko-KR" sz="2400" dirty="0" smtClean="0">
              <a:latin typeface="+mn-ea"/>
              <a:cs typeface="a가을소풍M"/>
            </a:endParaRPr>
          </a:p>
          <a:p>
            <a:pPr lvl="2">
              <a:lnSpc>
                <a:spcPct val="200000"/>
              </a:lnSpc>
              <a:buFont typeface="Wingdings" charset="0"/>
              <a:buChar char="²"/>
            </a:pPr>
            <a:r>
              <a:rPr lang="ko-KR" altLang="ko-KR" sz="2400" dirty="0">
                <a:latin typeface="+mn-ea"/>
                <a:cs typeface="a가을소풍M"/>
              </a:rPr>
              <a:t> </a:t>
            </a:r>
            <a:r>
              <a:rPr lang="ko-KR" altLang="en-US" sz="2400" dirty="0" smtClean="0">
                <a:latin typeface="+mn-ea"/>
                <a:cs typeface="a가을소풍M"/>
              </a:rPr>
              <a:t>멤버들간의 특징</a:t>
            </a:r>
            <a:endParaRPr lang="en-US" altLang="ko-KR" sz="2400" dirty="0" smtClean="0">
              <a:latin typeface="+mn-ea"/>
              <a:cs typeface="a가을소풍M"/>
            </a:endParaRPr>
          </a:p>
          <a:p>
            <a:pPr lvl="2">
              <a:lnSpc>
                <a:spcPct val="200000"/>
              </a:lnSpc>
              <a:buFont typeface="Wingdings" charset="0"/>
              <a:buChar char="²"/>
            </a:pPr>
            <a:r>
              <a:rPr lang="ko-KR" altLang="ko-KR" sz="2400" dirty="0">
                <a:latin typeface="+mn-ea"/>
                <a:cs typeface="a가을소풍M"/>
              </a:rPr>
              <a:t> </a:t>
            </a:r>
            <a:r>
              <a:rPr lang="ko-KR" altLang="en-US" sz="2400" dirty="0" smtClean="0">
                <a:latin typeface="+mn-ea"/>
                <a:cs typeface="a가을소풍M"/>
              </a:rPr>
              <a:t>팀 사진 혹은 멤버사진</a:t>
            </a:r>
            <a:endParaRPr lang="en-US" altLang="ko-KR" sz="2400" dirty="0">
              <a:latin typeface="+mn-ea"/>
              <a:cs typeface="a가을소풍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589" y="2703601"/>
            <a:ext cx="4814412" cy="224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6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613" y="3439783"/>
            <a:ext cx="1326903" cy="150241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738503" y="2022530"/>
            <a:ext cx="1255864" cy="4033093"/>
          </a:xfrm>
          <a:prstGeom prst="rect">
            <a:avLst/>
          </a:prstGeom>
          <a:solidFill>
            <a:schemeClr val="accent5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814" y="1514944"/>
            <a:ext cx="2962415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charset="0"/>
                <a:ea typeface="ＭＳ Ｐゴシック" charset="0"/>
                <a:cs typeface="맑은 고딕" charset="0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9pPr>
          </a:lstStyle>
          <a:p>
            <a:pPr algn="ctr">
              <a:defRPr/>
            </a:pPr>
            <a:r>
              <a:rPr lang="ko-KR" altLang="en-US" dirty="0" smtClean="0">
                <a:solidFill>
                  <a:srgbClr val="FFFFFF"/>
                </a:solidFill>
                <a:latin typeface="a가을소풍M"/>
                <a:ea typeface="a가을소풍M"/>
                <a:cs typeface="a가을소풍M"/>
              </a:rPr>
              <a:t>문제점 및 불편함</a:t>
            </a:r>
            <a:endParaRPr lang="en-US" altLang="ko-KR" dirty="0" smtClean="0">
              <a:solidFill>
                <a:srgbClr val="FFFFFF"/>
              </a:solidFill>
              <a:latin typeface="a가을소풍M"/>
              <a:ea typeface="a가을소풍M"/>
              <a:cs typeface="a가을소풍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89"/>
          <a:stretch/>
        </p:blipFill>
        <p:spPr>
          <a:xfrm>
            <a:off x="175947" y="2022530"/>
            <a:ext cx="1357873" cy="1774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268" y="5313719"/>
            <a:ext cx="295465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500" dirty="0" smtClean="0">
                <a:latin typeface="+mj-ea"/>
                <a:ea typeface="+mj-ea"/>
                <a:cs typeface="1훈새마을운동 Regular"/>
              </a:rPr>
              <a:t>시간에 쫓겨 아침밥을 못 먹어서</a:t>
            </a:r>
            <a:endParaRPr lang="en-US" altLang="ko-KR" sz="1500" dirty="0" smtClean="0">
              <a:latin typeface="+mj-ea"/>
              <a:ea typeface="+mj-ea"/>
              <a:cs typeface="1훈새마을운동 Regular"/>
            </a:endParaRPr>
          </a:p>
          <a:p>
            <a:pPr algn="ctr"/>
            <a:r>
              <a:rPr lang="ko-KR" altLang="en-US" sz="1500" dirty="0" smtClean="0">
                <a:latin typeface="+mj-ea"/>
                <a:ea typeface="+mj-ea"/>
                <a:cs typeface="1훈새마을운동 Regular"/>
              </a:rPr>
              <a:t>오전에 정신을 못차리는 친구들</a:t>
            </a:r>
            <a:endParaRPr lang="en-US" altLang="ko-KR" sz="1500" dirty="0" smtClean="0">
              <a:latin typeface="+mj-ea"/>
              <a:ea typeface="+mj-ea"/>
              <a:cs typeface="1훈새마을운동 Regular"/>
            </a:endParaRPr>
          </a:p>
          <a:p>
            <a:pPr algn="ctr"/>
            <a:r>
              <a:rPr lang="en-US" altLang="ko-KR" sz="1500" dirty="0" smtClean="0">
                <a:solidFill>
                  <a:srgbClr val="FF0000"/>
                </a:solidFill>
                <a:latin typeface="+mj-ea"/>
                <a:ea typeface="+mj-ea"/>
                <a:cs typeface="1훈새마을운동 Regular"/>
                <a:sym typeface="Wingdings"/>
              </a:rPr>
              <a:t></a:t>
            </a:r>
            <a:r>
              <a:rPr lang="ko-KR" altLang="en-US" sz="1500" dirty="0" smtClean="0">
                <a:solidFill>
                  <a:srgbClr val="FF0000"/>
                </a:solidFill>
                <a:latin typeface="+mj-ea"/>
                <a:ea typeface="+mj-ea"/>
                <a:cs typeface="1훈새마을운동 Regular"/>
                <a:sym typeface="Wingdings"/>
              </a:rPr>
              <a:t> 총 몇 명의 학생들인지 명시</a:t>
            </a:r>
            <a:r>
              <a:rPr lang="ko-KR" altLang="en-US" sz="1500" dirty="0" smtClean="0">
                <a:solidFill>
                  <a:srgbClr val="FF0000"/>
                </a:solidFill>
                <a:latin typeface="+mj-ea"/>
                <a:ea typeface="+mj-ea"/>
                <a:cs typeface="1훈새마을운동 Regular"/>
              </a:rPr>
              <a:t> </a:t>
            </a:r>
            <a:endParaRPr lang="en-US" sz="1500" dirty="0">
              <a:solidFill>
                <a:srgbClr val="FF0000"/>
              </a:solidFill>
              <a:latin typeface="+mj-ea"/>
              <a:ea typeface="+mj-ea"/>
              <a:cs typeface="1훈새마을운동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516" y="2319052"/>
            <a:ext cx="2336512" cy="233651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147483" y="5190608"/>
            <a:ext cx="28296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500" dirty="0" smtClean="0">
                <a:latin typeface="+mj-ea"/>
                <a:ea typeface="+mj-ea"/>
                <a:cs typeface="1훈새마을운동 Regular"/>
              </a:rPr>
              <a:t>우유와 함께 먹을 수 있도록</a:t>
            </a:r>
            <a:endParaRPr lang="en-US" altLang="ko-KR" sz="1500" dirty="0" smtClean="0">
              <a:latin typeface="+mj-ea"/>
              <a:ea typeface="+mj-ea"/>
              <a:cs typeface="1훈새마을운동 Regular"/>
            </a:endParaRPr>
          </a:p>
          <a:p>
            <a:pPr algn="ctr"/>
            <a:r>
              <a:rPr lang="ko-KR" altLang="en-US" sz="1500" dirty="0" smtClean="0">
                <a:latin typeface="+mj-ea"/>
                <a:ea typeface="+mj-ea"/>
                <a:cs typeface="1훈새마을운동 Regular"/>
              </a:rPr>
              <a:t>등교길에 영양란 판매</a:t>
            </a:r>
            <a:endParaRPr lang="en-US" altLang="ko-KR" sz="1500" dirty="0" smtClean="0">
              <a:latin typeface="+mj-ea"/>
              <a:ea typeface="+mj-ea"/>
              <a:cs typeface="1훈새마을운동 Regular"/>
            </a:endParaRPr>
          </a:p>
          <a:p>
            <a:pPr marL="285750" indent="-285750" algn="ctr">
              <a:buFont typeface="Wingdings" charset="0"/>
              <a:buChar char="à"/>
            </a:pPr>
            <a:r>
              <a:rPr lang="ko-KR" altLang="en-US" sz="1500" dirty="0" smtClean="0">
                <a:solidFill>
                  <a:srgbClr val="FF0000"/>
                </a:solidFill>
                <a:latin typeface="+mj-ea"/>
                <a:ea typeface="+mj-ea"/>
                <a:cs typeface="1훈새마을운동 Regular"/>
                <a:sym typeface="Wingdings"/>
              </a:rPr>
              <a:t>어디서</a:t>
            </a:r>
            <a:r>
              <a:rPr lang="en-US" altLang="ko-KR" sz="1500" dirty="0" smtClean="0">
                <a:solidFill>
                  <a:srgbClr val="FF0000"/>
                </a:solidFill>
                <a:latin typeface="+mj-ea"/>
                <a:ea typeface="+mj-ea"/>
                <a:cs typeface="1훈새마을운동 Regular"/>
                <a:sym typeface="Wingdings"/>
              </a:rPr>
              <a:t>,</a:t>
            </a:r>
            <a:r>
              <a:rPr lang="ko-KR" altLang="en-US" sz="1500" dirty="0" smtClean="0">
                <a:solidFill>
                  <a:srgbClr val="FF0000"/>
                </a:solidFill>
                <a:latin typeface="+mj-ea"/>
                <a:ea typeface="+mj-ea"/>
                <a:cs typeface="1훈새마을운동 Regular"/>
                <a:sym typeface="Wingdings"/>
              </a:rPr>
              <a:t> 어떻게</a:t>
            </a:r>
            <a:r>
              <a:rPr lang="en-US" altLang="ko-KR" sz="1500" dirty="0" smtClean="0">
                <a:solidFill>
                  <a:srgbClr val="FF0000"/>
                </a:solidFill>
                <a:latin typeface="+mj-ea"/>
                <a:ea typeface="+mj-ea"/>
                <a:cs typeface="1훈새마을운동 Regular"/>
                <a:sym typeface="Wingdings"/>
              </a:rPr>
              <a:t>,</a:t>
            </a:r>
            <a:r>
              <a:rPr lang="ko-KR" altLang="en-US" sz="1500" dirty="0" smtClean="0">
                <a:solidFill>
                  <a:srgbClr val="FF0000"/>
                </a:solidFill>
                <a:latin typeface="+mj-ea"/>
                <a:ea typeface="+mj-ea"/>
                <a:cs typeface="1훈새마을운동 Regular"/>
                <a:sym typeface="Wingdings"/>
              </a:rPr>
              <a:t> 얼마에</a:t>
            </a:r>
            <a:endParaRPr lang="en-US" altLang="ko-KR" sz="1500" dirty="0" smtClean="0">
              <a:solidFill>
                <a:srgbClr val="FF0000"/>
              </a:solidFill>
              <a:latin typeface="+mj-ea"/>
              <a:ea typeface="+mj-ea"/>
              <a:cs typeface="1훈새마을운동 Regular"/>
              <a:sym typeface="Wingdings"/>
            </a:endParaRPr>
          </a:p>
          <a:p>
            <a:pPr algn="ctr"/>
            <a:r>
              <a:rPr lang="ko-KR" altLang="ko-KR" sz="1500" dirty="0">
                <a:solidFill>
                  <a:srgbClr val="FF0000"/>
                </a:solidFill>
                <a:latin typeface="+mj-ea"/>
                <a:ea typeface="+mj-ea"/>
                <a:cs typeface="1훈새마을운동 Regular"/>
                <a:sym typeface="Wingdings"/>
              </a:rPr>
              <a:t> </a:t>
            </a:r>
            <a:r>
              <a:rPr lang="ko-KR" altLang="en-US" sz="1500" dirty="0" smtClean="0">
                <a:solidFill>
                  <a:srgbClr val="FF0000"/>
                </a:solidFill>
                <a:latin typeface="+mj-ea"/>
                <a:ea typeface="+mj-ea"/>
                <a:cs typeface="1훈새마을운동 Regular"/>
                <a:sym typeface="Wingdings"/>
              </a:rPr>
              <a:t> 마련하게 될 영양란인지 명시</a:t>
            </a:r>
            <a:endParaRPr lang="en-US" sz="1500" dirty="0">
              <a:solidFill>
                <a:srgbClr val="FF0000"/>
              </a:solidFill>
              <a:latin typeface="+mj-ea"/>
              <a:ea typeface="+mj-ea"/>
              <a:cs typeface="1훈새마을운동 Regular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41374" y="1514869"/>
            <a:ext cx="2700338" cy="3698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charset="0"/>
                <a:ea typeface="ＭＳ Ｐゴシック" charset="0"/>
                <a:cs typeface="맑은 고딕" charset="0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9pPr>
          </a:lstStyle>
          <a:p>
            <a:pPr algn="ctr">
              <a:defRPr/>
            </a:pPr>
            <a:r>
              <a:rPr lang="ko-KR" altLang="en-US" dirty="0" smtClean="0">
                <a:solidFill>
                  <a:srgbClr val="FFFFFF"/>
                </a:solidFill>
                <a:latin typeface="a가을소풍M"/>
                <a:ea typeface="a가을소풍M"/>
                <a:cs typeface="a가을소풍M"/>
              </a:rPr>
              <a:t>해결책</a:t>
            </a:r>
            <a:endParaRPr lang="en-US" altLang="ko-KR" dirty="0" smtClean="0">
              <a:solidFill>
                <a:srgbClr val="FFFFFF"/>
              </a:solidFill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41712" y="1514869"/>
            <a:ext cx="1893663" cy="3698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charset="0"/>
                <a:ea typeface="ＭＳ Ｐゴシック" charset="0"/>
                <a:cs typeface="맑은 고딕" charset="0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9pPr>
          </a:lstStyle>
          <a:p>
            <a:pPr algn="ctr">
              <a:defRPr/>
            </a:pPr>
            <a:r>
              <a:rPr lang="ko-KR" altLang="en-US" dirty="0" smtClean="0">
                <a:solidFill>
                  <a:srgbClr val="FFFFFF"/>
                </a:solidFill>
                <a:latin typeface="a가을소풍M"/>
                <a:ea typeface="a가을소풍M"/>
                <a:cs typeface="a가을소풍M"/>
              </a:rPr>
              <a:t>창출가치</a:t>
            </a:r>
            <a:endParaRPr lang="en-US" altLang="ko-KR" dirty="0" smtClean="0">
              <a:solidFill>
                <a:srgbClr val="FFFFFF"/>
              </a:solidFill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35376" y="1514869"/>
            <a:ext cx="1600811" cy="3698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charset="0"/>
                <a:ea typeface="ＭＳ Ｐゴシック" charset="0"/>
                <a:cs typeface="맑은 고딕" charset="0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9pPr>
          </a:lstStyle>
          <a:p>
            <a:pPr algn="ctr">
              <a:defRPr/>
            </a:pPr>
            <a:r>
              <a:rPr lang="ko-KR" altLang="en-US" dirty="0" smtClean="0">
                <a:solidFill>
                  <a:srgbClr val="FFFFFF"/>
                </a:solidFill>
                <a:latin typeface="a가을소풍M"/>
                <a:ea typeface="a가을소풍M"/>
                <a:cs typeface="a가을소풍M"/>
              </a:rPr>
              <a:t>리스크</a:t>
            </a:r>
            <a:endParaRPr lang="en-US" altLang="ko-KR" dirty="0" smtClean="0">
              <a:solidFill>
                <a:srgbClr val="FFFFFF"/>
              </a:solidFill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89385" y="2879335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1훈새마을운동 Regular"/>
              </a:rPr>
              <a:t>학생들의 건강 개선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1훈새마을운동 Regular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20644" y="4634425"/>
            <a:ext cx="1655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1훈새마을운동 Regular"/>
              </a:rPr>
              <a:t>집중력 향상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1훈새마을운동 Regular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84807" y="6284028"/>
            <a:ext cx="1601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1훈새마을운동 Regular"/>
              </a:rPr>
              <a:t>수익 창출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1훈새마을운동 Regular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431" y="1923926"/>
            <a:ext cx="934178" cy="9554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394" y="3280446"/>
            <a:ext cx="1128316" cy="1353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7436" y="5018001"/>
            <a:ext cx="1247124" cy="131310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829060" y="3392032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i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위생문제</a:t>
            </a:r>
            <a:endParaRPr lang="en-US" sz="1600" b="1" i="1" dirty="0">
              <a:solidFill>
                <a:srgbClr val="FF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29060" y="5352911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i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법적문제</a:t>
            </a:r>
            <a:endParaRPr lang="en-US" sz="1600" b="1" i="1" dirty="0">
              <a:solidFill>
                <a:srgbClr val="FF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29060" y="4372472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i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승인문제</a:t>
            </a:r>
            <a:endParaRPr lang="en-US" sz="1600" b="1" i="1" dirty="0">
              <a:solidFill>
                <a:srgbClr val="FF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38503" y="2411592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i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지속가능성</a:t>
            </a:r>
            <a:endParaRPr lang="en-US" sz="1600" b="1" i="1" dirty="0">
              <a:solidFill>
                <a:srgbClr val="FF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-44294" y="570002"/>
            <a:ext cx="7922804" cy="890247"/>
          </a:xfrm>
          <a:prstGeom prst="roundRect">
            <a:avLst/>
          </a:prstGeom>
          <a:solidFill>
            <a:srgbClr val="4787FF"/>
          </a:solidFill>
          <a:ln>
            <a:solidFill>
              <a:srgbClr val="478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44295" y="619702"/>
            <a:ext cx="85437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문제 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–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해결책 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–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창출가치 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–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리스크 구체적 분석</a:t>
            </a:r>
            <a:endParaRPr lang="en-US" altLang="ko-KR" sz="2800" dirty="0" smtClean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  <a:p>
            <a:r>
              <a:rPr lang="en-US" altLang="ko-KR" sz="2400" dirty="0" smtClean="0">
                <a:latin typeface="a파도소리"/>
                <a:ea typeface="a파도소리"/>
                <a:cs typeface="a파도소리"/>
              </a:rPr>
              <a:t>	</a:t>
            </a:r>
            <a:r>
              <a:rPr lang="ko-KR" altLang="en-US" sz="2400" dirty="0" smtClean="0">
                <a:latin typeface="a파도소리"/>
                <a:ea typeface="a파도소리"/>
                <a:cs typeface="a파도소리"/>
              </a:rPr>
              <a:t>예시</a:t>
            </a:r>
            <a:r>
              <a:rPr lang="en-US" altLang="ko-KR" sz="2400" dirty="0" smtClean="0">
                <a:latin typeface="a파도소리"/>
                <a:ea typeface="a파도소리"/>
                <a:cs typeface="a파도소리"/>
              </a:rPr>
              <a:t>)</a:t>
            </a:r>
            <a:r>
              <a:rPr lang="ko-KR" altLang="en-US" sz="2400" dirty="0" smtClean="0">
                <a:latin typeface="a파도소리"/>
                <a:ea typeface="a파도소리"/>
                <a:cs typeface="a파도소리"/>
              </a:rPr>
              <a:t> 두런두런 고등학교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 rot="2791061">
            <a:off x="7347572" y="5636885"/>
            <a:ext cx="477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 smtClean="0"/>
              <a:t>&gt;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7421109" y="6409089"/>
            <a:ext cx="1511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 smtClean="0">
                <a:solidFill>
                  <a:srgbClr val="FF0000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1훈새마을운동 Regular"/>
              </a:rPr>
              <a:t>구체적으로 명시</a:t>
            </a:r>
            <a:endParaRPr lang="en-US" sz="1600" b="1" dirty="0">
              <a:solidFill>
                <a:srgbClr val="FF0000"/>
              </a:solidFill>
              <a:latin typeface="a시네마B" panose="02020600000000000000" pitchFamily="18" charset="-127"/>
              <a:ea typeface="a시네마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075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35912" y="600900"/>
            <a:ext cx="6214039" cy="659999"/>
          </a:xfrm>
          <a:prstGeom prst="roundRect">
            <a:avLst/>
          </a:prstGeom>
          <a:solidFill>
            <a:srgbClr val="4787FF"/>
          </a:solidFill>
          <a:ln>
            <a:solidFill>
              <a:srgbClr val="478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723" y="650600"/>
            <a:ext cx="5596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니즈 인터뷰 소감 및 피드백 분석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75" y="1747604"/>
            <a:ext cx="4782822" cy="27955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4480" y="2867278"/>
            <a:ext cx="49325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charset="0"/>
              <a:buChar char="²"/>
            </a:pPr>
            <a:r>
              <a:rPr lang="ko-KR" altLang="en-US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인터뷰 대상</a:t>
            </a:r>
            <a:endParaRPr lang="en-US" altLang="ko-KR" sz="2400" dirty="0" smtClean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  <a:p>
            <a:pPr>
              <a:lnSpc>
                <a:spcPct val="200000"/>
              </a:lnSpc>
              <a:buFont typeface="Wingdings" charset="0"/>
              <a:buChar char="²"/>
            </a:pPr>
            <a:r>
              <a:rPr lang="ko-KR" altLang="ko-KR" sz="2400" dirty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</a:t>
            </a:r>
            <a:r>
              <a:rPr lang="ko-KR" altLang="en-US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인터뷰 질문들</a:t>
            </a:r>
            <a:endParaRPr lang="en-US" altLang="ko-KR" sz="2400" dirty="0" smtClean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  <a:p>
            <a:pPr>
              <a:lnSpc>
                <a:spcPct val="200000"/>
              </a:lnSpc>
              <a:buFont typeface="Wingdings" charset="0"/>
              <a:buChar char="²"/>
            </a:pPr>
            <a:r>
              <a:rPr lang="ko-KR" altLang="ko-KR" sz="2400" dirty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</a:t>
            </a:r>
            <a:r>
              <a:rPr lang="ko-KR" altLang="en-US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인터뷰를 한 대상들의 반응</a:t>
            </a:r>
            <a:endParaRPr lang="en-US" altLang="ko-KR" sz="2400" dirty="0" smtClean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  <a:p>
            <a:pPr>
              <a:lnSpc>
                <a:spcPct val="200000"/>
              </a:lnSpc>
              <a:buFont typeface="Wingdings" charset="0"/>
              <a:buChar char="²"/>
            </a:pPr>
            <a:r>
              <a:rPr lang="ko-KR" altLang="ko-KR" sz="2400" dirty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</a:t>
            </a:r>
            <a:r>
              <a:rPr lang="ko-KR" altLang="en-US" sz="24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인터뷰를 하고 우리가 배운 점</a:t>
            </a:r>
            <a:endParaRPr lang="en-US" altLang="ko-KR" sz="2400" dirty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230377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4193</TotalTime>
  <Words>778</Words>
  <Application>Microsoft Office PowerPoint</Application>
  <PresentationFormat>화면 슬라이드 쇼(4:3)</PresentationFormat>
  <Paragraphs>122</Paragraphs>
  <Slides>13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4" baseType="lpstr">
      <vt:lpstr>Office Theme</vt:lpstr>
      <vt:lpstr>2014 The 두런두런 (Do + Learn) 동아리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The 두런두런호에 승선을 환영합니다!</dc:title>
  <dc:creator>Alex Lim</dc:creator>
  <cp:lastModifiedBy>user</cp:lastModifiedBy>
  <cp:revision>31</cp:revision>
  <dcterms:created xsi:type="dcterms:W3CDTF">2014-08-10T16:17:07Z</dcterms:created>
  <dcterms:modified xsi:type="dcterms:W3CDTF">2015-01-22T08:42:08Z</dcterms:modified>
</cp:coreProperties>
</file>