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23"/>
  </p:notesMasterIdLst>
  <p:sldIdLst>
    <p:sldId id="323" r:id="rId2"/>
    <p:sldId id="329" r:id="rId3"/>
    <p:sldId id="307" r:id="rId4"/>
    <p:sldId id="325" r:id="rId5"/>
    <p:sldId id="311" r:id="rId6"/>
    <p:sldId id="312" r:id="rId7"/>
    <p:sldId id="305" r:id="rId8"/>
    <p:sldId id="306" r:id="rId9"/>
    <p:sldId id="313" r:id="rId10"/>
    <p:sldId id="314" r:id="rId11"/>
    <p:sldId id="315" r:id="rId12"/>
    <p:sldId id="316" r:id="rId13"/>
    <p:sldId id="317" r:id="rId14"/>
    <p:sldId id="302" r:id="rId15"/>
    <p:sldId id="327" r:id="rId16"/>
    <p:sldId id="318" r:id="rId17"/>
    <p:sldId id="319" r:id="rId18"/>
    <p:sldId id="320" r:id="rId19"/>
    <p:sldId id="321" r:id="rId20"/>
    <p:sldId id="322" r:id="rId21"/>
    <p:sldId id="328" r:id="rId2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0099FF"/>
    <a:srgbClr val="FFCCFF"/>
    <a:srgbClr val="66FFFF"/>
    <a:srgbClr val="33CCFF"/>
    <a:srgbClr val="00FFFF"/>
    <a:srgbClr val="99FF66"/>
    <a:srgbClr val="99FF33"/>
    <a:srgbClr val="00CCFF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585" autoAdjust="0"/>
  </p:normalViewPr>
  <p:slideViewPr>
    <p:cSldViewPr>
      <p:cViewPr varScale="1">
        <p:scale>
          <a:sx n="79" d="100"/>
          <a:sy n="79" d="100"/>
        </p:scale>
        <p:origin x="-1579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208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F46AD-2C0A-4D3D-A9A8-D2EA5F784BD5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510BB-AA24-47E8-AA7F-7889CAD71E7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6103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pic>
        <p:nvPicPr>
          <p:cNvPr id="6" name="그림 5" descr="서울중등진로와직업교과교육연구회_아이덴티티_4_out-01.jpg"/>
          <p:cNvPicPr>
            <a:picLocks noChangeAspect="1"/>
          </p:cNvPicPr>
          <p:nvPr/>
        </p:nvPicPr>
        <p:blipFill>
          <a:blip r:embed="rId2" cstate="print"/>
          <a:srcRect l="15750" t="70370" r="12589" b="14047"/>
          <a:stretch>
            <a:fillRect/>
          </a:stretch>
        </p:blipFill>
        <p:spPr>
          <a:xfrm>
            <a:off x="1547664" y="4509120"/>
            <a:ext cx="6552728" cy="1008112"/>
          </a:xfrm>
          <a:prstGeom prst="rect">
            <a:avLst/>
          </a:prstGeom>
        </p:spPr>
      </p:pic>
      <p:pic>
        <p:nvPicPr>
          <p:cNvPr id="7" name="그림 6" descr="서울중등진로와직업교과교육연구회_아이덴티티_4_out-01.jpg"/>
          <p:cNvPicPr>
            <a:picLocks noChangeAspect="1"/>
          </p:cNvPicPr>
          <p:nvPr/>
        </p:nvPicPr>
        <p:blipFill>
          <a:blip r:embed="rId3" cstate="print"/>
          <a:srcRect l="63787" t="11821" r="12589" b="54787"/>
          <a:stretch>
            <a:fillRect/>
          </a:stretch>
        </p:blipFill>
        <p:spPr>
          <a:xfrm>
            <a:off x="5220072" y="1844824"/>
            <a:ext cx="2232248" cy="2232248"/>
          </a:xfrm>
          <a:prstGeom prst="rect">
            <a:avLst/>
          </a:prstGeom>
        </p:spPr>
      </p:pic>
      <p:pic>
        <p:nvPicPr>
          <p:cNvPr id="8" name="그림 7" descr="서울중등진로와직업교과교육연구회_아이덴티티_4_out-01.jpg"/>
          <p:cNvPicPr>
            <a:picLocks noChangeAspect="1"/>
          </p:cNvPicPr>
          <p:nvPr/>
        </p:nvPicPr>
        <p:blipFill>
          <a:blip r:embed="rId4" cstate="print"/>
          <a:srcRect l="23625" t="13357" r="60625" b="62155"/>
          <a:stretch>
            <a:fillRect/>
          </a:stretch>
        </p:blipFill>
        <p:spPr>
          <a:xfrm>
            <a:off x="1547664" y="1484784"/>
            <a:ext cx="2376264" cy="2613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C575465-1339-4AD1-8001-4E5ACFAF74FE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98E3926-4EF9-4F90-BF2B-6506DCB2AD6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0157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조준호\AppData\Local\Microsoft\Windows\Temporary Internet Files\Content.IE5\M2GXO9GO\MP900427686[1]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116" y="-104485"/>
            <a:ext cx="9692644" cy="64138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solidFill>
            <a:srgbClr val="B2B2B2">
              <a:alpha val="69804"/>
            </a:srgbClr>
          </a:solidFill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2051" name="Picture 3" descr="C:\Users\user\AppData\Local\Microsoft\Windows\Temporary Internet Files\Content.IE5\6LQIUE66\MP900442245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25" y="-4019"/>
            <a:ext cx="4160887" cy="6241331"/>
          </a:xfrm>
          <a:prstGeom prst="rect">
            <a:avLst/>
          </a:prstGeom>
          <a:noFill/>
        </p:spPr>
      </p:pic>
      <p:sp>
        <p:nvSpPr>
          <p:cNvPr id="10" name="왼쪽 화살표 9"/>
          <p:cNvSpPr/>
          <p:nvPr userDrawn="1"/>
        </p:nvSpPr>
        <p:spPr>
          <a:xfrm>
            <a:off x="323528" y="980728"/>
            <a:ext cx="7200800" cy="1296144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+mj-ea"/>
                <a:ea typeface="+mj-ea"/>
              </a:rPr>
              <a:t>1. </a:t>
            </a:r>
            <a:r>
              <a:rPr lang="ko-KR" altLang="en-US" sz="3200" b="1" dirty="0" smtClean="0">
                <a:latin typeface="+mj-ea"/>
                <a:ea typeface="+mj-ea"/>
              </a:rPr>
              <a:t>순위 심미안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1" name="왼쪽 화살표 10"/>
          <p:cNvSpPr/>
          <p:nvPr userDrawn="1"/>
        </p:nvSpPr>
        <p:spPr>
          <a:xfrm>
            <a:off x="1187624" y="2276872"/>
            <a:ext cx="663312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2" name="왼쪽 화살표 11"/>
          <p:cNvSpPr/>
          <p:nvPr userDrawn="1"/>
        </p:nvSpPr>
        <p:spPr>
          <a:xfrm>
            <a:off x="1971328" y="3645024"/>
            <a:ext cx="663312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3" name="왼쪽 화살표 12"/>
          <p:cNvSpPr/>
          <p:nvPr userDrawn="1"/>
        </p:nvSpPr>
        <p:spPr>
          <a:xfrm>
            <a:off x="2763416" y="5013176"/>
            <a:ext cx="6633120" cy="136815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순위 심미안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dirty="0" smtClean="0"/>
              <a:t>77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사용자 지정 레이아웃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사용자 지정 레이아웃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서울중등진로와직업교과교육연구회_아이덴티티_4_out-01.jpg"/>
          <p:cNvPicPr>
            <a:picLocks noChangeAspect="1"/>
          </p:cNvPicPr>
          <p:nvPr/>
        </p:nvPicPr>
        <p:blipFill>
          <a:blip r:embed="rId3" cstate="print"/>
          <a:srcRect l="63787" t="11821" r="12589" b="54787"/>
          <a:stretch>
            <a:fillRect/>
          </a:stretch>
        </p:blipFill>
        <p:spPr>
          <a:xfrm>
            <a:off x="2555776" y="2132856"/>
            <a:ext cx="2232248" cy="22322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조준호\AppData\Local\Microsoft\Windows\Temporary Internet Files\Content.IE5\M2GXO9GO\MP900427686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116" y="-104485"/>
            <a:ext cx="9692644" cy="64138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solidFill>
            <a:srgbClr val="B2B2B2">
              <a:alpha val="69804"/>
            </a:srgbClr>
          </a:solidFill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4" descr="C:\Users\조준호\AppData\Local\Microsoft\Windows\Temporary Internet Files\Content.IE5\M2GXO9GO\MP900427686[1]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116" y="-104485"/>
            <a:ext cx="9692644" cy="64138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Microsoft\Windows\Temporary Internet Files\Content.IE5\TMHX4AO3\MP900448524[1]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4F0"/>
              </a:clrFrom>
              <a:clrTo>
                <a:srgbClr val="F5F4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10467"/>
            <a:ext cx="9232254" cy="6154837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B3A2C7">
              <a:alpha val="65098"/>
            </a:srgbClr>
          </a:solidFill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완벽을 추구하는 나 걱정하지 말자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marL="0" indent="0">
              <a:buNone/>
              <a:defRPr sz="3600" b="1" cap="none" spc="0">
                <a:ln w="12700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나의 강점은 심미안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2" descr="C:\Users\user\AppData\Local\Microsoft\Windows\Temporary Internet Files\Content.IE5\TMHX4AO3\MP900448524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5F4F0"/>
              </a:clrFrom>
              <a:clrTo>
                <a:srgbClr val="F5F4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10467"/>
            <a:ext cx="9232254" cy="6154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2051" name="Picture 3" descr="C:\Users\user\AppData\Local\Microsoft\Windows\Temporary Internet Files\Content.IE5\6LQIUE66\MP900442245[1]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25" y="-4019"/>
            <a:ext cx="4160887" cy="6241331"/>
          </a:xfrm>
          <a:prstGeom prst="rect">
            <a:avLst/>
          </a:prstGeom>
          <a:noFill/>
        </p:spPr>
      </p:pic>
      <p:sp>
        <p:nvSpPr>
          <p:cNvPr id="10" name="왼쪽 화살표 9"/>
          <p:cNvSpPr/>
          <p:nvPr/>
        </p:nvSpPr>
        <p:spPr>
          <a:xfrm>
            <a:off x="323528" y="980728"/>
            <a:ext cx="7200800" cy="1296144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+mj-ea"/>
                <a:ea typeface="+mj-ea"/>
              </a:rPr>
              <a:t>1. </a:t>
            </a:r>
            <a:r>
              <a:rPr lang="ko-KR" altLang="en-US" sz="3200" b="1" dirty="0" smtClean="0">
                <a:latin typeface="+mj-ea"/>
                <a:ea typeface="+mj-ea"/>
              </a:rPr>
              <a:t>순위 심미안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1" name="왼쪽 화살표 10"/>
          <p:cNvSpPr/>
          <p:nvPr/>
        </p:nvSpPr>
        <p:spPr>
          <a:xfrm>
            <a:off x="1187624" y="2276872"/>
            <a:ext cx="663312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2" name="왼쪽 화살표 11"/>
          <p:cNvSpPr/>
          <p:nvPr/>
        </p:nvSpPr>
        <p:spPr>
          <a:xfrm>
            <a:off x="1971328" y="3645024"/>
            <a:ext cx="663312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3" name="왼쪽 화살표 12"/>
          <p:cNvSpPr/>
          <p:nvPr/>
        </p:nvSpPr>
        <p:spPr>
          <a:xfrm>
            <a:off x="2763416" y="5013176"/>
            <a:ext cx="6633120" cy="136815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순위 심미안</a:t>
            </a:r>
          </a:p>
        </p:txBody>
      </p:sp>
      <p:pic>
        <p:nvPicPr>
          <p:cNvPr id="14" name="Picture 3" descr="C:\Users\user\AppData\Local\Microsoft\Windows\Temporary Internet Files\Content.IE5\6LQIUE66\MP900442245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25" y="-4019"/>
            <a:ext cx="4160887" cy="6241331"/>
          </a:xfrm>
          <a:prstGeom prst="rect">
            <a:avLst/>
          </a:prstGeom>
          <a:noFill/>
        </p:spPr>
      </p:pic>
      <p:sp>
        <p:nvSpPr>
          <p:cNvPr id="15" name="왼쪽 화살표 14"/>
          <p:cNvSpPr/>
          <p:nvPr userDrawn="1"/>
        </p:nvSpPr>
        <p:spPr>
          <a:xfrm>
            <a:off x="323528" y="980728"/>
            <a:ext cx="7200800" cy="1296144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+mj-ea"/>
                <a:ea typeface="+mj-ea"/>
              </a:rPr>
              <a:t>1. </a:t>
            </a:r>
            <a:r>
              <a:rPr lang="ko-KR" altLang="en-US" sz="3200" b="1" dirty="0" smtClean="0">
                <a:latin typeface="+mj-ea"/>
                <a:ea typeface="+mj-ea"/>
              </a:rPr>
              <a:t>순위 심미안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6" name="왼쪽 화살표 15"/>
          <p:cNvSpPr/>
          <p:nvPr userDrawn="1"/>
        </p:nvSpPr>
        <p:spPr>
          <a:xfrm>
            <a:off x="1187624" y="2276872"/>
            <a:ext cx="663312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7" name="왼쪽 화살표 16"/>
          <p:cNvSpPr/>
          <p:nvPr userDrawn="1"/>
        </p:nvSpPr>
        <p:spPr>
          <a:xfrm>
            <a:off x="1971328" y="3645024"/>
            <a:ext cx="663312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8" name="왼쪽 화살표 17"/>
          <p:cNvSpPr/>
          <p:nvPr userDrawn="1"/>
        </p:nvSpPr>
        <p:spPr>
          <a:xfrm>
            <a:off x="2763416" y="5013176"/>
            <a:ext cx="6633120" cy="136815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순위 심미안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ti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pic>
        <p:nvPicPr>
          <p:cNvPr id="11" name="그림 10" descr="서울중등진로와직업교과교육연구회_아이덴티티_4_out-01.jpg"/>
          <p:cNvPicPr>
            <a:picLocks noChangeAspect="1"/>
          </p:cNvPicPr>
          <p:nvPr/>
        </p:nvPicPr>
        <p:blipFill>
          <a:blip r:embed="rId21" cstate="print"/>
          <a:srcRect l="16138" t="72261" r="13775" b="15495"/>
          <a:stretch>
            <a:fillRect/>
          </a:stretch>
        </p:blipFill>
        <p:spPr>
          <a:xfrm>
            <a:off x="6382032" y="6506802"/>
            <a:ext cx="2761968" cy="341366"/>
          </a:xfrm>
          <a:prstGeom prst="rect">
            <a:avLst/>
          </a:prstGeom>
        </p:spPr>
      </p:pic>
      <p:pic>
        <p:nvPicPr>
          <p:cNvPr id="8" name="Picture 2" descr="동그라미재단"/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81328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asted-image.tif"/>
          <p:cNvPicPr/>
          <p:nvPr userDrawn="1"/>
        </p:nvPicPr>
        <p:blipFill>
          <a:blip r:embed="rId23">
            <a:extLst/>
          </a:blip>
          <a:stretch>
            <a:fillRect/>
          </a:stretch>
        </p:blipFill>
        <p:spPr>
          <a:xfrm>
            <a:off x="1403648" y="6381328"/>
            <a:ext cx="1857752" cy="415600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50" r:id="rId17"/>
    <p:sldLayoutId id="2147483652" r:id="rId18"/>
    <p:sldLayoutId id="2147483660" r:id="rId1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D:\Users\owner\Desktop\1&#50900;%20&#47560;&#47924;&#47532;\&#50689;&#54868;%20&#51064;&#49373;&#51008;%20&#50500;&#47492;&#45796;&#50892;.mp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부제목 2"/>
          <p:cNvSpPr txBox="1">
            <a:spLocks/>
          </p:cNvSpPr>
          <p:nvPr/>
        </p:nvSpPr>
        <p:spPr>
          <a:xfrm>
            <a:off x="683568" y="1844824"/>
            <a:ext cx="7632848" cy="11521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휴먼매직체" pitchFamily="18" charset="-127"/>
                <a:ea typeface="휴먼매직체" pitchFamily="18" charset="-127"/>
              </a:rPr>
              <a:t>지금으로부터 </a:t>
            </a:r>
            <a:r>
              <a:rPr kumimoji="0" lang="en-US" altLang="ko-KR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휴먼매직체" pitchFamily="18" charset="-127"/>
                <a:ea typeface="휴먼매직체" pitchFamily="18" charset="-127"/>
              </a:rPr>
              <a:t>20</a:t>
            </a:r>
            <a:r>
              <a:rPr kumimoji="0" lang="ko-KR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휴먼매직체" pitchFamily="18" charset="-127"/>
                <a:ea typeface="휴먼매직체" pitchFamily="18" charset="-127"/>
              </a:rPr>
              <a:t>년 뒤</a:t>
            </a:r>
            <a:r>
              <a:rPr kumimoji="0" lang="en-US" altLang="ko-KR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휴먼매직체" pitchFamily="18" charset="-127"/>
                <a:ea typeface="휴먼매직체" pitchFamily="18" charset="-127"/>
              </a:rPr>
              <a:t>,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휴먼매직체" pitchFamily="18" charset="-127"/>
                <a:ea typeface="휴먼매직체" pitchFamily="18" charset="-127"/>
              </a:rPr>
              <a:t>당신은 당신이 한 일보다 하지 않은 일 때문에 후회할 것이다</a:t>
            </a:r>
            <a:endParaRPr kumimoji="0" lang="ko-KR" alt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971600" y="692696"/>
            <a:ext cx="7128792" cy="14401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</a:rPr>
              <a:t>My Life Graph</a:t>
            </a:r>
          </a:p>
        </p:txBody>
      </p:sp>
      <p:pic>
        <p:nvPicPr>
          <p:cNvPr id="8" name="그림 7" descr="서울중등진로와직업교과교육연구회_아이덴티티_4_out-01.jpg"/>
          <p:cNvPicPr>
            <a:picLocks noChangeAspect="1"/>
          </p:cNvPicPr>
          <p:nvPr/>
        </p:nvPicPr>
        <p:blipFill>
          <a:blip r:embed="rId2" cstate="print"/>
          <a:srcRect l="23625" t="13357" r="60625" b="62155"/>
          <a:stretch>
            <a:fillRect/>
          </a:stretch>
        </p:blipFill>
        <p:spPr>
          <a:xfrm>
            <a:off x="971600" y="836712"/>
            <a:ext cx="1001566" cy="110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7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점점 더 오래오래 삽니다</a:t>
            </a:r>
            <a:endParaRPr lang="ko-KR" altLang="en-US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76872"/>
            <a:ext cx="45529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204864"/>
            <a:ext cx="36290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633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삶의 전체적인 계획이 필요합니다</a:t>
            </a:r>
            <a:endParaRPr lang="ko-KR" altLang="en-US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056784" cy="448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73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200" b="1" dirty="0" smtClean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세상은 당신을 향해 열려있는 때가 많습니다</a:t>
            </a:r>
            <a:endParaRPr lang="ko-KR" altLang="en-US" sz="3200" b="1" dirty="0">
              <a:solidFill>
                <a:schemeClr val="tx2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44000" cy="469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592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ko-KR" altLang="en-US" sz="3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삶의 일정부분은 분명 타인을 위한 것입니다</a:t>
            </a:r>
            <a:endParaRPr lang="ko-KR" altLang="en-US" sz="3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72816"/>
            <a:ext cx="604587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694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075240" cy="57606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부정적인 태도를 가진 사람은 자신에게 온 기회를 놓치는 반면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25987" y="1404144"/>
            <a:ext cx="280987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2852936"/>
            <a:ext cx="3250704" cy="3273227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ko-KR" altLang="en-US" sz="2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긍정적인 태도를 가진 사람은 눈을 크게 뜨고 수많은 기회를 포착합니다</a:t>
            </a:r>
            <a:endParaRPr lang="ko-KR" altLang="en-US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292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01297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ko-KR" altLang="en-US" sz="40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기 업 가 정 신</a:t>
            </a:r>
            <a:endParaRPr lang="ko-KR" altLang="en-US" sz="4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14537" y="2372519"/>
            <a:ext cx="51149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694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3744416" cy="216024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ko-KR" altLang="en-US" sz="3200" dirty="0" smtClean="0">
                <a:solidFill>
                  <a:schemeClr val="accent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나는</a:t>
            </a:r>
            <a:r>
              <a:rPr lang="en-US" altLang="ko-KR" sz="3200" dirty="0" smtClean="0">
                <a:solidFill>
                  <a:schemeClr val="accent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3200" dirty="0" smtClean="0">
                <a:solidFill>
                  <a:schemeClr val="accent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죽을 때까지 재미있게 살고 싶다 </a:t>
            </a:r>
            <a:r>
              <a:rPr lang="en-US" altLang="ko-KR" sz="3200" dirty="0" smtClean="0">
                <a:solidFill>
                  <a:schemeClr val="accent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3200" dirty="0" smtClean="0">
                <a:solidFill>
                  <a:schemeClr val="accent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3200" dirty="0" smtClean="0">
                <a:solidFill>
                  <a:schemeClr val="accent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3200" dirty="0" smtClean="0">
                <a:solidFill>
                  <a:schemeClr val="accent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멋지게 나이 들고 싶은 사람들을 위한 인생의 기술 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53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16462" y="1218406"/>
            <a:ext cx="28289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3212976"/>
            <a:ext cx="3898776" cy="2913187"/>
          </a:xfrm>
        </p:spPr>
        <p:txBody>
          <a:bodyPr>
            <a:normAutofit/>
          </a:bodyPr>
          <a:lstStyle/>
          <a:p>
            <a:endParaRPr lang="en-US" altLang="ko-KR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ko-KR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ko-KR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ko-KR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ko-KR" altLang="en-US" sz="2400" b="1" dirty="0" smtClean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이것 그냥 이루어지는 것 아닙니다</a:t>
            </a:r>
            <a:endParaRPr lang="ko-KR" altLang="en-US" sz="2400" b="1" dirty="0">
              <a:solidFill>
                <a:schemeClr val="tx2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379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3250704" cy="1656184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US" altLang="ko-KR" sz="2400" dirty="0" smtClean="0"/>
              <a:t/>
            </a:r>
            <a:br>
              <a:rPr lang="en-US" altLang="ko-KR" sz="2400" dirty="0" smtClean="0"/>
            </a:br>
            <a:r>
              <a:rPr lang="en-US" altLang="ko-KR" sz="2400" dirty="0" smtClean="0"/>
              <a:t/>
            </a:r>
            <a:br>
              <a:rPr lang="en-US" altLang="ko-KR" sz="2400" dirty="0" smtClean="0"/>
            </a:br>
            <a:r>
              <a:rPr lang="ko-KR" altLang="en-US" sz="3200" dirty="0" smtClean="0">
                <a:solidFill>
                  <a:schemeClr val="accent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재미없는 나이는 없습니다</a:t>
            </a:r>
            <a:endParaRPr lang="ko-KR" altLang="en-US" sz="3200" dirty="0">
              <a:solidFill>
                <a:schemeClr val="accent2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242259"/>
            <a:ext cx="5111750" cy="391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51520" y="2924944"/>
            <a:ext cx="3384376" cy="3201219"/>
          </a:xfrm>
          <a:ln>
            <a:solidFill>
              <a:schemeClr val="bg1"/>
            </a:solidFill>
          </a:ln>
        </p:spPr>
        <p:txBody>
          <a:bodyPr>
            <a:normAutofit fontScale="92500"/>
          </a:bodyPr>
          <a:lstStyle/>
          <a:p>
            <a:r>
              <a:rPr lang="ko-KR" altLang="en-US" sz="2400" b="1" dirty="0" smtClean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물론 스무 살의 즐거움과 </a:t>
            </a:r>
            <a:endParaRPr lang="en-US" altLang="ko-KR" sz="2400" b="1" dirty="0" smtClean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400" b="1" dirty="0" smtClean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마흔</a:t>
            </a:r>
            <a:r>
              <a:rPr lang="en-US" altLang="ko-KR" sz="2400" b="1" dirty="0" smtClean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b="1" dirty="0" smtClean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쉰 살이 되었을 때 </a:t>
            </a:r>
            <a:endParaRPr lang="en-US" altLang="ko-KR" sz="2400" b="1" dirty="0" smtClean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400" b="1" dirty="0" smtClean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느끼는 삶의 즐거움은 전</a:t>
            </a:r>
            <a:endParaRPr lang="en-US" altLang="ko-KR" sz="2400" b="1" dirty="0" smtClean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400" b="1" dirty="0" smtClean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혀 다릅니다</a:t>
            </a:r>
            <a:r>
              <a:rPr lang="en-US" altLang="ko-KR" sz="2400" b="1" dirty="0" smtClean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endParaRPr lang="en-US" altLang="ko-KR" sz="2400" b="1" dirty="0" smtClean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400" b="1" dirty="0" smtClean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그러나 달라서 더 특별 하</a:t>
            </a:r>
            <a:endParaRPr lang="en-US" altLang="ko-KR" sz="2400" b="1" dirty="0" smtClean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400" b="1" dirty="0" smtClean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 가치가 있습니다</a:t>
            </a:r>
            <a:r>
              <a:rPr lang="en-US" altLang="ko-KR" sz="2400" b="1" dirty="0" smtClean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2400" b="1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662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&lt;</a:t>
            </a:r>
            <a:r>
              <a:rPr lang="ko-KR" altLang="en-US" b="1" dirty="0" smtClean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생애곡선</a:t>
            </a:r>
            <a:r>
              <a:rPr lang="en-US" altLang="ko-KR" b="1" dirty="0" smtClean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&gt; </a:t>
            </a:r>
            <a:r>
              <a:rPr lang="ko-KR" altLang="en-US" b="1" dirty="0" smtClean="0">
                <a:solidFill>
                  <a:schemeClr val="accent3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들어보셨나요</a:t>
            </a:r>
            <a:endParaRPr lang="ko-KR" altLang="en-US" b="1" dirty="0">
              <a:solidFill>
                <a:schemeClr val="accent3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72816"/>
            <a:ext cx="6480720" cy="450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546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&lt;</a:t>
            </a:r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생애곡선</a:t>
            </a:r>
            <a:r>
              <a:rPr lang="en-US" altLang="ko-KR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&gt;</a:t>
            </a:r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의 내용입니다</a:t>
            </a:r>
            <a:endParaRPr lang="ko-KR" altLang="en-US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95487" y="2024856"/>
            <a:ext cx="5153025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657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467544" y="429309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서울중등진로와직업교과교육연구회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795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solidFill>
            <a:srgbClr val="99FF66"/>
          </a:solidFill>
        </p:spPr>
        <p:txBody>
          <a:bodyPr/>
          <a:lstStyle/>
          <a:p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우리 진지하게 작성해봅시다</a:t>
            </a:r>
            <a:endParaRPr lang="ko-KR" altLang="en-US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94379" y="1600200"/>
            <a:ext cx="635524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102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ln>
            <a:solidFill>
              <a:schemeClr val="accent3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altLang="ko-KR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인생이 아름답다</a:t>
            </a:r>
            <a:r>
              <a:rPr lang="en-US" altLang="ko-KR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고 생각하십니까</a:t>
            </a:r>
            <a:endParaRPr lang="ko-KR" altLang="en-US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내용 개체 틀 3" descr="인생은 아름다워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1556792"/>
            <a:ext cx="3816424" cy="4896544"/>
          </a:xfrm>
        </p:spPr>
      </p:pic>
    </p:spTree>
    <p:extLst>
      <p:ext uri="{BB962C8B-B14F-4D97-AF65-F5344CB8AC3E}">
        <p14:creationId xmlns:p14="http://schemas.microsoft.com/office/powerpoint/2010/main" val="71092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영화 인생은 아름다워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196752"/>
            <a:ext cx="9144000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삶이 편안한 때가 있습니다</a:t>
            </a:r>
            <a:endParaRPr lang="ko-KR" altLang="en-US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38" y="1628800"/>
            <a:ext cx="676875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내 인생에 비가 오는 때도 있습니다</a:t>
            </a:r>
            <a:endParaRPr lang="ko-KR" altLang="en-US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67500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3039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8903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ko-KR" altLang="en-US" sz="36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몇 살 쯤 되면 사는 게 쉬워질까요</a:t>
            </a:r>
            <a:endParaRPr lang="ko-KR" altLang="en-US" sz="3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84183" y="1600200"/>
            <a:ext cx="677563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747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8903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ko-KR" altLang="en-US" sz="36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세상에 휘둘리지 않는 사람도 있습니다</a:t>
            </a:r>
            <a:endParaRPr lang="ko-KR" altLang="en-US" sz="3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606678"/>
            <a:ext cx="8229600" cy="451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1597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당신은 몇 살까지 사실 것 같나요</a:t>
            </a:r>
            <a:endParaRPr lang="ko-KR" altLang="en-US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19" y="1412776"/>
            <a:ext cx="8208912" cy="474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76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기업가정신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Lucida Sans"/>
        <a:ea typeface="산돌고딕B"/>
        <a:cs typeface=""/>
      </a:majorFont>
      <a:minorFont>
        <a:latin typeface="Lucida Sans"/>
        <a:ea typeface="산돌명조 M"/>
        <a:cs typeface=""/>
      </a:minorFont>
    </a:fontScheme>
    <a:fmtScheme name="연꽃 당초 무늬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3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8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70000"/>
                <a:hueMod val="100000"/>
                <a:satMod val="100000"/>
              </a:schemeClr>
            </a:gs>
          </a:gsLst>
          <a:lin ang="270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innerShdw blurRad="254000">
              <a:schemeClr val="phClr">
                <a:tint val="100000"/>
                <a:shade val="90000"/>
                <a:hueMod val="100000"/>
                <a:satMod val="100000"/>
              </a:schemeClr>
            </a:innerShdw>
          </a:effectLst>
        </a:effectStyle>
        <a:effectStyle>
          <a:effectLst>
            <a:outerShdw blurRad="114300" dist="25400" dir="300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l">
              <a:rot lat="0" lon="0" rev="5400000"/>
            </a:lightRig>
          </a:scene3d>
          <a:sp3d contourW="25400" prstMaterial="matte">
            <a:bevelT w="127000" h="127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27000" dist="25400" dir="312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t">
              <a:rot lat="0" lon="0" rev="5400000"/>
            </a:lightRig>
          </a:scene3d>
          <a:sp3d contourW="25400" prstMaterial="powder">
            <a:bevelT w="88900" h="381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기업가정신테마</Template>
  <TotalTime>1747</TotalTime>
  <Words>188</Words>
  <Application>Microsoft Office PowerPoint</Application>
  <PresentationFormat>화면 슬라이드 쇼(4:3)</PresentationFormat>
  <Paragraphs>38</Paragraphs>
  <Slides>21</Slides>
  <Notes>0</Notes>
  <HiddenSlides>0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2" baseType="lpstr">
      <vt:lpstr>기업가정신테마</vt:lpstr>
      <vt:lpstr>PowerPoint 프레젠테이션</vt:lpstr>
      <vt:lpstr>PowerPoint 프레젠테이션</vt:lpstr>
      <vt:lpstr>‘인생이 아름답다’고 생각하십니까</vt:lpstr>
      <vt:lpstr>PowerPoint 프레젠테이션</vt:lpstr>
      <vt:lpstr>삶이 편안한 때가 있습니다</vt:lpstr>
      <vt:lpstr>내 인생에 비가 오는 때도 있습니다</vt:lpstr>
      <vt:lpstr>몇 살 쯤 되면 사는 게 쉬워질까요</vt:lpstr>
      <vt:lpstr>세상에 휘둘리지 않는 사람도 있습니다</vt:lpstr>
      <vt:lpstr>당신은 몇 살까지 사실 것 같나요</vt:lpstr>
      <vt:lpstr>점점 더 오래오래 삽니다</vt:lpstr>
      <vt:lpstr>삶의 전체적인 계획이 필요합니다</vt:lpstr>
      <vt:lpstr>세상은 당신을 향해 열려있는 때가 많습니다</vt:lpstr>
      <vt:lpstr>삶의 일정부분은 분명 타인을 위한 것입니다</vt:lpstr>
      <vt:lpstr>   부정적인 태도를 가진 사람은 자신에게 온 기회를 놓치는 반면</vt:lpstr>
      <vt:lpstr>기 업 가 정 신</vt:lpstr>
      <vt:lpstr>나는 죽을 때까지 재미있게 살고 싶다   멋지게 나이 들고 싶은 사람들을 위한 인생의 기술 53</vt:lpstr>
      <vt:lpstr>  재미없는 나이는 없습니다</vt:lpstr>
      <vt:lpstr>&lt;생애곡선&gt; 들어보셨나요</vt:lpstr>
      <vt:lpstr>&lt;생애곡선&gt;의 내용입니다</vt:lpstr>
      <vt:lpstr>우리 진지하게 작성해봅시다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적정기술을 탐색하다-정원여중 이진명</dc:title>
  <dc:creator>이진명</dc:creator>
  <cp:lastModifiedBy>user</cp:lastModifiedBy>
  <cp:revision>254</cp:revision>
  <dcterms:created xsi:type="dcterms:W3CDTF">2014-07-30T01:33:35Z</dcterms:created>
  <dcterms:modified xsi:type="dcterms:W3CDTF">2015-01-22T01:55:11Z</dcterms:modified>
</cp:coreProperties>
</file>